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6.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7.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8.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9.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30.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3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32.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3.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4.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5.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6.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37.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38.xml" ContentType="application/vnd.openxmlformats-officedocument.theme+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9.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40.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41.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42.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43.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4.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5.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8" r:id="rId4"/>
    <p:sldMasterId id="2147483700" r:id="rId5"/>
    <p:sldMasterId id="2147483712" r:id="rId6"/>
    <p:sldMasterId id="2147483724" r:id="rId7"/>
    <p:sldMasterId id="2147483736" r:id="rId8"/>
    <p:sldMasterId id="2147483748" r:id="rId9"/>
    <p:sldMasterId id="2147483760" r:id="rId10"/>
    <p:sldMasterId id="2147483772" r:id="rId11"/>
    <p:sldMasterId id="2147483784" r:id="rId12"/>
    <p:sldMasterId id="2147483796" r:id="rId13"/>
    <p:sldMasterId id="2147483808" r:id="rId14"/>
    <p:sldMasterId id="2147483820" r:id="rId15"/>
    <p:sldMasterId id="2147483832" r:id="rId16"/>
    <p:sldMasterId id="2147483844" r:id="rId17"/>
    <p:sldMasterId id="2147483856" r:id="rId18"/>
    <p:sldMasterId id="2147483868" r:id="rId19"/>
    <p:sldMasterId id="2147483880" r:id="rId20"/>
    <p:sldMasterId id="2147483892" r:id="rId21"/>
    <p:sldMasterId id="2147483904" r:id="rId22"/>
    <p:sldMasterId id="2147483916" r:id="rId23"/>
    <p:sldMasterId id="2147483928" r:id="rId24"/>
    <p:sldMasterId id="2147483940" r:id="rId25"/>
    <p:sldMasterId id="2147483950" r:id="rId26"/>
    <p:sldMasterId id="2147483960" r:id="rId27"/>
    <p:sldMasterId id="2147483970" r:id="rId28"/>
    <p:sldMasterId id="2147483980" r:id="rId29"/>
    <p:sldMasterId id="2147483990" r:id="rId30"/>
    <p:sldMasterId id="2147484000" r:id="rId31"/>
    <p:sldMasterId id="2147484010" r:id="rId32"/>
    <p:sldMasterId id="2147484020" r:id="rId33"/>
    <p:sldMasterId id="2147484030" r:id="rId34"/>
    <p:sldMasterId id="2147484040" r:id="rId35"/>
    <p:sldMasterId id="2147484050" r:id="rId36"/>
    <p:sldMasterId id="2147484060" r:id="rId37"/>
    <p:sldMasterId id="2147484070" r:id="rId38"/>
    <p:sldMasterId id="2147484080" r:id="rId39"/>
    <p:sldMasterId id="2147484090" r:id="rId40"/>
    <p:sldMasterId id="2147484100" r:id="rId41"/>
    <p:sldMasterId id="2147484110" r:id="rId42"/>
    <p:sldMasterId id="2147484120" r:id="rId43"/>
    <p:sldMasterId id="2147484130" r:id="rId44"/>
    <p:sldMasterId id="2147484140" r:id="rId45"/>
    <p:sldMasterId id="2147484150" r:id="rId46"/>
  </p:sldMasterIdLst>
  <p:notesMasterIdLst>
    <p:notesMasterId r:id="rId171"/>
  </p:notesMasterIdLst>
  <p:sldIdLst>
    <p:sldId id="312" r:id="rId47"/>
    <p:sldId id="440" r:id="rId48"/>
    <p:sldId id="397" r:id="rId49"/>
    <p:sldId id="398" r:id="rId50"/>
    <p:sldId id="399" r:id="rId51"/>
    <p:sldId id="400" r:id="rId52"/>
    <p:sldId id="396" r:id="rId53"/>
    <p:sldId id="394" r:id="rId54"/>
    <p:sldId id="388" r:id="rId55"/>
    <p:sldId id="389" r:id="rId56"/>
    <p:sldId id="390" r:id="rId57"/>
    <p:sldId id="391" r:id="rId58"/>
    <p:sldId id="441" r:id="rId59"/>
    <p:sldId id="401" r:id="rId60"/>
    <p:sldId id="420" r:id="rId61"/>
    <p:sldId id="421" r:id="rId62"/>
    <p:sldId id="422" r:id="rId63"/>
    <p:sldId id="423" r:id="rId64"/>
    <p:sldId id="424" r:id="rId65"/>
    <p:sldId id="425" r:id="rId66"/>
    <p:sldId id="442" r:id="rId67"/>
    <p:sldId id="426" r:id="rId68"/>
    <p:sldId id="427" r:id="rId69"/>
    <p:sldId id="433" r:id="rId70"/>
    <p:sldId id="428" r:id="rId71"/>
    <p:sldId id="429" r:id="rId72"/>
    <p:sldId id="430" r:id="rId73"/>
    <p:sldId id="443"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5" r:id="rId87"/>
    <p:sldId id="416" r:id="rId88"/>
    <p:sldId id="417" r:id="rId89"/>
    <p:sldId id="418" r:id="rId90"/>
    <p:sldId id="419" r:id="rId91"/>
    <p:sldId id="414" r:id="rId92"/>
    <p:sldId id="449" r:id="rId93"/>
    <p:sldId id="445" r:id="rId94"/>
    <p:sldId id="446" r:id="rId95"/>
    <p:sldId id="447" r:id="rId96"/>
    <p:sldId id="448" r:id="rId97"/>
    <p:sldId id="450" r:id="rId98"/>
    <p:sldId id="451" r:id="rId99"/>
    <p:sldId id="452" r:id="rId100"/>
    <p:sldId id="444" r:id="rId101"/>
    <p:sldId id="439" r:id="rId102"/>
    <p:sldId id="434" r:id="rId103"/>
    <p:sldId id="435" r:id="rId104"/>
    <p:sldId id="395" r:id="rId105"/>
    <p:sldId id="369" r:id="rId106"/>
    <p:sldId id="370" r:id="rId107"/>
    <p:sldId id="371" r:id="rId108"/>
    <p:sldId id="372" r:id="rId109"/>
    <p:sldId id="374" r:id="rId110"/>
    <p:sldId id="373" r:id="rId111"/>
    <p:sldId id="284" r:id="rId112"/>
    <p:sldId id="453" r:id="rId113"/>
    <p:sldId id="454" r:id="rId114"/>
    <p:sldId id="455" r:id="rId115"/>
    <p:sldId id="456" r:id="rId116"/>
    <p:sldId id="457" r:id="rId117"/>
    <p:sldId id="458" r:id="rId118"/>
    <p:sldId id="459" r:id="rId119"/>
    <p:sldId id="460" r:id="rId120"/>
    <p:sldId id="461" r:id="rId121"/>
    <p:sldId id="462" r:id="rId122"/>
    <p:sldId id="463" r:id="rId123"/>
    <p:sldId id="464" r:id="rId124"/>
    <p:sldId id="465" r:id="rId125"/>
    <p:sldId id="466" r:id="rId126"/>
    <p:sldId id="467" r:id="rId127"/>
    <p:sldId id="468" r:id="rId128"/>
    <p:sldId id="469" r:id="rId129"/>
    <p:sldId id="470" r:id="rId130"/>
    <p:sldId id="471" r:id="rId131"/>
    <p:sldId id="472" r:id="rId132"/>
    <p:sldId id="473" r:id="rId133"/>
    <p:sldId id="474" r:id="rId134"/>
    <p:sldId id="475" r:id="rId135"/>
    <p:sldId id="476" r:id="rId136"/>
    <p:sldId id="477" r:id="rId137"/>
    <p:sldId id="478" r:id="rId138"/>
    <p:sldId id="479" r:id="rId139"/>
    <p:sldId id="480" r:id="rId140"/>
    <p:sldId id="481" r:id="rId141"/>
    <p:sldId id="482" r:id="rId142"/>
    <p:sldId id="483" r:id="rId143"/>
    <p:sldId id="484" r:id="rId144"/>
    <p:sldId id="485" r:id="rId145"/>
    <p:sldId id="486" r:id="rId146"/>
    <p:sldId id="487" r:id="rId147"/>
    <p:sldId id="488" r:id="rId148"/>
    <p:sldId id="489" r:id="rId149"/>
    <p:sldId id="490" r:id="rId150"/>
    <p:sldId id="491" r:id="rId151"/>
    <p:sldId id="492" r:id="rId152"/>
    <p:sldId id="493" r:id="rId153"/>
    <p:sldId id="494" r:id="rId154"/>
    <p:sldId id="495" r:id="rId155"/>
    <p:sldId id="496" r:id="rId156"/>
    <p:sldId id="497" r:id="rId157"/>
    <p:sldId id="498" r:id="rId158"/>
    <p:sldId id="499" r:id="rId159"/>
    <p:sldId id="500" r:id="rId160"/>
    <p:sldId id="501" r:id="rId161"/>
    <p:sldId id="502" r:id="rId162"/>
    <p:sldId id="503" r:id="rId163"/>
    <p:sldId id="504" r:id="rId164"/>
    <p:sldId id="505" r:id="rId165"/>
    <p:sldId id="506" r:id="rId166"/>
    <p:sldId id="507" r:id="rId167"/>
    <p:sldId id="508" r:id="rId168"/>
    <p:sldId id="509" r:id="rId169"/>
    <p:sldId id="510" r:id="rId1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9"/>
    <p:restoredTop sz="94674"/>
  </p:normalViewPr>
  <p:slideViewPr>
    <p:cSldViewPr>
      <p:cViewPr varScale="1">
        <p:scale>
          <a:sx n="63" d="100"/>
          <a:sy n="63" d="100"/>
        </p:scale>
        <p:origin x="47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112" Type="http://schemas.openxmlformats.org/officeDocument/2006/relationships/slide" Target="slides/slide66.xml"/><Relationship Id="rId133" Type="http://schemas.openxmlformats.org/officeDocument/2006/relationships/slide" Target="slides/slide87.xml"/><Relationship Id="rId138" Type="http://schemas.openxmlformats.org/officeDocument/2006/relationships/slide" Target="slides/slide92.xml"/><Relationship Id="rId154" Type="http://schemas.openxmlformats.org/officeDocument/2006/relationships/slide" Target="slides/slide108.xml"/><Relationship Id="rId159" Type="http://schemas.openxmlformats.org/officeDocument/2006/relationships/slide" Target="slides/slide113.xml"/><Relationship Id="rId175" Type="http://schemas.openxmlformats.org/officeDocument/2006/relationships/tableStyles" Target="tableStyles.xml"/><Relationship Id="rId170" Type="http://schemas.openxmlformats.org/officeDocument/2006/relationships/slide" Target="slides/slide124.xml"/><Relationship Id="rId16" Type="http://schemas.openxmlformats.org/officeDocument/2006/relationships/slideMaster" Target="slideMasters/slideMaster16.xml"/><Relationship Id="rId107" Type="http://schemas.openxmlformats.org/officeDocument/2006/relationships/slide" Target="slides/slide6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7.xml"/><Relationship Id="rId58" Type="http://schemas.openxmlformats.org/officeDocument/2006/relationships/slide" Target="slides/slide12.xml"/><Relationship Id="rId74" Type="http://schemas.openxmlformats.org/officeDocument/2006/relationships/slide" Target="slides/slide28.xml"/><Relationship Id="rId79" Type="http://schemas.openxmlformats.org/officeDocument/2006/relationships/slide" Target="slides/slide33.xml"/><Relationship Id="rId102" Type="http://schemas.openxmlformats.org/officeDocument/2006/relationships/slide" Target="slides/slide56.xml"/><Relationship Id="rId123" Type="http://schemas.openxmlformats.org/officeDocument/2006/relationships/slide" Target="slides/slide77.xml"/><Relationship Id="rId128" Type="http://schemas.openxmlformats.org/officeDocument/2006/relationships/slide" Target="slides/slide82.xml"/><Relationship Id="rId144" Type="http://schemas.openxmlformats.org/officeDocument/2006/relationships/slide" Target="slides/slide98.xml"/><Relationship Id="rId149" Type="http://schemas.openxmlformats.org/officeDocument/2006/relationships/slide" Target="slides/slide103.xml"/><Relationship Id="rId5" Type="http://schemas.openxmlformats.org/officeDocument/2006/relationships/slideMaster" Target="slideMasters/slideMaster5.xml"/><Relationship Id="rId90" Type="http://schemas.openxmlformats.org/officeDocument/2006/relationships/slide" Target="slides/slide44.xml"/><Relationship Id="rId95" Type="http://schemas.openxmlformats.org/officeDocument/2006/relationships/slide" Target="slides/slide49.xml"/><Relationship Id="rId160" Type="http://schemas.openxmlformats.org/officeDocument/2006/relationships/slide" Target="slides/slide114.xml"/><Relationship Id="rId165" Type="http://schemas.openxmlformats.org/officeDocument/2006/relationships/slide" Target="slides/slide11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2.xml"/><Relationship Id="rId64" Type="http://schemas.openxmlformats.org/officeDocument/2006/relationships/slide" Target="slides/slide18.xml"/><Relationship Id="rId69" Type="http://schemas.openxmlformats.org/officeDocument/2006/relationships/slide" Target="slides/slide23.xml"/><Relationship Id="rId113" Type="http://schemas.openxmlformats.org/officeDocument/2006/relationships/slide" Target="slides/slide67.xml"/><Relationship Id="rId118" Type="http://schemas.openxmlformats.org/officeDocument/2006/relationships/slide" Target="slides/slide72.xml"/><Relationship Id="rId134" Type="http://schemas.openxmlformats.org/officeDocument/2006/relationships/slide" Target="slides/slide88.xml"/><Relationship Id="rId139" Type="http://schemas.openxmlformats.org/officeDocument/2006/relationships/slide" Target="slides/slide93.xml"/><Relationship Id="rId80" Type="http://schemas.openxmlformats.org/officeDocument/2006/relationships/slide" Target="slides/slide34.xml"/><Relationship Id="rId85" Type="http://schemas.openxmlformats.org/officeDocument/2006/relationships/slide" Target="slides/slide39.xml"/><Relationship Id="rId150" Type="http://schemas.openxmlformats.org/officeDocument/2006/relationships/slide" Target="slides/slide104.xml"/><Relationship Id="rId155" Type="http://schemas.openxmlformats.org/officeDocument/2006/relationships/slide" Target="slides/slide109.xml"/><Relationship Id="rId171"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3.xml"/><Relationship Id="rId103" Type="http://schemas.openxmlformats.org/officeDocument/2006/relationships/slide" Target="slides/slide57.xml"/><Relationship Id="rId108" Type="http://schemas.openxmlformats.org/officeDocument/2006/relationships/slide" Target="slides/slide62.xml"/><Relationship Id="rId124" Type="http://schemas.openxmlformats.org/officeDocument/2006/relationships/slide" Target="slides/slide78.xml"/><Relationship Id="rId129" Type="http://schemas.openxmlformats.org/officeDocument/2006/relationships/slide" Target="slides/slide83.xml"/><Relationship Id="rId54" Type="http://schemas.openxmlformats.org/officeDocument/2006/relationships/slide" Target="slides/slide8.xml"/><Relationship Id="rId70" Type="http://schemas.openxmlformats.org/officeDocument/2006/relationships/slide" Target="slides/slide24.xml"/><Relationship Id="rId75" Type="http://schemas.openxmlformats.org/officeDocument/2006/relationships/slide" Target="slides/slide29.xml"/><Relationship Id="rId91" Type="http://schemas.openxmlformats.org/officeDocument/2006/relationships/slide" Target="slides/slide45.xml"/><Relationship Id="rId96" Type="http://schemas.openxmlformats.org/officeDocument/2006/relationships/slide" Target="slides/slide50.xml"/><Relationship Id="rId140" Type="http://schemas.openxmlformats.org/officeDocument/2006/relationships/slide" Target="slides/slide94.xml"/><Relationship Id="rId145" Type="http://schemas.openxmlformats.org/officeDocument/2006/relationships/slide" Target="slides/slide99.xml"/><Relationship Id="rId161" Type="http://schemas.openxmlformats.org/officeDocument/2006/relationships/slide" Target="slides/slide115.xml"/><Relationship Id="rId166" Type="http://schemas.openxmlformats.org/officeDocument/2006/relationships/slide" Target="slides/slide12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3.xml"/><Relationship Id="rId114" Type="http://schemas.openxmlformats.org/officeDocument/2006/relationships/slide" Target="slides/slide68.xml"/><Relationship Id="rId119" Type="http://schemas.openxmlformats.org/officeDocument/2006/relationships/slide" Target="slides/slide7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122" Type="http://schemas.openxmlformats.org/officeDocument/2006/relationships/slide" Target="slides/slide76.xml"/><Relationship Id="rId130" Type="http://schemas.openxmlformats.org/officeDocument/2006/relationships/slide" Target="slides/slide84.xml"/><Relationship Id="rId135" Type="http://schemas.openxmlformats.org/officeDocument/2006/relationships/slide" Target="slides/slide89.xml"/><Relationship Id="rId143" Type="http://schemas.openxmlformats.org/officeDocument/2006/relationships/slide" Target="slides/slide97.xml"/><Relationship Id="rId148" Type="http://schemas.openxmlformats.org/officeDocument/2006/relationships/slide" Target="slides/slide102.xml"/><Relationship Id="rId151" Type="http://schemas.openxmlformats.org/officeDocument/2006/relationships/slide" Target="slides/slide105.xml"/><Relationship Id="rId156" Type="http://schemas.openxmlformats.org/officeDocument/2006/relationships/slide" Target="slides/slide110.xml"/><Relationship Id="rId164" Type="http://schemas.openxmlformats.org/officeDocument/2006/relationships/slide" Target="slides/slide118.xml"/><Relationship Id="rId169" Type="http://schemas.openxmlformats.org/officeDocument/2006/relationships/slide" Target="slides/slide1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3.xml"/><Relationship Id="rId34" Type="http://schemas.openxmlformats.org/officeDocument/2006/relationships/slideMaster" Target="slideMasters/slideMaster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slide" Target="slides/slide58.xml"/><Relationship Id="rId120" Type="http://schemas.openxmlformats.org/officeDocument/2006/relationships/slide" Target="slides/slide74.xml"/><Relationship Id="rId125" Type="http://schemas.openxmlformats.org/officeDocument/2006/relationships/slide" Target="slides/slide79.xml"/><Relationship Id="rId141" Type="http://schemas.openxmlformats.org/officeDocument/2006/relationships/slide" Target="slides/slide95.xml"/><Relationship Id="rId146" Type="http://schemas.openxmlformats.org/officeDocument/2006/relationships/slide" Target="slides/slide100.xml"/><Relationship Id="rId167" Type="http://schemas.openxmlformats.org/officeDocument/2006/relationships/slide" Target="slides/slide121.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162" Type="http://schemas.openxmlformats.org/officeDocument/2006/relationships/slide" Target="slides/slide11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0.xml"/><Relationship Id="rId87" Type="http://schemas.openxmlformats.org/officeDocument/2006/relationships/slide" Target="slides/slide41.xml"/><Relationship Id="rId110" Type="http://schemas.openxmlformats.org/officeDocument/2006/relationships/slide" Target="slides/slide64.xml"/><Relationship Id="rId115" Type="http://schemas.openxmlformats.org/officeDocument/2006/relationships/slide" Target="slides/slide69.xml"/><Relationship Id="rId131" Type="http://schemas.openxmlformats.org/officeDocument/2006/relationships/slide" Target="slides/slide85.xml"/><Relationship Id="rId136" Type="http://schemas.openxmlformats.org/officeDocument/2006/relationships/slide" Target="slides/slide90.xml"/><Relationship Id="rId157" Type="http://schemas.openxmlformats.org/officeDocument/2006/relationships/slide" Target="slides/slide111.xml"/><Relationship Id="rId61" Type="http://schemas.openxmlformats.org/officeDocument/2006/relationships/slide" Target="slides/slide15.xml"/><Relationship Id="rId82" Type="http://schemas.openxmlformats.org/officeDocument/2006/relationships/slide" Target="slides/slide36.xml"/><Relationship Id="rId152" Type="http://schemas.openxmlformats.org/officeDocument/2006/relationships/slide" Target="slides/slide106.xml"/><Relationship Id="rId173"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0.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slide" Target="slides/slide59.xml"/><Relationship Id="rId126" Type="http://schemas.openxmlformats.org/officeDocument/2006/relationships/slide" Target="slides/slide80.xml"/><Relationship Id="rId147" Type="http://schemas.openxmlformats.org/officeDocument/2006/relationships/slide" Target="slides/slide101.xml"/><Relationship Id="rId168" Type="http://schemas.openxmlformats.org/officeDocument/2006/relationships/slide" Target="slides/slide122.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93" Type="http://schemas.openxmlformats.org/officeDocument/2006/relationships/slide" Target="slides/slide47.xml"/><Relationship Id="rId98" Type="http://schemas.openxmlformats.org/officeDocument/2006/relationships/slide" Target="slides/slide52.xml"/><Relationship Id="rId121" Type="http://schemas.openxmlformats.org/officeDocument/2006/relationships/slide" Target="slides/slide75.xml"/><Relationship Id="rId142" Type="http://schemas.openxmlformats.org/officeDocument/2006/relationships/slide" Target="slides/slide96.xml"/><Relationship Id="rId163"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21.xml"/><Relationship Id="rId116" Type="http://schemas.openxmlformats.org/officeDocument/2006/relationships/slide" Target="slides/slide70.xml"/><Relationship Id="rId137" Type="http://schemas.openxmlformats.org/officeDocument/2006/relationships/slide" Target="slides/slide91.xml"/><Relationship Id="rId158" Type="http://schemas.openxmlformats.org/officeDocument/2006/relationships/slide" Target="slides/slide11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6.xml"/><Relationship Id="rId83" Type="http://schemas.openxmlformats.org/officeDocument/2006/relationships/slide" Target="slides/slide37.xml"/><Relationship Id="rId88" Type="http://schemas.openxmlformats.org/officeDocument/2006/relationships/slide" Target="slides/slide42.xml"/><Relationship Id="rId111" Type="http://schemas.openxmlformats.org/officeDocument/2006/relationships/slide" Target="slides/slide65.xml"/><Relationship Id="rId132" Type="http://schemas.openxmlformats.org/officeDocument/2006/relationships/slide" Target="slides/slide86.xml"/><Relationship Id="rId153" Type="http://schemas.openxmlformats.org/officeDocument/2006/relationships/slide" Target="slides/slide107.xml"/><Relationship Id="rId174"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1.xml"/><Relationship Id="rId106" Type="http://schemas.openxmlformats.org/officeDocument/2006/relationships/slide" Target="slides/slide60.xml"/><Relationship Id="rId127"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C74B7-90D7-47FA-B2A1-C46A1CB74C86}" type="datetimeFigureOut">
              <a:rPr lang="en-US" smtClean="0"/>
              <a:t>10/20/2016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E3EA2-4678-4512-B00C-AD50F56B24C5}" type="slidenum">
              <a:rPr lang="en-US" smtClean="0"/>
              <a:t>‹#›</a:t>
            </a:fld>
            <a:endParaRPr lang="en-US" dirty="0"/>
          </a:p>
        </p:txBody>
      </p:sp>
    </p:spTree>
    <p:extLst>
      <p:ext uri="{BB962C8B-B14F-4D97-AF65-F5344CB8AC3E}">
        <p14:creationId xmlns:p14="http://schemas.microsoft.com/office/powerpoint/2010/main" val="1379250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210CC-A3AA-45C4-A8B9-3F390DDB4575}" type="slidenum">
              <a:rPr lang="en-US" smtClean="0"/>
              <a:pPr/>
              <a:t>1</a:t>
            </a:fld>
            <a:endParaRPr lang="en-US" dirty="0"/>
          </a:p>
        </p:txBody>
      </p:sp>
    </p:spTree>
    <p:extLst>
      <p:ext uri="{BB962C8B-B14F-4D97-AF65-F5344CB8AC3E}">
        <p14:creationId xmlns:p14="http://schemas.microsoft.com/office/powerpoint/2010/main" val="11670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backpay, the Board</a:t>
            </a:r>
            <a:r>
              <a:rPr lang="en-US" baseline="0" smtClean="0"/>
              <a:t> ordered that the employer ensure the employee has no adverse tax consequences based on these payments</a:t>
            </a:r>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74</a:t>
            </a:fld>
            <a:endParaRPr lang="en-US">
              <a:solidFill>
                <a:prstClr val="black"/>
              </a:solidFill>
              <a:cs typeface="Arial"/>
            </a:endParaRPr>
          </a:p>
        </p:txBody>
      </p:sp>
    </p:spTree>
    <p:extLst>
      <p:ext uri="{BB962C8B-B14F-4D97-AF65-F5344CB8AC3E}">
        <p14:creationId xmlns:p14="http://schemas.microsoft.com/office/powerpoint/2010/main" val="16882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75</a:t>
            </a:fld>
            <a:endParaRPr lang="en-US">
              <a:solidFill>
                <a:prstClr val="black"/>
              </a:solidFill>
              <a:cs typeface="Arial"/>
            </a:endParaRPr>
          </a:p>
        </p:txBody>
      </p:sp>
    </p:spTree>
    <p:extLst>
      <p:ext uri="{BB962C8B-B14F-4D97-AF65-F5344CB8AC3E}">
        <p14:creationId xmlns:p14="http://schemas.microsoft.com/office/powerpoint/2010/main" val="246244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EEOC is pushing NLRB to find common ground on workplace harassment</a:t>
            </a:r>
          </a:p>
          <a:p>
            <a:pPr lvl="1"/>
            <a:r>
              <a:rPr lang="en-US" smtClean="0"/>
              <a:t>Sanctioning blatant racism is not common ground</a:t>
            </a:r>
          </a:p>
          <a:p>
            <a:r>
              <a:rPr lang="en-US" smtClean="0"/>
              <a:t>Perhaps</a:t>
            </a:r>
            <a:r>
              <a:rPr lang="en-US" baseline="0" smtClean="0"/>
              <a:t> find out how the NLRB deals with these sort of issues by its own employees.</a:t>
            </a:r>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76</a:t>
            </a:fld>
            <a:endParaRPr lang="en-US">
              <a:solidFill>
                <a:prstClr val="black"/>
              </a:solidFill>
              <a:cs typeface="Arial"/>
            </a:endParaRPr>
          </a:p>
        </p:txBody>
      </p:sp>
    </p:spTree>
    <p:extLst>
      <p:ext uri="{BB962C8B-B14F-4D97-AF65-F5344CB8AC3E}">
        <p14:creationId xmlns:p14="http://schemas.microsoft.com/office/powerpoint/2010/main" val="3832570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77</a:t>
            </a:fld>
            <a:endParaRPr lang="en-US">
              <a:solidFill>
                <a:prstClr val="black"/>
              </a:solidFill>
              <a:cs typeface="Arial"/>
            </a:endParaRPr>
          </a:p>
        </p:txBody>
      </p:sp>
    </p:spTree>
    <p:extLst>
      <p:ext uri="{BB962C8B-B14F-4D97-AF65-F5344CB8AC3E}">
        <p14:creationId xmlns:p14="http://schemas.microsoft.com/office/powerpoint/2010/main" val="148416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78</a:t>
            </a:fld>
            <a:endParaRPr lang="en-US">
              <a:solidFill>
                <a:prstClr val="black"/>
              </a:solidFill>
              <a:cs typeface="Arial"/>
            </a:endParaRPr>
          </a:p>
        </p:txBody>
      </p:sp>
    </p:spTree>
    <p:extLst>
      <p:ext uri="{BB962C8B-B14F-4D97-AF65-F5344CB8AC3E}">
        <p14:creationId xmlns:p14="http://schemas.microsoft.com/office/powerpoint/2010/main" val="300791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Quote from HTH Corp. v. NLRB, 823 F.3d 668, 680 (D.C. Cir. 2016).</a:t>
            </a:r>
          </a:p>
          <a:p>
            <a:r>
              <a:rPr lang="en-US" b="1" smtClean="0"/>
              <a:t>King Soopers </a:t>
            </a:r>
            <a:r>
              <a:rPr lang="en-US" b="0" smtClean="0"/>
              <a:t>–</a:t>
            </a:r>
            <a:r>
              <a:rPr lang="en-US" b="0" baseline="0" smtClean="0"/>
              <a:t> In King Soopers the Board changed formula used for back pay and workers can now get separate reimbursement for job search expenses along with back pay. In his dissent, Miscimarra said the “traditional approach” to calculating job search expenses “makes claimants whole in most cases, and the change adopted by my colleagues will result in greater than make-whole relief in other cases.”   This once again equals compensatory relief rather than remedial relief which the Board is entitled to provide.  Another example, similar to HTH, of exceeding granted authority.</a:t>
            </a:r>
          </a:p>
          <a:p>
            <a:endParaRPr lang="en-US" b="1"/>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79</a:t>
            </a:fld>
            <a:endParaRPr lang="en-US">
              <a:solidFill>
                <a:prstClr val="black"/>
              </a:solidFill>
              <a:cs typeface="Arial"/>
            </a:endParaRPr>
          </a:p>
        </p:txBody>
      </p:sp>
    </p:spTree>
    <p:extLst>
      <p:ext uri="{BB962C8B-B14F-4D97-AF65-F5344CB8AC3E}">
        <p14:creationId xmlns:p14="http://schemas.microsoft.com/office/powerpoint/2010/main" val="156167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80</a:t>
            </a:fld>
            <a:endParaRPr lang="en-US">
              <a:solidFill>
                <a:prstClr val="black"/>
              </a:solidFill>
              <a:cs typeface="Arial"/>
            </a:endParaRPr>
          </a:p>
        </p:txBody>
      </p:sp>
    </p:spTree>
    <p:extLst>
      <p:ext uri="{BB962C8B-B14F-4D97-AF65-F5344CB8AC3E}">
        <p14:creationId xmlns:p14="http://schemas.microsoft.com/office/powerpoint/2010/main" val="275200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36994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540196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9281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E3EA2-4678-4512-B00C-AD50F56B24C5}" type="slidenum">
              <a:rPr lang="en-US" smtClean="0"/>
              <a:t>61</a:t>
            </a:fld>
            <a:endParaRPr lang="en-US" dirty="0"/>
          </a:p>
        </p:txBody>
      </p:sp>
    </p:spTree>
    <p:extLst>
      <p:ext uri="{BB962C8B-B14F-4D97-AF65-F5344CB8AC3E}">
        <p14:creationId xmlns:p14="http://schemas.microsoft.com/office/powerpoint/2010/main" val="198357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97551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239253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795193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618870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501349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954628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442145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76050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101271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defRPr/>
            </a:pPr>
            <a:endParaRPr lang="en-US" sz="1100" spc="0" baseline="0" dirty="0" smtClean="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72640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67</a:t>
            </a:fld>
            <a:endParaRPr lang="en-US">
              <a:solidFill>
                <a:prstClr val="black"/>
              </a:solidFill>
              <a:cs typeface="Arial"/>
            </a:endParaRPr>
          </a:p>
        </p:txBody>
      </p:sp>
    </p:spTree>
    <p:extLst>
      <p:ext uri="{BB962C8B-B14F-4D97-AF65-F5344CB8AC3E}">
        <p14:creationId xmlns:p14="http://schemas.microsoft.com/office/powerpoint/2010/main" val="1374013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2896818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028597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defRPr/>
            </a:pPr>
            <a:endParaRPr lang="en-US" dirty="0" smtClean="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369115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441667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3961236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3226666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7063E-FD11-43AE-B636-D6FEC7698770}"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245023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A9396-7BE4-4CE4-817B-43E4673DC7C4}" type="slidenum">
              <a:rPr lang="en-US" smtClean="0">
                <a:solidFill>
                  <a:srgbClr val="000000"/>
                </a:solidFill>
              </a:rPr>
              <a:pPr/>
              <a:t>103</a:t>
            </a:fld>
            <a:endParaRPr lang="en-US">
              <a:solidFill>
                <a:srgbClr val="000000"/>
              </a:solidFill>
            </a:endParaRPr>
          </a:p>
        </p:txBody>
      </p:sp>
    </p:spTree>
    <p:extLst>
      <p:ext uri="{BB962C8B-B14F-4D97-AF65-F5344CB8AC3E}">
        <p14:creationId xmlns:p14="http://schemas.microsoft.com/office/powerpoint/2010/main" val="2276825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A9396-7BE4-4CE4-817B-43E4673DC7C4}" type="slidenum">
              <a:rPr lang="en-US" smtClean="0">
                <a:solidFill>
                  <a:srgbClr val="000000"/>
                </a:solidFill>
              </a:rPr>
              <a:pPr/>
              <a:t>124</a:t>
            </a:fld>
            <a:endParaRPr lang="en-US">
              <a:solidFill>
                <a:srgbClr val="000000"/>
              </a:solidFill>
            </a:endParaRPr>
          </a:p>
        </p:txBody>
      </p:sp>
    </p:spTree>
    <p:extLst>
      <p:ext uri="{BB962C8B-B14F-4D97-AF65-F5344CB8AC3E}">
        <p14:creationId xmlns:p14="http://schemas.microsoft.com/office/powerpoint/2010/main" val="26086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68</a:t>
            </a:fld>
            <a:endParaRPr lang="en-US">
              <a:solidFill>
                <a:prstClr val="black"/>
              </a:solidFill>
              <a:cs typeface="Arial"/>
            </a:endParaRPr>
          </a:p>
        </p:txBody>
      </p:sp>
    </p:spTree>
    <p:extLst>
      <p:ext uri="{BB962C8B-B14F-4D97-AF65-F5344CB8AC3E}">
        <p14:creationId xmlns:p14="http://schemas.microsoft.com/office/powerpoint/2010/main" val="57066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other </a:t>
            </a:r>
            <a:r>
              <a:rPr lang="en-US" smtClean="0"/>
              <a:t>ways to deal with the</a:t>
            </a:r>
            <a:r>
              <a:rPr lang="en-US" baseline="0" smtClean="0"/>
              <a:t> difficulty in the law without ignoring the destructiveness of numerous intermittent strikes.  As applied, it’s generally 2-4 intermittent strikes unlawful.  Totality of the circumstances tests are used commonly by the Board in a variety of areas, not a reason alone to change the law.</a:t>
            </a:r>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69</a:t>
            </a:fld>
            <a:endParaRPr lang="en-US">
              <a:solidFill>
                <a:prstClr val="black"/>
              </a:solidFill>
              <a:cs typeface="Arial"/>
            </a:endParaRPr>
          </a:p>
        </p:txBody>
      </p:sp>
    </p:spTree>
    <p:extLst>
      <p:ext uri="{BB962C8B-B14F-4D97-AF65-F5344CB8AC3E}">
        <p14:creationId xmlns:p14="http://schemas.microsoft.com/office/powerpoint/2010/main" val="293181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70</a:t>
            </a:fld>
            <a:endParaRPr lang="en-US">
              <a:solidFill>
                <a:prstClr val="black"/>
              </a:solidFill>
              <a:cs typeface="Arial"/>
            </a:endParaRPr>
          </a:p>
        </p:txBody>
      </p:sp>
    </p:spTree>
    <p:extLst>
      <p:ext uri="{BB962C8B-B14F-4D97-AF65-F5344CB8AC3E}">
        <p14:creationId xmlns:p14="http://schemas.microsoft.com/office/powerpoint/2010/main" val="3366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Fighting</a:t>
            </a:r>
            <a:r>
              <a:rPr lang="en-US" baseline="0" smtClean="0"/>
              <a:t> with both hands tied behind your back.  </a:t>
            </a:r>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71</a:t>
            </a:fld>
            <a:endParaRPr lang="en-US">
              <a:solidFill>
                <a:prstClr val="black"/>
              </a:solidFill>
              <a:cs typeface="Arial"/>
            </a:endParaRPr>
          </a:p>
        </p:txBody>
      </p:sp>
    </p:spTree>
    <p:extLst>
      <p:ext uri="{BB962C8B-B14F-4D97-AF65-F5344CB8AC3E}">
        <p14:creationId xmlns:p14="http://schemas.microsoft.com/office/powerpoint/2010/main" val="92612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72</a:t>
            </a:fld>
            <a:endParaRPr lang="en-US">
              <a:solidFill>
                <a:prstClr val="black"/>
              </a:solidFill>
              <a:cs typeface="Arial"/>
            </a:endParaRPr>
          </a:p>
        </p:txBody>
      </p:sp>
    </p:spTree>
    <p:extLst>
      <p:ext uri="{BB962C8B-B14F-4D97-AF65-F5344CB8AC3E}">
        <p14:creationId xmlns:p14="http://schemas.microsoft.com/office/powerpoint/2010/main" val="153765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Could</a:t>
            </a:r>
            <a:r>
              <a:rPr lang="en-US" baseline="0" smtClean="0"/>
              <a:t> also mention</a:t>
            </a:r>
            <a:r>
              <a:rPr lang="en-US" smtClean="0"/>
              <a:t> that the employee</a:t>
            </a:r>
            <a:r>
              <a:rPr lang="en-US" baseline="0" smtClean="0"/>
              <a:t> had his young child with him at the time he was making these racist statements.  </a:t>
            </a:r>
            <a:endParaRPr lang="en-US"/>
          </a:p>
        </p:txBody>
      </p:sp>
      <p:sp>
        <p:nvSpPr>
          <p:cNvPr id="4" name="Slide Number Placeholder 3"/>
          <p:cNvSpPr>
            <a:spLocks noGrp="1"/>
          </p:cNvSpPr>
          <p:nvPr>
            <p:ph type="sldNum" sz="quarter" idx="10"/>
          </p:nvPr>
        </p:nvSpPr>
        <p:spPr/>
        <p:txBody>
          <a:bodyPr/>
          <a:lstStyle/>
          <a:p>
            <a:fld id="{ED74350E-F45E-46E7-9253-EFB9D2E3008A}" type="slidenum">
              <a:rPr lang="en-US" smtClean="0">
                <a:solidFill>
                  <a:prstClr val="black"/>
                </a:solidFill>
                <a:cs typeface="Arial"/>
              </a:rPr>
              <a:pPr/>
              <a:t>73</a:t>
            </a:fld>
            <a:endParaRPr lang="en-US">
              <a:solidFill>
                <a:prstClr val="black"/>
              </a:solidFill>
              <a:cs typeface="Arial"/>
            </a:endParaRPr>
          </a:p>
        </p:txBody>
      </p:sp>
    </p:spTree>
    <p:extLst>
      <p:ext uri="{BB962C8B-B14F-4D97-AF65-F5344CB8AC3E}">
        <p14:creationId xmlns:p14="http://schemas.microsoft.com/office/powerpoint/2010/main" val="404041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3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4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8BF1129-D2F5-4501-9AE1-F346BDC79B37}" type="datetime1">
              <a:rPr lang="en-US" smtClean="0"/>
              <a:t>10/20/2016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2C25B85F-936E-4A11-923F-623ED4928BBE}"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0112A4-69D8-416E-A0B0-87C04F07D639}" type="datetime1">
              <a:rPr lang="en-US" smtClean="0"/>
              <a:t>10/20/2016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818833854"/>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7485467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648567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972628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445731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0815039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577968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7301207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645459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72998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DC02E98-DEED-4898-86D0-64C6C937434D}" type="datetime1">
              <a:rPr lang="en-US" smtClean="0"/>
              <a:t>10/20/2016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392786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66850116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68235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6847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6243357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2479879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45804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900084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9042167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9736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ounded Rectangle 3"/>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spcAft>
                <a:spcPct val="0"/>
              </a:spcAft>
              <a:defRPr/>
            </a:pPr>
            <a:endParaRPr lang="en-US">
              <a:solidFill>
                <a:prstClr val="white"/>
              </a:solidFill>
            </a:endParaRPr>
          </a:p>
        </p:txBody>
      </p:sp>
      <p:sp>
        <p:nvSpPr>
          <p:cNvPr id="5" name="Rectangle 4"/>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spcAft>
                <a:spcPct val="0"/>
              </a:spcAft>
              <a:defRPr/>
            </a:pPr>
            <a:endParaRPr lang="en-US">
              <a:solidFill>
                <a:prstClr val="white"/>
              </a:solidFill>
            </a:endParaRPr>
          </a:p>
        </p:txBody>
      </p:sp>
      <p:sp>
        <p:nvSpPr>
          <p:cNvPr id="6" name="Rectangle 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spcAft>
                <a:spcPct val="0"/>
              </a:spcAft>
              <a:defRPr/>
            </a:pPr>
            <a:endParaRPr lang="en-US">
              <a:solidFill>
                <a:prstClr val="white"/>
              </a:solidFill>
            </a:endParaRPr>
          </a:p>
        </p:txBody>
      </p:sp>
      <p:pic>
        <p:nvPicPr>
          <p:cNvPr id="7" name="Picture 12" descr="BSK_4C_logo.jpg"/>
          <p:cNvPicPr>
            <a:picLocks noChangeAspect="1"/>
          </p:cNvPicPr>
          <p:nvPr/>
        </p:nvPicPr>
        <p:blipFill>
          <a:blip r:embed="rId2"/>
          <a:stretch>
            <a:fillRect/>
          </a:stretch>
        </p:blipFill>
        <p:spPr bwMode="auto">
          <a:xfrm>
            <a:off x="5463486" y="5558755"/>
            <a:ext cx="3483067" cy="685800"/>
          </a:xfrm>
          <a:prstGeom prst="rect">
            <a:avLst/>
          </a:prstGeom>
          <a:noFill/>
          <a:ln w="9525">
            <a:noFill/>
            <a:miter lim="800000"/>
          </a:ln>
        </p:spPr>
      </p:pic>
      <p:sp>
        <p:nvSpPr>
          <p:cNvPr id="8" name="Title 7"/>
          <p:cNvSpPr>
            <a:spLocks noGrp="1"/>
          </p:cNvSpPr>
          <p:nvPr>
            <p:ph type="ctrTitle"/>
          </p:nvPr>
        </p:nvSpPr>
        <p:spPr>
          <a:xfrm>
            <a:off x="457200" y="533401"/>
            <a:ext cx="8458200" cy="1524000"/>
          </a:xfrm>
        </p:spPr>
        <p:txBody>
          <a:bodyPr anchor="b"/>
          <a:lstStyle>
            <a:lvl1pPr>
              <a:defRPr sz="4400">
                <a:solidFill>
                  <a:schemeClr val="bg1"/>
                </a:solidFill>
                <a:latin typeface="Arial" pitchFamily="34" charset="0"/>
                <a:cs typeface="Arial" pitchFamily="34" charset="0"/>
              </a:defRPr>
            </a:lvl1pPr>
          </a:lstStyle>
          <a:p>
            <a:r>
              <a:rPr lang="en-US" smtClean="0"/>
              <a:t>Click to edit Master title style</a:t>
            </a:r>
            <a:endParaRPr lang="en-US"/>
          </a:p>
        </p:txBody>
      </p:sp>
      <p:sp>
        <p:nvSpPr>
          <p:cNvPr id="9" name="Subtitle 8"/>
          <p:cNvSpPr>
            <a:spLocks noGrp="1"/>
          </p:cNvSpPr>
          <p:nvPr>
            <p:ph type="subTitle" idx="1"/>
          </p:nvPr>
        </p:nvSpPr>
        <p:spPr>
          <a:xfrm>
            <a:off x="457200" y="2286000"/>
            <a:ext cx="8458200" cy="1143000"/>
          </a:xfrm>
        </p:spPr>
        <p:txBody>
          <a:bodyPr>
            <a:normAutofit/>
          </a:bodyPr>
          <a:lstStyle>
            <a:lvl1pPr marL="64008" indent="0" algn="l">
              <a:buNone/>
              <a:defRPr sz="2400">
                <a:solidFill>
                  <a:schemeClr val="bg1"/>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273050465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24757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70145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510424352"/>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8241700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4582912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8001537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085160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035820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816263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4456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114800"/>
          </a:xfrm>
        </p:spPr>
        <p:txBody>
          <a:bodyPr/>
          <a:lstStyle>
            <a:lvl5pPr>
              <a:defRPr/>
            </a:lvl5pPr>
            <a:lvl6pPr>
              <a:defRPr baseline="0"/>
            </a:lvl6pPr>
            <a:lvl7pPr>
              <a:defRPr baseline="0">
                <a:solidFill>
                  <a:srgbClr val="000000"/>
                </a:solidFill>
                <a:latin typeface="Arial" pitchFamily="34" charset="0"/>
                <a:cs typeface="Arial" pitchFamily="34" charset="0"/>
              </a:defRPr>
            </a:lvl7pPr>
            <a:lvl8pPr>
              <a:defRPr baseline="0">
                <a:solidFill>
                  <a:srgbClr val="000000"/>
                </a:solidFill>
                <a:latin typeface="Arial" pitchFamily="34" charset="0"/>
                <a:cs typeface="Arial" pitchFamily="34" charset="0"/>
              </a:defRPr>
            </a:lvl8pPr>
            <a:lvl9pPr>
              <a:buFont typeface="Georgia" pitchFamily="18" charset="0"/>
              <a:buChar char="−"/>
              <a:defRPr baseline="0">
                <a:solidFill>
                  <a:srgbClr val="000000"/>
                </a:solidFill>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Slide Number Placeholder 22"/>
          <p:cNvSpPr>
            <a:spLocks noGrp="1"/>
          </p:cNvSpPr>
          <p:nvPr>
            <p:ph type="sldNum" sz="quarter" idx="10"/>
          </p:nvPr>
        </p:nvSpPr>
        <p:spPr/>
        <p:txBody>
          <a:bodyPr/>
          <a:lstStyle>
            <a:lvl1pPr>
              <a:defRPr/>
            </a:lvl1pPr>
          </a:lstStyle>
          <a:p>
            <a:fld id="{09A104E6-CDDF-4521-BE00-060123FA530C}" type="slidenum">
              <a:rPr lang="en-US" smtClean="0"/>
              <a:pPr/>
              <a:t>‹#›</a:t>
            </a:fld>
            <a:endParaRPr lang="en-US"/>
          </a:p>
        </p:txBody>
      </p:sp>
    </p:spTree>
    <p:extLst>
      <p:ext uri="{BB962C8B-B14F-4D97-AF65-F5344CB8AC3E}">
        <p14:creationId xmlns:p14="http://schemas.microsoft.com/office/powerpoint/2010/main" val="7851166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136222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6967096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066688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020082535"/>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712780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474118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6401622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8994935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7768728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15394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1"/>
            <a:ext cx="4038600" cy="4419600"/>
          </a:xfrm>
        </p:spPr>
        <p:txBody>
          <a:bodyPr/>
          <a:lstStyle>
            <a:lvl1pPr>
              <a:defRPr sz="2000"/>
            </a:lvl1pPr>
            <a:lvl2pPr>
              <a:defRPr sz="1900"/>
            </a:lvl2pPr>
            <a:lvl3pPr>
              <a:defRPr sz="1800"/>
            </a:lvl3pPr>
            <a:lvl4pPr>
              <a:defRPr sz="1800"/>
            </a:lvl4pPr>
            <a:lvl5pPr>
              <a:defRPr sz="1800"/>
            </a:lvl5pPr>
            <a:lvl6pPr>
              <a:defRPr/>
            </a:lvl6pPr>
            <a:lvl7pPr>
              <a:defRPr>
                <a:solidFill>
                  <a:srgbClr val="000000"/>
                </a:solidFill>
                <a:latin typeface="Arial" pitchFamily="34" charset="0"/>
                <a:cs typeface="Arial" pitchFamily="34" charset="0"/>
              </a:defRPr>
            </a:lvl7pPr>
            <a:lvl8pPr>
              <a:defRPr>
                <a:solidFill>
                  <a:srgbClr val="000000"/>
                </a:solidFill>
                <a:latin typeface="Arial" pitchFamily="34" charset="0"/>
                <a:cs typeface="Arial" pitchFamily="34" charset="0"/>
              </a:defRPr>
            </a:lvl8pPr>
            <a:lvl9pPr>
              <a:defRPr baseline="0">
                <a:solidFill>
                  <a:srgbClr val="000000"/>
                </a:solidFill>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1"/>
            <a:ext cx="4038600" cy="4038600"/>
          </a:xfrm>
        </p:spPr>
        <p:txBody>
          <a:bodyPr/>
          <a:lstStyle>
            <a:lvl1pPr>
              <a:defRPr sz="2000"/>
            </a:lvl1pPr>
            <a:lvl2pPr>
              <a:defRPr sz="1900"/>
            </a:lvl2pPr>
            <a:lvl3pPr>
              <a:defRPr sz="1800"/>
            </a:lvl3pPr>
            <a:lvl4pPr>
              <a:defRPr sz="1800"/>
            </a:lvl4pPr>
            <a:lvl5pPr>
              <a:defRPr sz="1800"/>
            </a:lvl5pPr>
            <a:lvl7pPr>
              <a:defRPr>
                <a:solidFill>
                  <a:srgbClr val="000000"/>
                </a:solidFill>
                <a:latin typeface="Arial" pitchFamily="34" charset="0"/>
                <a:cs typeface="Arial" pitchFamily="34" charset="0"/>
              </a:defRPr>
            </a:lvl7pPr>
            <a:lvl8pPr>
              <a:defRPr>
                <a:solidFill>
                  <a:srgbClr val="000000"/>
                </a:solidFill>
                <a:latin typeface="Arial" pitchFamily="34" charset="0"/>
                <a:cs typeface="Arial" pitchFamily="34" charset="0"/>
              </a:defRPr>
            </a:lvl8pPr>
            <a:lvl9pPr>
              <a:defRPr>
                <a:solidFill>
                  <a:srgbClr val="000000"/>
                </a:solidFill>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fld id="{09A104E6-CDDF-4521-BE00-060123FA530C}" type="slidenum">
              <a:rPr lang="en-US" smtClean="0"/>
              <a:pPr/>
              <a:t>‹#›</a:t>
            </a:fld>
            <a:endParaRPr lang="en-US"/>
          </a:p>
        </p:txBody>
      </p:sp>
    </p:spTree>
    <p:extLst>
      <p:ext uri="{BB962C8B-B14F-4D97-AF65-F5344CB8AC3E}">
        <p14:creationId xmlns:p14="http://schemas.microsoft.com/office/powerpoint/2010/main" val="330067019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58476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066625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758585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53800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028987938"/>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8447087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783809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2446083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7611259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4686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138880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245893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8657339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754498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415060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4765832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910329086"/>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547775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76916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1086338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4330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2986286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189351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7223195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814434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0980654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26538324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5002240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48502701"/>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802615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5461414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84614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918536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330947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366524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101477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9855313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542642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324269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5650411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505923331"/>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2418055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192063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49269669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2216691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8910837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817976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0854939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3048210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742835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7692819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3179038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548529913"/>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17615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5262958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7996601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5799480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284671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56668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214172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72900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9456450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7877099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5149780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89821118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C4ADA7-3BBC-4171-8722-802CEE5C9EEE}" type="datetime1">
              <a:rPr lang="en-US" smtClean="0"/>
              <a:t>10/20/2016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2499706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907576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594875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9500118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7858534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0447303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8599328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86496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7036996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48243398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4224530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569532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147280774"/>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1146854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083748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5148260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949661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6837054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2301973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1456976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8639084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7651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3468095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415993462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26434032"/>
      </p:ext>
    </p:extLst>
  </p:cSld>
  <p:clrMapOvr>
    <a:overrideClrMapping bg1="dk1" tx1="lt1" bg2="dk2" tx2="lt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165074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121067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6832497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9833868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8969101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227314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9333825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613187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951765077"/>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731788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74544094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369208015"/>
      </p:ext>
    </p:extLst>
  </p:cSld>
  <p:clrMapOvr>
    <a:overrideClrMapping bg1="dk1" tx1="lt1" bg2="dk2" tx2="lt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1611791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8555796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1382545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6243557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172677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523890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932016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9809173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7395691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711039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2425436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82152026"/>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8404311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8603406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4731272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6550901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6583378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09850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4070400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800007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5060542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934298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5086480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414430027"/>
      </p:ext>
    </p:extLst>
  </p:cSld>
  <p:clrMapOvr>
    <a:overrideClrMapping bg1="dk1" tx1="lt1" bg2="dk2" tx2="lt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635662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26889694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81617786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8005495"/>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346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0737944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04192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76638357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496102872"/>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274380698"/>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186124"/>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43289239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544517886"/>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8784329"/>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5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0907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87826102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828867414"/>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520312633"/>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402459119"/>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946335"/>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868141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45385850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6679629"/>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5180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122319"/>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2938633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960193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714396530"/>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3837596643"/>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31524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58203531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409770819"/>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574735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1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42807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8409120"/>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8896049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78620504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3260874602"/>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72866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47167197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37129310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066529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386869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3336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71655130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502010656"/>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248449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53F5EE-805B-4955-8DEA-D7664C4FC785}" type="datetime1">
              <a:rPr lang="en-US" smtClean="0"/>
              <a:t>10/20/2016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C25B85F-936E-4A11-923F-623ED4928BBE}"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7345525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7069906"/>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62676716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301376561"/>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020188"/>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248383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516977"/>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986790175"/>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235201777"/>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694023813"/>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2657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6791295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44371740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76794187"/>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15147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39710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634281"/>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91304262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705220429"/>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529616712"/>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28605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993566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13789746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539625422"/>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9212261"/>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10483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491038"/>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518236191"/>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4090519735"/>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186091357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00246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86445060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1337076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1433709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68361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45659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055336"/>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37825933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4103069215"/>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149278241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245143"/>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72366610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559417032"/>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66114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566930647"/>
      </p:ext>
    </p:extLst>
  </p:cSld>
  <p:clrMapOvr>
    <a:overrideClrMapping bg1="dk1" tx1="lt1" bg2="dk2" tx2="lt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30321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030020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536613987"/>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86608579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924552661"/>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18961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9520389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246745247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169143"/>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455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098735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23297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281572075"/>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958378680"/>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215343642"/>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5941568"/>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89973597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787346171"/>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2836322"/>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72307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5404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31865729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812245039"/>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080396320"/>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484240229"/>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55364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47508384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055566539"/>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7107094"/>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30293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732048"/>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9259654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5700433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4219942283"/>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3955262066"/>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39661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0685548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37184569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8643891"/>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22581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20213"/>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293044719"/>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1762700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910328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1257140525"/>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7072147"/>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10810281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2928499827"/>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1067705"/>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30254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995896"/>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146467988"/>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293715077"/>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6624860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99064766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9032627"/>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68955058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63037380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8276547"/>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10644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563683"/>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4233087171"/>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1470377797"/>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164568259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751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33BCB0-4E19-43FE-BFE1-92CC15E65CB0}" type="datetime1">
              <a:rPr lang="en-US" smtClean="0"/>
              <a:t>10/20/2016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918718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4570392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274777530"/>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035984"/>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28992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1778067"/>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721121811"/>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044862884"/>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329435905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29563"/>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236445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916661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935145376"/>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159852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13563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064161"/>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4127311240"/>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705402971"/>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731159370"/>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62509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00920091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4521887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3771928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0172306"/>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82380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934069"/>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425739474"/>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716941224"/>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29337811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48731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10897117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1636119485"/>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68396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00896637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29257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2202360"/>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851213893"/>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2450809217"/>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4095781434"/>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03309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5706173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3856022512"/>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1395335"/>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603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408741243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28160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731890085"/>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21149302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463610842"/>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8660890"/>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55252289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51" name="Rectangle 7"/>
          <p:cNvSpPr>
            <a:spLocks noGrp="1" noChangeArrowheads="1"/>
          </p:cNvSpPr>
          <p:nvPr>
            <p:ph type="ctrTitle"/>
          </p:nvPr>
        </p:nvSpPr>
        <p:spPr bwMode="white">
          <a:xfrm>
            <a:off x="668991" y="2178424"/>
            <a:ext cx="5046009" cy="1402975"/>
          </a:xfrm>
        </p:spPr>
        <p:txBody>
          <a:bodyPr lIns="0" tIns="0" rIns="0" bIns="0" anchor="t" anchorCtr="0"/>
          <a:lstStyle>
            <a:lvl1pPr>
              <a:defRPr sz="2600" b="1">
                <a:solidFill>
                  <a:schemeClr val="bg1"/>
                </a:solidFill>
              </a:defRPr>
            </a:lvl1pPr>
          </a:lstStyle>
          <a:p>
            <a:pPr lvl="0"/>
            <a:r>
              <a:rPr lang="en-US" altLang="en-US" noProof="0" smtClean="0"/>
              <a:t>Click to edit Master title style</a:t>
            </a:r>
            <a:endParaRPr lang="en-US" altLang="en-US" noProof="0" dirty="0" smtClean="0"/>
          </a:p>
        </p:txBody>
      </p:sp>
      <p:sp>
        <p:nvSpPr>
          <p:cNvPr id="6152" name="Rectangle 8"/>
          <p:cNvSpPr>
            <a:spLocks noGrp="1" noChangeArrowheads="1"/>
          </p:cNvSpPr>
          <p:nvPr>
            <p:ph type="subTitle" idx="1"/>
          </p:nvPr>
        </p:nvSpPr>
        <p:spPr bwMode="white">
          <a:xfrm>
            <a:off x="668991" y="3581400"/>
            <a:ext cx="3903009" cy="1676400"/>
          </a:xfrm>
          <a:noFill/>
        </p:spPr>
        <p:txBody>
          <a:bodyPr lIns="0" tIns="0" rIns="0" bIns="0" anchor="t" anchorCtr="0"/>
          <a:lstStyle>
            <a:lvl1pPr marL="1588" indent="0">
              <a:buFontTx/>
              <a:buNone/>
              <a:defRPr sz="1400">
                <a:solidFill>
                  <a:schemeClr val="bg1"/>
                </a:solidFill>
              </a:defRPr>
            </a:lvl1pPr>
          </a:lstStyle>
          <a:p>
            <a:pPr lvl="0"/>
            <a:r>
              <a:rPr lang="en-US" altLang="en-US" noProof="0" smtClean="0"/>
              <a:t>Click to edit Master subtitle style</a:t>
            </a:r>
            <a:endParaRPr lang="en-US" altLang="en-US" noProof="0" dirty="0" smtClean="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230" y="5840505"/>
            <a:ext cx="2011680" cy="402336"/>
          </a:xfrm>
          <a:prstGeom prst="rect">
            <a:avLst/>
          </a:prstGeom>
        </p:spPr>
      </p:pic>
    </p:spTree>
    <p:extLst>
      <p:ext uri="{BB962C8B-B14F-4D97-AF65-F5344CB8AC3E}">
        <p14:creationId xmlns:p14="http://schemas.microsoft.com/office/powerpoint/2010/main" val="924251653"/>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2A5F2A4-E489-4C10-A601-70206B005BAB}" type="datetime4">
              <a:rPr lang="en-US" altLang="en-US" smtClean="0">
                <a:solidFill>
                  <a:srgbClr val="444D54"/>
                </a:solidFill>
              </a:rPr>
              <a:pPr/>
              <a:t>October 20, 2016</a:t>
            </a:fld>
            <a:endParaRPr lang="en-US" altLang="en-US">
              <a:solidFill>
                <a:srgbClr val="444D54"/>
              </a:solidFill>
            </a:endParaRPr>
          </a:p>
        </p:txBody>
      </p:sp>
      <p:sp>
        <p:nvSpPr>
          <p:cNvPr id="5" name="Footer Placeholder 4"/>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6" name="Slide Number Placeholder 5"/>
          <p:cNvSpPr>
            <a:spLocks noGrp="1"/>
          </p:cNvSpPr>
          <p:nvPr>
            <p:ph type="sldNum" sz="quarter" idx="12"/>
          </p:nvPr>
        </p:nvSpPr>
        <p:spPr/>
        <p:txBody>
          <a:bodyPr/>
          <a:lstStyle>
            <a:lvl1pPr>
              <a:defRPr/>
            </a:lvl1pPr>
          </a:lstStyle>
          <a:p>
            <a:fld id="{908E85F7-5C9A-4F62-88D0-B9911C199440}" type="slidenum">
              <a:rPr lang="en-US" altLang="en-US">
                <a:solidFill>
                  <a:srgbClr val="FFFFFF"/>
                </a:solidFill>
              </a:rPr>
              <a:pPr/>
              <a:t>‹#›</a:t>
            </a:fld>
            <a:endParaRPr lang="en-US" altLang="en-US" dirty="0">
              <a:solidFill>
                <a:srgbClr val="FFFFFF"/>
              </a:solidFill>
            </a:endParaRPr>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2" name="Text Placeholder 11"/>
          <p:cNvSpPr>
            <a:spLocks noGrp="1"/>
          </p:cNvSpPr>
          <p:nvPr>
            <p:ph type="body"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6520572"/>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fld id="{23620B9F-DB15-423D-8944-78ACAC3C7ED2}" type="datetime4">
              <a:rPr lang="en-US" altLang="en-US" smtClean="0">
                <a:solidFill>
                  <a:srgbClr val="444D54"/>
                </a:solidFill>
              </a:rPr>
              <a:pPr/>
              <a:t>October 20, 2016</a:t>
            </a:fld>
            <a:endParaRPr lang="en-US" altLang="en-US" dirty="0">
              <a:solidFill>
                <a:srgbClr val="444D54"/>
              </a:solidFill>
            </a:endParaRPr>
          </a:p>
        </p:txBody>
      </p:sp>
      <p:sp>
        <p:nvSpPr>
          <p:cNvPr id="6" name="Footer Placeholder 5"/>
          <p:cNvSpPr>
            <a:spLocks noGrp="1"/>
          </p:cNvSpPr>
          <p:nvPr>
            <p:ph type="ftr" sz="quarter" idx="11"/>
          </p:nvPr>
        </p:nvSpPr>
        <p:spPr/>
        <p:txBody>
          <a:bodyPr/>
          <a:lstStyle>
            <a:lvl1pPr>
              <a:defRPr/>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7" name="Slide Number Placeholder 6"/>
          <p:cNvSpPr>
            <a:spLocks noGrp="1"/>
          </p:cNvSpPr>
          <p:nvPr>
            <p:ph type="sldNum" sz="quarter" idx="12"/>
          </p:nvPr>
        </p:nvSpPr>
        <p:spPr/>
        <p:txBody>
          <a:bodyPr/>
          <a:lstStyle>
            <a:lvl1pPr>
              <a:defRPr/>
            </a:lvl1pPr>
          </a:lstStyle>
          <a:p>
            <a:fld id="{4D4DD536-0B44-4DC7-9EFA-1110C5857057}" type="slidenum">
              <a:rPr lang="en-US" altLang="en-US">
                <a:solidFill>
                  <a:srgbClr val="FFFFFF"/>
                </a:solidFill>
              </a:rPr>
              <a:pPr/>
              <a:t>‹#›</a:t>
            </a:fld>
            <a:endParaRPr lang="en-US" altLang="en-US">
              <a:solidFill>
                <a:srgbClr val="FFFFFF"/>
              </a:solidFill>
            </a:endParaRPr>
          </a:p>
        </p:txBody>
      </p:sp>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6" name="Text Placeholder 15"/>
          <p:cNvSpPr>
            <a:spLocks noGrp="1"/>
          </p:cNvSpPr>
          <p:nvPr>
            <p:ph type="body" sz="quarter" idx="13"/>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5"/>
          <p:cNvSpPr>
            <a:spLocks noGrp="1"/>
          </p:cNvSpPr>
          <p:nvPr>
            <p:ph type="body" sz="quarter" idx="14"/>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88550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fld id="{B063DDD8-40B2-4953-9ED9-D58737D3129C}" type="datetime4">
              <a:rPr lang="en-US" altLang="en-US" smtClean="0">
                <a:solidFill>
                  <a:srgbClr val="444D54"/>
                </a:solidFill>
              </a:rPr>
              <a:pPr/>
              <a:t>October 20, 2016</a:t>
            </a:fld>
            <a:endParaRPr lang="en-US" altLang="en-US">
              <a:solidFill>
                <a:srgbClr val="444D54"/>
              </a:solidFill>
            </a:endParaRPr>
          </a:p>
        </p:txBody>
      </p:sp>
      <p:sp>
        <p:nvSpPr>
          <p:cNvPr id="4" name="Footer Placeholder 3"/>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5" name="Slide Number Placeholder 4"/>
          <p:cNvSpPr>
            <a:spLocks noGrp="1"/>
          </p:cNvSpPr>
          <p:nvPr>
            <p:ph type="sldNum" sz="quarter" idx="12"/>
          </p:nvPr>
        </p:nvSpPr>
        <p:spPr/>
        <p:txBody>
          <a:bodyPr/>
          <a:lstStyle>
            <a:lvl1pPr>
              <a:defRPr/>
            </a:lvl1pPr>
          </a:lstStyle>
          <a:p>
            <a:fld id="{9D87844D-4933-418E-94B8-8CDEE13336F1}" type="slidenum">
              <a:rPr lang="en-US" altLang="en-US">
                <a:solidFill>
                  <a:srgbClr val="FFFFFF"/>
                </a:solidFill>
              </a:rPr>
              <a:pPr/>
              <a:t>‹#›</a:t>
            </a:fld>
            <a:endParaRPr lang="en-US" altLang="en-US">
              <a:solidFill>
                <a:srgbClr val="FFFFFF"/>
              </a:solidFill>
            </a:endParaRPr>
          </a:p>
        </p:txBody>
      </p:sp>
      <p:sp>
        <p:nvSpPr>
          <p:cNvPr id="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7" name="Content Placeholder 6"/>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4592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080904792"/>
      </p:ext>
    </p:extLst>
  </p:cSld>
  <p:clrMapOvr>
    <a:overrideClrMapping bg1="dk1" tx1="lt1" bg2="dk2" tx2="lt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4111265093"/>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Divider and Holding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03F9045-AC59-4374-A244-4F664E595AC4}" type="datetime4">
              <a:rPr lang="en-US" altLang="en-US" smtClean="0">
                <a:solidFill>
                  <a:srgbClr val="444D54"/>
                </a:solidFill>
              </a:rPr>
              <a:pPr/>
              <a:t>October 20, 2016</a:t>
            </a:fld>
            <a:endParaRPr lang="en-US" altLang="en-US">
              <a:solidFill>
                <a:srgbClr val="444D54"/>
              </a:solidFill>
            </a:endParaRPr>
          </a:p>
        </p:txBody>
      </p:sp>
      <p:sp>
        <p:nvSpPr>
          <p:cNvPr id="3" name="Footer Placeholder 2"/>
          <p:cNvSpPr>
            <a:spLocks noGrp="1"/>
          </p:cNvSpPr>
          <p:nvPr>
            <p:ph type="ftr" sz="quarter" idx="11"/>
          </p:nvPr>
        </p:nvSpPr>
        <p:spPr/>
        <p:txBody>
          <a:bodyPr/>
          <a:lstStyle>
            <a:lvl1pPr>
              <a:defRPr/>
            </a:lvl1pPr>
          </a:lstStyle>
          <a:p>
            <a:r>
              <a:rPr lang="en-US" altLang="en-US">
                <a:solidFill>
                  <a:srgbClr val="444D54"/>
                </a:solidFill>
              </a:rPr>
              <a:t>Title of Presentation | FileSite Number</a:t>
            </a:r>
          </a:p>
        </p:txBody>
      </p:sp>
      <p:sp>
        <p:nvSpPr>
          <p:cNvPr id="4" name="Slide Number Placeholder 3"/>
          <p:cNvSpPr>
            <a:spLocks noGrp="1"/>
          </p:cNvSpPr>
          <p:nvPr>
            <p:ph type="sldNum" sz="quarter" idx="12"/>
          </p:nvPr>
        </p:nvSpPr>
        <p:spPr/>
        <p:txBody>
          <a:bodyPr/>
          <a:lstStyle>
            <a:lvl1pPr>
              <a:defRPr/>
            </a:lvl1pPr>
          </a:lstStyle>
          <a:p>
            <a:fld id="{90AA2459-C713-4A3E-AEA0-530C7D77AF46}" type="slidenum">
              <a:rPr lang="en-US" altLang="en-US">
                <a:solidFill>
                  <a:srgbClr val="FFFFFF"/>
                </a:solidFill>
              </a:rPr>
              <a:pPr/>
              <a:t>‹#›</a:t>
            </a:fld>
            <a:endParaRPr lang="en-US" altLang="en-US">
              <a:solidFill>
                <a:srgbClr val="FFFFFF"/>
              </a:solidFill>
            </a:endParaRPr>
          </a:p>
        </p:txBody>
      </p:sp>
      <p:sp>
        <p:nvSpPr>
          <p:cNvPr id="6" name="Rectangle 5"/>
          <p:cNvSpPr/>
          <p:nvPr userDrawn="1"/>
        </p:nvSpPr>
        <p:spPr bwMode="white">
          <a:xfrm>
            <a:off x="685800" y="1255712"/>
            <a:ext cx="8229600" cy="344487"/>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
        <p:nvSpPr>
          <p:cNvPr id="7" name="Picture Placeholder 6"/>
          <p:cNvSpPr>
            <a:spLocks noGrp="1"/>
          </p:cNvSpPr>
          <p:nvPr>
            <p:ph type="pic" sz="quarter" idx="13"/>
          </p:nvPr>
        </p:nvSpPr>
        <p:spPr>
          <a:xfrm>
            <a:off x="0" y="0"/>
            <a:ext cx="9144000" cy="5257800"/>
          </a:xfrm>
          <a:solidFill>
            <a:schemeClr val="tx2"/>
          </a:solidFill>
        </p:spPr>
        <p:txBody>
          <a:bodyPr/>
          <a:lstStyle>
            <a:lvl1pPr>
              <a:defRPr>
                <a:solidFill>
                  <a:schemeClr val="bg1"/>
                </a:solidFill>
              </a:defRPr>
            </a:lvl1pPr>
          </a:lstStyle>
          <a:p>
            <a:r>
              <a:rPr lang="en-US" smtClean="0"/>
              <a:t>Click icon to add picture</a:t>
            </a:r>
            <a:endParaRPr lang="en-US" dirty="0"/>
          </a:p>
        </p:txBody>
      </p:sp>
      <p:sp>
        <p:nvSpPr>
          <p:cNvPr id="8" name="Text Placeholder 6"/>
          <p:cNvSpPr>
            <a:spLocks noGrp="1"/>
          </p:cNvSpPr>
          <p:nvPr>
            <p:ph type="body" sz="quarter" idx="14"/>
          </p:nvPr>
        </p:nvSpPr>
        <p:spPr>
          <a:xfrm>
            <a:off x="685800" y="3581400"/>
            <a:ext cx="8229600" cy="1676400"/>
          </a:xfrm>
        </p:spPr>
        <p:txBody>
          <a:bodyPr lIns="0" tIns="0" rIns="0" bIns="0"/>
          <a:lstStyle>
            <a:lvl1pPr marL="0" indent="0">
              <a:spcBef>
                <a:spcPts val="0"/>
              </a:spcBef>
              <a:buNone/>
              <a:defRPr sz="3600">
                <a:solidFill>
                  <a:schemeClr val="bg1"/>
                </a:solidFill>
              </a:defRPr>
            </a:lvl1pPr>
          </a:lstStyle>
          <a:p>
            <a:pPr lvl="0"/>
            <a:r>
              <a:rPr lang="en-US" smtClean="0"/>
              <a:t>Click to edit Master text styles</a:t>
            </a:r>
          </a:p>
        </p:txBody>
      </p:sp>
      <p:sp>
        <p:nvSpPr>
          <p:cNvPr id="9" name="Text Placeholder 9"/>
          <p:cNvSpPr>
            <a:spLocks noGrp="1"/>
          </p:cNvSpPr>
          <p:nvPr>
            <p:ph type="body" sz="quarter" idx="15"/>
          </p:nvPr>
        </p:nvSpPr>
        <p:spPr>
          <a:xfrm>
            <a:off x="685800" y="5257800"/>
            <a:ext cx="8229600" cy="914400"/>
          </a:xfrm>
        </p:spPr>
        <p:txBody>
          <a:bodyPr lIns="0" tIns="0" rIns="0" bIns="0" anchor="b" anchorCtr="0"/>
          <a:lstStyle>
            <a:lvl1pPr marL="0" indent="0">
              <a:spcBef>
                <a:spcPts val="0"/>
              </a:spcBef>
              <a:buNone/>
              <a:defRPr>
                <a:solidFill>
                  <a:schemeClr val="tx1"/>
                </a:solidFill>
              </a:defRPr>
            </a:lvl1pPr>
          </a:lstStyle>
          <a:p>
            <a:pPr lvl="0"/>
            <a:r>
              <a:rPr lang="en-US" smtClean="0"/>
              <a:t>Click to edit Master text styles</a:t>
            </a:r>
          </a:p>
        </p:txBody>
      </p:sp>
      <p:sp>
        <p:nvSpPr>
          <p:cNvPr id="5" name="Rectangle 4"/>
          <p:cNvSpPr/>
          <p:nvPr userDrawn="1"/>
        </p:nvSpPr>
        <p:spPr bwMode="white">
          <a:xfrm>
            <a:off x="0" y="6172200"/>
            <a:ext cx="685800" cy="685800"/>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00" b="1" dirty="0">
              <a:solidFill>
                <a:srgbClr val="2A2A2A">
                  <a:lumMod val="75000"/>
                  <a:lumOff val="25000"/>
                </a:srgbClr>
              </a:solidFill>
            </a:endParaRPr>
          </a:p>
        </p:txBody>
      </p:sp>
    </p:spTree>
    <p:extLst>
      <p:ext uri="{BB962C8B-B14F-4D97-AF65-F5344CB8AC3E}">
        <p14:creationId xmlns:p14="http://schemas.microsoft.com/office/powerpoint/2010/main" val="3770881669"/>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Biography">
    <p:bg>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Footer Placeholder 9"/>
          <p:cNvSpPr>
            <a:spLocks noGrp="1"/>
          </p:cNvSpPr>
          <p:nvPr>
            <p:ph type="ftr" sz="quarter" idx="11"/>
          </p:nvPr>
        </p:nvSpPr>
        <p:spPr/>
        <p:txBody>
          <a:bodyPr/>
          <a:lstStyle/>
          <a:p>
            <a:r>
              <a:rPr lang="en-US" altLang="en-US" smtClean="0">
                <a:solidFill>
                  <a:srgbClr val="444D54"/>
                </a:solidFill>
              </a:rPr>
              <a:t>Title of Presentation | FileSite Number</a:t>
            </a:r>
            <a:endParaRPr lang="en-US" altLang="en-US" dirty="0">
              <a:solidFill>
                <a:srgbClr val="444D54"/>
              </a:solidFill>
            </a:endParaRPr>
          </a:p>
        </p:txBody>
      </p:sp>
      <p:sp>
        <p:nvSpPr>
          <p:cNvPr id="11" name="Slide Number Placeholder 10"/>
          <p:cNvSpPr>
            <a:spLocks noGrp="1"/>
          </p:cNvSpPr>
          <p:nvPr>
            <p:ph type="sldNum" sz="quarter" idx="12"/>
          </p:nvPr>
        </p:nvSpPr>
        <p:spPr/>
        <p:txBody>
          <a:bodyPr/>
          <a:lstStyle/>
          <a:p>
            <a:fld id="{4BBD1F35-E3A7-4182-AFB9-6344DC7C3F87}" type="slidenum">
              <a:rPr lang="en-US" altLang="en-US" smtClean="0">
                <a:solidFill>
                  <a:srgbClr val="FFFFFF"/>
                </a:solidFill>
              </a:rPr>
              <a:pPr/>
              <a:t>‹#›</a:t>
            </a:fld>
            <a:endParaRPr lang="en-US" altLang="en-US" dirty="0">
              <a:solidFill>
                <a:srgbClr val="FFFFFF"/>
              </a:solidFill>
            </a:endParaRPr>
          </a:p>
        </p:txBody>
      </p:sp>
      <p:sp>
        <p:nvSpPr>
          <p:cNvPr id="12"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3" name="Text Placeholder 11"/>
          <p:cNvSpPr>
            <a:spLocks noGrp="1"/>
          </p:cNvSpPr>
          <p:nvPr>
            <p:ph type="body" sz="quarter" idx="13"/>
          </p:nvPr>
        </p:nvSpPr>
        <p:spPr>
          <a:xfrm>
            <a:off x="2971800" y="1600200"/>
            <a:ext cx="5943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4"/>
          </p:nvPr>
        </p:nvSpPr>
        <p:spPr>
          <a:xfrm>
            <a:off x="914400" y="1600200"/>
            <a:ext cx="1399032" cy="1856232"/>
          </a:xfrm>
        </p:spPr>
        <p:txBody>
          <a:bodyPr/>
          <a:lstStyle/>
          <a:p>
            <a:r>
              <a:rPr lang="en-US" smtClean="0"/>
              <a:t>Click icon to add picture</a:t>
            </a:r>
            <a:endParaRPr lang="en-US" dirty="0"/>
          </a:p>
        </p:txBody>
      </p:sp>
      <p:sp>
        <p:nvSpPr>
          <p:cNvPr id="14" name="Text Placeholder 13"/>
          <p:cNvSpPr>
            <a:spLocks noGrp="1"/>
          </p:cNvSpPr>
          <p:nvPr>
            <p:ph type="body" sz="quarter" idx="15" hasCustomPrompt="1"/>
          </p:nvPr>
        </p:nvSpPr>
        <p:spPr>
          <a:xfrm>
            <a:off x="914401" y="3581400"/>
            <a:ext cx="2057400" cy="1295400"/>
          </a:xfrm>
        </p:spPr>
        <p:txBody>
          <a:bodyPr lIns="0" tIns="0" rIns="0" bIns="0"/>
          <a:lstStyle>
            <a:lvl1pPr marL="0" indent="0">
              <a:spcBef>
                <a:spcPts val="0"/>
              </a:spcBef>
              <a:buNone/>
              <a:defRPr sz="1000" baseline="0">
                <a:solidFill>
                  <a:schemeClr val="tx2"/>
                </a:solidFill>
              </a:defRPr>
            </a:lvl1pPr>
            <a:lvl2pPr marL="344488" indent="0">
              <a:buNone/>
              <a:defRPr/>
            </a:lvl2pPr>
            <a:lvl3pPr marL="687387" indent="0">
              <a:buNone/>
              <a:defRPr/>
            </a:lvl3pPr>
            <a:lvl4pPr marL="1031875" indent="0">
              <a:buNone/>
              <a:defRPr/>
            </a:lvl4pPr>
            <a:lvl5pPr marL="1374775" indent="0">
              <a:buNone/>
              <a:defRPr/>
            </a:lvl5pPr>
          </a:lstStyle>
          <a:p>
            <a:pPr lvl="0"/>
            <a:r>
              <a:rPr lang="en-US" dirty="0" smtClean="0"/>
              <a:t>Lawyer Name and contact information</a:t>
            </a:r>
          </a:p>
        </p:txBody>
      </p:sp>
    </p:spTree>
    <p:extLst>
      <p:ext uri="{BB962C8B-B14F-4D97-AF65-F5344CB8AC3E}">
        <p14:creationId xmlns:p14="http://schemas.microsoft.com/office/powerpoint/2010/main" val="1441443254"/>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10"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1"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
        <p:nvSpPr>
          <p:cNvPr id="13" name="Content Placeholder 12"/>
          <p:cNvSpPr>
            <a:spLocks noGrp="1"/>
          </p:cNvSpPr>
          <p:nvPr>
            <p:ph sz="quarter" idx="14"/>
          </p:nvPr>
        </p:nvSpPr>
        <p:spPr>
          <a:xfrm>
            <a:off x="9144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5"/>
          </p:nvPr>
        </p:nvSpPr>
        <p:spPr>
          <a:xfrm>
            <a:off x="5029200" y="16002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3235205"/>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00200"/>
            <a:ext cx="8001000" cy="43434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8" name="Rectangle 4"/>
          <p:cNvSpPr>
            <a:spLocks noGrp="1" noChangeArrowheads="1"/>
          </p:cNvSpPr>
          <p:nvPr>
            <p:ph type="dt" sz="half" idx="13"/>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fld id="{4470805A-ADA5-4E18-8EBE-87018C244D1B}" type="datetime4">
              <a:rPr lang="en-US" altLang="en-US" smtClean="0">
                <a:solidFill>
                  <a:srgbClr val="444D54"/>
                </a:solidFill>
              </a:rPr>
              <a:pPr/>
              <a:t>October 20, 2016</a:t>
            </a:fld>
            <a:endParaRPr lang="en-US" altLang="en-US" dirty="0">
              <a:solidFill>
                <a:srgbClr val="444D54"/>
              </a:solidFill>
            </a:endParaRPr>
          </a:p>
        </p:txBody>
      </p:sp>
      <p:sp>
        <p:nvSpPr>
          <p:cNvPr id="9" name="Rectangle 5"/>
          <p:cNvSpPr>
            <a:spLocks noGrp="1" noChangeArrowheads="1"/>
          </p:cNvSpPr>
          <p:nvPr>
            <p:ph type="ftr" sz="quarter" idx="3"/>
          </p:nvPr>
        </p:nvSpPr>
        <p:spPr bwMode="auto">
          <a:xfrm>
            <a:off x="914400" y="6245132"/>
            <a:ext cx="26638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altLang="en-US" dirty="0">
                <a:solidFill>
                  <a:srgbClr val="444D54"/>
                </a:solidFill>
              </a:rPr>
              <a:t>Title of Presentation | </a:t>
            </a:r>
            <a:r>
              <a:rPr lang="en-US" altLang="en-US" dirty="0" err="1">
                <a:solidFill>
                  <a:srgbClr val="444D54"/>
                </a:solidFill>
              </a:rPr>
              <a:t>FileSite</a:t>
            </a:r>
            <a:r>
              <a:rPr lang="en-US" altLang="en-US" dirty="0">
                <a:solidFill>
                  <a:srgbClr val="444D54"/>
                </a:solidFill>
              </a:rPr>
              <a:t> Number</a:t>
            </a:r>
          </a:p>
        </p:txBody>
      </p:sp>
      <p:sp>
        <p:nvSpPr>
          <p:cNvPr id="10" name="Slide Number Placeholder 5"/>
          <p:cNvSpPr>
            <a:spLocks noGrp="1"/>
          </p:cNvSpPr>
          <p:nvPr>
            <p:ph type="sldNum" sz="quarter" idx="12"/>
          </p:nvPr>
        </p:nvSpPr>
        <p:spPr>
          <a:xfrm>
            <a:off x="0" y="6242238"/>
            <a:ext cx="576263" cy="387162"/>
          </a:xfrm>
        </p:spPr>
        <p:txBody>
          <a:bodyPr/>
          <a:lstStyle>
            <a:lvl1pPr>
              <a:defRPr/>
            </a:lvl1pPr>
          </a:lstStyle>
          <a:p>
            <a:fld id="{820CBFFB-8322-46D5-8C50-9C26211E68D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831576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958529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12106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480532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0390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563AE8-9B02-4774-BD9E-1ED2AD6F6CD2}" type="datetime1">
              <a:rPr lang="en-US" smtClean="0"/>
              <a:t>10/20/2016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44745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97092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981792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15934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96587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417066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08379395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279630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33008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80742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6408C47-FA93-4823-8932-63E543B1596F}" type="datetime1">
              <a:rPr lang="en-US" smtClean="0"/>
              <a:t>10/20/2016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853351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64261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188221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17845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0176397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52438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568317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19874605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82109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3800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BFCBD7C5-394C-4955-B0B2-51881B37FA5A}" type="datetime1">
              <a:rPr lang="en-US" smtClean="0"/>
              <a:t>10/20/2016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C25B85F-936E-4A11-923F-623ED4928BBE}"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976780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627594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10101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011361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05463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420437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513837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3364803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083951416"/>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9881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61FD59-EE15-4931-8AE1-FDB29A9EB1A1}" type="datetime1">
              <a:rPr lang="en-US" smtClean="0"/>
              <a:t>10/20/2016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C25B85F-936E-4A11-923F-623ED4928BBE}"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7922934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937428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9313244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060950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317947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8887446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7569639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98956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3367693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80645986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81CCFEB-4400-4AFA-8867-CBF9DEC6370A}" type="datetime1">
              <a:rPr lang="en-US" smtClean="0"/>
              <a:t>10/20/2016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C25B85F-936E-4A11-923F-623ED4928BBE}"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976981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8934855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F0E9915-69C8-4E07-83D8-93EF0C7C7BC7}" type="datetimeFigureOut">
              <a:rPr lang="en-US" smtClean="0"/>
              <a:pPr/>
              <a:t>10/20/2016</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18859289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461771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p>
            <a:endParaRPr lang="en-US">
              <a:solidFill>
                <a:prstClr val="black">
                  <a:alpha val="75000"/>
                </a:prstClr>
              </a:solidFill>
            </a:endParaRPr>
          </a:p>
        </p:txBody>
      </p:sp>
      <p:sp>
        <p:nvSpPr>
          <p:cNvPr id="6" name="Slide Number Placeholder 5"/>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40154638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582300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8" name="Footer Placeholder 7"/>
          <p:cNvSpPr>
            <a:spLocks noGrp="1"/>
          </p:cNvSpPr>
          <p:nvPr>
            <p:ph type="ftr" sz="quarter" idx="11"/>
          </p:nvPr>
        </p:nvSpPr>
        <p:spPr/>
        <p:txBody>
          <a:bodyPr/>
          <a:lstStyle/>
          <a:p>
            <a:endParaRPr lang="en-US">
              <a:solidFill>
                <a:prstClr val="black">
                  <a:alpha val="75000"/>
                </a:prstClr>
              </a:solidFill>
            </a:endParaRPr>
          </a:p>
        </p:txBody>
      </p:sp>
      <p:sp>
        <p:nvSpPr>
          <p:cNvPr id="9" name="Slide Number Placeholder 8"/>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738313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4" name="Footer Placeholder 3"/>
          <p:cNvSpPr>
            <a:spLocks noGrp="1"/>
          </p:cNvSpPr>
          <p:nvPr>
            <p:ph type="ftr" sz="quarter" idx="11"/>
          </p:nvPr>
        </p:nvSpPr>
        <p:spPr/>
        <p:txBody>
          <a:bodyPr/>
          <a:lstStyle/>
          <a:p>
            <a:endParaRPr lang="en-US">
              <a:solidFill>
                <a:prstClr val="black">
                  <a:alpha val="75000"/>
                </a:prstClr>
              </a:solidFill>
            </a:endParaRPr>
          </a:p>
        </p:txBody>
      </p:sp>
      <p:sp>
        <p:nvSpPr>
          <p:cNvPr id="5" name="Slide Number Placeholder 4"/>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18385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3" name="Footer Placeholder 2"/>
          <p:cNvSpPr>
            <a:spLocks noGrp="1"/>
          </p:cNvSpPr>
          <p:nvPr>
            <p:ph type="ftr" sz="quarter" idx="11"/>
          </p:nvPr>
        </p:nvSpPr>
        <p:spPr/>
        <p:txBody>
          <a:bodyPr/>
          <a:lstStyle/>
          <a:p>
            <a:endParaRPr lang="en-US">
              <a:solidFill>
                <a:prstClr val="black">
                  <a:alpha val="75000"/>
                </a:prstClr>
              </a:solidFill>
            </a:endParaRPr>
          </a:p>
        </p:txBody>
      </p:sp>
      <p:sp>
        <p:nvSpPr>
          <p:cNvPr id="4" name="Slide Number Placeholder 3"/>
          <p:cNvSpPr>
            <a:spLocks noGrp="1"/>
          </p:cNvSpPr>
          <p:nvPr>
            <p:ph type="sldNum" sz="quarter" idx="12"/>
          </p:nvPr>
        </p:nvSpPr>
        <p:spPr/>
        <p:txBody>
          <a:body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9847706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6" name="Footer Placeholder 5"/>
          <p:cNvSpPr>
            <a:spLocks noGrp="1"/>
          </p:cNvSpPr>
          <p:nvPr>
            <p:ph type="ftr" sz="quarter" idx="11"/>
          </p:nvPr>
        </p:nvSpPr>
        <p:spPr/>
        <p:txBody>
          <a:bodyPr/>
          <a:lstStyle/>
          <a:p>
            <a:endParaRPr lang="en-US">
              <a:solidFill>
                <a:prstClr val="black">
                  <a:alpha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0F47FA2-EE7C-45E1-990D-73AD2A5C665F}" type="slidenum">
              <a:rPr lang="en-US" smtClean="0"/>
              <a:pPr/>
              <a:t>‹#›</a:t>
            </a:fld>
            <a:endParaRPr lang="en-US"/>
          </a:p>
        </p:txBody>
      </p:sp>
    </p:spTree>
    <p:extLst>
      <p:ext uri="{BB962C8B-B14F-4D97-AF65-F5344CB8AC3E}">
        <p14:creationId xmlns:p14="http://schemas.microsoft.com/office/powerpoint/2010/main" val="295072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image" Target="../media/image6.wmf"/><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image" Target="../media/image5.jpeg"/><Relationship Id="rId5" Type="http://schemas.openxmlformats.org/officeDocument/2006/relationships/slideLayout" Target="../slideLayouts/slideLayout261.xml"/><Relationship Id="rId10" Type="http://schemas.openxmlformats.org/officeDocument/2006/relationships/theme" Target="../theme/theme25.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image" Target="../media/image6.wmf"/><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image" Target="../media/image5.jpeg"/><Relationship Id="rId5" Type="http://schemas.openxmlformats.org/officeDocument/2006/relationships/slideLayout" Target="../slideLayouts/slideLayout270.xml"/><Relationship Id="rId10" Type="http://schemas.openxmlformats.org/officeDocument/2006/relationships/theme" Target="../theme/theme26.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image" Target="../media/image6.wmf"/><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image" Target="../media/image5.jpeg"/><Relationship Id="rId5" Type="http://schemas.openxmlformats.org/officeDocument/2006/relationships/slideLayout" Target="../slideLayouts/slideLayout279.xml"/><Relationship Id="rId10" Type="http://schemas.openxmlformats.org/officeDocument/2006/relationships/theme" Target="../theme/theme27.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1.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image" Target="../media/image6.wmf"/><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image" Target="../media/image5.jpeg"/><Relationship Id="rId5" Type="http://schemas.openxmlformats.org/officeDocument/2006/relationships/slideLayout" Target="../slideLayouts/slideLayout288.xml"/><Relationship Id="rId10" Type="http://schemas.openxmlformats.org/officeDocument/2006/relationships/theme" Target="../theme/theme28.xml"/><Relationship Id="rId4" Type="http://schemas.openxmlformats.org/officeDocument/2006/relationships/slideLayout" Target="../slideLayouts/slideLayout287.xml"/><Relationship Id="rId9" Type="http://schemas.openxmlformats.org/officeDocument/2006/relationships/slideLayout" Target="../slideLayouts/slideLayout29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0.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image" Target="../media/image6.wmf"/><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image" Target="../media/image5.jpeg"/><Relationship Id="rId5" Type="http://schemas.openxmlformats.org/officeDocument/2006/relationships/slideLayout" Target="../slideLayouts/slideLayout297.xml"/><Relationship Id="rId10" Type="http://schemas.openxmlformats.org/officeDocument/2006/relationships/theme" Target="../theme/theme29.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9.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image" Target="../media/image6.wmf"/><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image" Target="../media/image5.jpeg"/><Relationship Id="rId5" Type="http://schemas.openxmlformats.org/officeDocument/2006/relationships/slideLayout" Target="../slideLayouts/slideLayout306.xml"/><Relationship Id="rId10" Type="http://schemas.openxmlformats.org/officeDocument/2006/relationships/theme" Target="../theme/theme30.xml"/><Relationship Id="rId4" Type="http://schemas.openxmlformats.org/officeDocument/2006/relationships/slideLayout" Target="../slideLayouts/slideLayout305.xml"/><Relationship Id="rId9" Type="http://schemas.openxmlformats.org/officeDocument/2006/relationships/slideLayout" Target="../slideLayouts/slideLayout31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18.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image" Target="../media/image6.wmf"/><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image" Target="../media/image5.jpeg"/><Relationship Id="rId5" Type="http://schemas.openxmlformats.org/officeDocument/2006/relationships/slideLayout" Target="../slideLayouts/slideLayout315.xml"/><Relationship Id="rId10" Type="http://schemas.openxmlformats.org/officeDocument/2006/relationships/theme" Target="../theme/theme31.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image" Target="../media/image6.wmf"/><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image" Target="../media/image5.jpeg"/><Relationship Id="rId5" Type="http://schemas.openxmlformats.org/officeDocument/2006/relationships/slideLayout" Target="../slideLayouts/slideLayout324.xml"/><Relationship Id="rId10" Type="http://schemas.openxmlformats.org/officeDocument/2006/relationships/theme" Target="../theme/theme32.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36.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image" Target="../media/image6.wmf"/><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image" Target="../media/image5.jpeg"/><Relationship Id="rId5" Type="http://schemas.openxmlformats.org/officeDocument/2006/relationships/slideLayout" Target="../slideLayouts/slideLayout333.xml"/><Relationship Id="rId10" Type="http://schemas.openxmlformats.org/officeDocument/2006/relationships/theme" Target="../theme/theme33.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45.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image" Target="../media/image6.wmf"/><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image" Target="../media/image5.jpeg"/><Relationship Id="rId5" Type="http://schemas.openxmlformats.org/officeDocument/2006/relationships/slideLayout" Target="../slideLayouts/slideLayout342.xml"/><Relationship Id="rId10" Type="http://schemas.openxmlformats.org/officeDocument/2006/relationships/theme" Target="../theme/theme34.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54.xml"/><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image" Target="../media/image6.wmf"/><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image" Target="../media/image5.jpeg"/><Relationship Id="rId5" Type="http://schemas.openxmlformats.org/officeDocument/2006/relationships/slideLayout" Target="../slideLayouts/slideLayout351.xml"/><Relationship Id="rId10" Type="http://schemas.openxmlformats.org/officeDocument/2006/relationships/theme" Target="../theme/theme35.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image" Target="../media/image6.wmf"/><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image" Target="../media/image5.jpeg"/><Relationship Id="rId5" Type="http://schemas.openxmlformats.org/officeDocument/2006/relationships/slideLayout" Target="../slideLayouts/slideLayout360.xml"/><Relationship Id="rId10" Type="http://schemas.openxmlformats.org/officeDocument/2006/relationships/theme" Target="../theme/theme36.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72.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image" Target="../media/image6.wmf"/><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image" Target="../media/image5.jpeg"/><Relationship Id="rId5" Type="http://schemas.openxmlformats.org/officeDocument/2006/relationships/slideLayout" Target="../slideLayouts/slideLayout369.xml"/><Relationship Id="rId10" Type="http://schemas.openxmlformats.org/officeDocument/2006/relationships/theme" Target="../theme/theme37.xml"/><Relationship Id="rId4" Type="http://schemas.openxmlformats.org/officeDocument/2006/relationships/slideLayout" Target="../slideLayouts/slideLayout368.xml"/><Relationship Id="rId9" Type="http://schemas.openxmlformats.org/officeDocument/2006/relationships/slideLayout" Target="../slideLayouts/slideLayout37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81.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image" Target="../media/image6.wmf"/><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image" Target="../media/image5.jpeg"/><Relationship Id="rId5" Type="http://schemas.openxmlformats.org/officeDocument/2006/relationships/slideLayout" Target="../slideLayouts/slideLayout378.xml"/><Relationship Id="rId10" Type="http://schemas.openxmlformats.org/officeDocument/2006/relationships/theme" Target="../theme/theme38.xml"/><Relationship Id="rId4" Type="http://schemas.openxmlformats.org/officeDocument/2006/relationships/slideLayout" Target="../slideLayouts/slideLayout377.xml"/><Relationship Id="rId9" Type="http://schemas.openxmlformats.org/officeDocument/2006/relationships/slideLayout" Target="../slideLayouts/slideLayout38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90.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12" Type="http://schemas.openxmlformats.org/officeDocument/2006/relationships/image" Target="../media/image6.wmf"/><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image" Target="../media/image5.jpeg"/><Relationship Id="rId5" Type="http://schemas.openxmlformats.org/officeDocument/2006/relationships/slideLayout" Target="../slideLayouts/slideLayout387.xml"/><Relationship Id="rId10" Type="http://schemas.openxmlformats.org/officeDocument/2006/relationships/theme" Target="../theme/theme39.xml"/><Relationship Id="rId4" Type="http://schemas.openxmlformats.org/officeDocument/2006/relationships/slideLayout" Target="../slideLayouts/slideLayout386.xml"/><Relationship Id="rId9" Type="http://schemas.openxmlformats.org/officeDocument/2006/relationships/slideLayout" Target="../slideLayouts/slideLayout3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99.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image" Target="../media/image6.wmf"/><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image" Target="../media/image5.jpeg"/><Relationship Id="rId5" Type="http://schemas.openxmlformats.org/officeDocument/2006/relationships/slideLayout" Target="../slideLayouts/slideLayout396.xml"/><Relationship Id="rId10" Type="http://schemas.openxmlformats.org/officeDocument/2006/relationships/theme" Target="../theme/theme40.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08.xml"/><Relationship Id="rId3" Type="http://schemas.openxmlformats.org/officeDocument/2006/relationships/slideLayout" Target="../slideLayouts/slideLayout403.xml"/><Relationship Id="rId7" Type="http://schemas.openxmlformats.org/officeDocument/2006/relationships/slideLayout" Target="../slideLayouts/slideLayout407.xml"/><Relationship Id="rId12" Type="http://schemas.openxmlformats.org/officeDocument/2006/relationships/image" Target="../media/image6.wmf"/><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11" Type="http://schemas.openxmlformats.org/officeDocument/2006/relationships/image" Target="../media/image5.jpeg"/><Relationship Id="rId5" Type="http://schemas.openxmlformats.org/officeDocument/2006/relationships/slideLayout" Target="../slideLayouts/slideLayout405.xml"/><Relationship Id="rId10" Type="http://schemas.openxmlformats.org/officeDocument/2006/relationships/theme" Target="../theme/theme41.xml"/><Relationship Id="rId4" Type="http://schemas.openxmlformats.org/officeDocument/2006/relationships/slideLayout" Target="../slideLayouts/slideLayout404.xml"/><Relationship Id="rId9" Type="http://schemas.openxmlformats.org/officeDocument/2006/relationships/slideLayout" Target="../slideLayouts/slideLayout40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1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image" Target="../media/image6.wmf"/><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image" Target="../media/image5.jpeg"/><Relationship Id="rId5" Type="http://schemas.openxmlformats.org/officeDocument/2006/relationships/slideLayout" Target="../slideLayouts/slideLayout414.xml"/><Relationship Id="rId10" Type="http://schemas.openxmlformats.org/officeDocument/2006/relationships/theme" Target="../theme/theme42.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image" Target="../media/image6.wmf"/><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image" Target="../media/image5.jpeg"/><Relationship Id="rId5" Type="http://schemas.openxmlformats.org/officeDocument/2006/relationships/slideLayout" Target="../slideLayouts/slideLayout423.xml"/><Relationship Id="rId10" Type="http://schemas.openxmlformats.org/officeDocument/2006/relationships/theme" Target="../theme/theme43.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35.xml"/><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image" Target="../media/image6.wmf"/><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image" Target="../media/image5.jpeg"/><Relationship Id="rId5" Type="http://schemas.openxmlformats.org/officeDocument/2006/relationships/slideLayout" Target="../slideLayouts/slideLayout432.xml"/><Relationship Id="rId10" Type="http://schemas.openxmlformats.org/officeDocument/2006/relationships/theme" Target="../theme/theme44.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44.xml"/><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image" Target="../media/image6.wmf"/><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image" Target="../media/image5.jpeg"/><Relationship Id="rId5" Type="http://schemas.openxmlformats.org/officeDocument/2006/relationships/slideLayout" Target="../slideLayouts/slideLayout441.xml"/><Relationship Id="rId10" Type="http://schemas.openxmlformats.org/officeDocument/2006/relationships/theme" Target="../theme/theme45.xml"/><Relationship Id="rId4" Type="http://schemas.openxmlformats.org/officeDocument/2006/relationships/slideLayout" Target="../slideLayouts/slideLayout440.xml"/><Relationship Id="rId9" Type="http://schemas.openxmlformats.org/officeDocument/2006/relationships/slideLayout" Target="../slideLayouts/slideLayout44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53.xml"/><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image" Target="../media/image6.wmf"/><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image" Target="../media/image5.jpeg"/><Relationship Id="rId5" Type="http://schemas.openxmlformats.org/officeDocument/2006/relationships/slideLayout" Target="../slideLayouts/slideLayout450.xml"/><Relationship Id="rId10" Type="http://schemas.openxmlformats.org/officeDocument/2006/relationships/theme" Target="../theme/theme46.xml"/><Relationship Id="rId4" Type="http://schemas.openxmlformats.org/officeDocument/2006/relationships/slideLayout" Target="../slideLayouts/slideLayout449.xml"/><Relationship Id="rId9" Type="http://schemas.openxmlformats.org/officeDocument/2006/relationships/slideLayout" Target="../slideLayouts/slideLayout4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DB9E5D3-51A5-49B2-8AF0-B1FC0F138714}" type="datetime1">
              <a:rPr lang="en-US" smtClean="0"/>
              <a:t>10/20/2016</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25B85F-936E-4A11-923F-623ED4928BBE}"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65072850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692061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1886674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2448712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10582288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23490538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9227618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4949214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12155931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4464156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spcAft>
                <a:spcPct val="0"/>
              </a:spcAft>
              <a:defRPr/>
            </a:pPr>
            <a:endParaRPr lang="en-US">
              <a:solidFill>
                <a:prstClr val="white"/>
              </a:solidFill>
            </a:endParaRPr>
          </a:p>
        </p:txBody>
      </p:sp>
      <p:sp>
        <p:nvSpPr>
          <p:cNvPr id="1027" name="Title Placeholder 21"/>
          <p:cNvSpPr>
            <a:spLocks noGrp="1"/>
          </p:cNvSpPr>
          <p:nvPr>
            <p:ph type="title"/>
          </p:nvPr>
        </p:nvSpPr>
        <p:spPr bwMode="auto">
          <a:xfrm>
            <a:off x="457200" y="609600"/>
            <a:ext cx="8229600" cy="10668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12"/>
          <p:cNvSpPr>
            <a:spLocks noGrp="1"/>
          </p:cNvSpPr>
          <p:nvPr>
            <p:ph type="body" idx="1"/>
          </p:nvPr>
        </p:nvSpPr>
        <p:spPr bwMode="auto">
          <a:xfrm>
            <a:off x="457200" y="1828800"/>
            <a:ext cx="8229600" cy="40386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Slide Number Placeholder 22"/>
          <p:cNvSpPr>
            <a:spLocks noGrp="1"/>
          </p:cNvSpPr>
          <p:nvPr>
            <p:ph type="sldNum" sz="quarter" idx="4"/>
          </p:nvPr>
        </p:nvSpPr>
        <p:spPr>
          <a:xfrm>
            <a:off x="381000" y="6477000"/>
            <a:ext cx="762000" cy="290513"/>
          </a:xfrm>
          <a:prstGeom prst="rect">
            <a:avLst/>
          </a:prstGeom>
        </p:spPr>
        <p:txBody>
          <a:bodyPr vert="horz" anchor="b"/>
          <a:lstStyle>
            <a:lvl1pPr algn="l" eaLnBrk="1" fontAlgn="auto" latinLnBrk="0" hangingPunct="1">
              <a:spcBef>
                <a:spcPct val="0"/>
              </a:spcBef>
              <a:spcAft>
                <a:spcPct val="0"/>
              </a:spcAft>
              <a:defRPr kumimoji="0" sz="1400">
                <a:solidFill>
                  <a:srgbClr val="000000"/>
                </a:solidFill>
                <a:latin typeface="Arial" pitchFamily="34" charset="0"/>
                <a:cs typeface="Arial" pitchFamily="34" charset="0"/>
              </a:defRPr>
            </a:lvl1pPr>
          </a:lstStyle>
          <a:p>
            <a:fld id="{09A104E6-CDDF-4521-BE00-060123FA530C}" type="slidenum">
              <a:rPr lang="en-US" smtClean="0"/>
              <a:pPr/>
              <a:t>‹#›</a:t>
            </a:fld>
            <a:endParaRPr lang="en-US"/>
          </a:p>
        </p:txBody>
      </p:sp>
      <p:pic>
        <p:nvPicPr>
          <p:cNvPr id="1030" name="Picture 10" descr="BSK_4C_logo.jpg"/>
          <p:cNvPicPr>
            <a:picLocks noChangeAspect="1"/>
          </p:cNvPicPr>
          <p:nvPr/>
        </p:nvPicPr>
        <p:blipFill>
          <a:blip r:embed="rId5"/>
          <a:srcRect b="32324"/>
          <a:stretch>
            <a:fillRect/>
          </a:stretch>
        </p:blipFill>
        <p:spPr bwMode="auto">
          <a:xfrm>
            <a:off x="6248400" y="6019800"/>
            <a:ext cx="2743200" cy="365125"/>
          </a:xfrm>
          <a:prstGeom prst="rect">
            <a:avLst/>
          </a:prstGeom>
          <a:noFill/>
          <a:ln w="9525">
            <a:noFill/>
            <a:miter lim="800000"/>
          </a:ln>
        </p:spPr>
      </p:pic>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266239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xStyles>
    <p:titleStyle>
      <a:lvl1pPr algn="l" rtl="0" eaLnBrk="1" fontAlgn="base" hangingPunct="1">
        <a:spcBef>
          <a:spcPct val="0"/>
        </a:spcBef>
        <a:spcAft>
          <a:spcPct val="0"/>
        </a:spcAft>
        <a:defRPr sz="4000" kern="120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tx2"/>
          </a:solidFill>
          <a:latin typeface="Arial"/>
          <a:cs typeface="Arial"/>
        </a:defRPr>
      </a:lvl2pPr>
      <a:lvl3pPr algn="l" rtl="0" eaLnBrk="1" fontAlgn="base" hangingPunct="1">
        <a:spcBef>
          <a:spcPct val="0"/>
        </a:spcBef>
        <a:spcAft>
          <a:spcPct val="0"/>
        </a:spcAft>
        <a:defRPr sz="4000">
          <a:solidFill>
            <a:schemeClr val="tx2"/>
          </a:solidFill>
          <a:latin typeface="Arial"/>
          <a:cs typeface="Arial"/>
        </a:defRPr>
      </a:lvl3pPr>
      <a:lvl4pPr algn="l" rtl="0" eaLnBrk="1" fontAlgn="base" hangingPunct="1">
        <a:spcBef>
          <a:spcPct val="0"/>
        </a:spcBef>
        <a:spcAft>
          <a:spcPct val="0"/>
        </a:spcAft>
        <a:defRPr sz="4000">
          <a:solidFill>
            <a:schemeClr val="tx2"/>
          </a:solidFill>
          <a:latin typeface="Arial"/>
          <a:cs typeface="Arial"/>
        </a:defRPr>
      </a:lvl4pPr>
      <a:lvl5pPr algn="l" rtl="0" eaLnBrk="1" fontAlgn="base" hangingPunct="1">
        <a:spcBef>
          <a:spcPct val="0"/>
        </a:spcBef>
        <a:spcAft>
          <a:spcPct val="0"/>
        </a:spcAft>
        <a:defRPr sz="4000">
          <a:solidFill>
            <a:schemeClr val="tx2"/>
          </a:solidFill>
          <a:latin typeface="Arial"/>
          <a:cs typeface="Arial"/>
        </a:defRPr>
      </a:lvl5pPr>
      <a:lvl6pPr marL="457200" algn="l" rtl="0" eaLnBrk="1" fontAlgn="base" hangingPunct="1">
        <a:spcBef>
          <a:spcPct val="0"/>
        </a:spcBef>
        <a:spcAft>
          <a:spcPct val="0"/>
        </a:spcAft>
        <a:defRPr sz="4000">
          <a:solidFill>
            <a:schemeClr val="tx2"/>
          </a:solidFill>
          <a:latin typeface="Arial"/>
          <a:cs typeface="Arial"/>
        </a:defRPr>
      </a:lvl6pPr>
      <a:lvl7pPr marL="914400" algn="l" rtl="0" eaLnBrk="1" fontAlgn="base" hangingPunct="1">
        <a:spcBef>
          <a:spcPct val="0"/>
        </a:spcBef>
        <a:spcAft>
          <a:spcPct val="0"/>
        </a:spcAft>
        <a:defRPr sz="4000">
          <a:solidFill>
            <a:schemeClr val="tx2"/>
          </a:solidFill>
          <a:latin typeface="Arial"/>
          <a:cs typeface="Arial"/>
        </a:defRPr>
      </a:lvl7pPr>
      <a:lvl8pPr marL="1371600" algn="l" rtl="0" eaLnBrk="1" fontAlgn="base" hangingPunct="1">
        <a:spcBef>
          <a:spcPct val="0"/>
        </a:spcBef>
        <a:spcAft>
          <a:spcPct val="0"/>
        </a:spcAft>
        <a:defRPr sz="4000">
          <a:solidFill>
            <a:schemeClr val="tx2"/>
          </a:solidFill>
          <a:latin typeface="Arial"/>
          <a:cs typeface="Arial"/>
        </a:defRPr>
      </a:lvl8pPr>
      <a:lvl9pPr marL="1828800" algn="l" rtl="0" eaLnBrk="1" fontAlgn="base" hangingPunct="1">
        <a:spcBef>
          <a:spcPct val="0"/>
        </a:spcBef>
        <a:spcAft>
          <a:spcPct val="0"/>
        </a:spcAft>
        <a:defRPr sz="4000">
          <a:solidFill>
            <a:schemeClr val="tx2"/>
          </a:solidFill>
          <a:latin typeface="Arial"/>
          <a:cs typeface="Arial"/>
        </a:defRPr>
      </a:lvl9pPr>
    </p:titleStyle>
    <p:bodyStyle>
      <a:lvl1pPr marL="365125" indent="-255588" algn="l" rtl="0" eaLnBrk="1" fontAlgn="base" hangingPunct="1">
        <a:spcBef>
          <a:spcPts val="300"/>
        </a:spcBef>
        <a:spcAft>
          <a:spcPct val="0"/>
        </a:spcAft>
        <a:buClr>
          <a:srgbClr val="C00000"/>
        </a:buClr>
        <a:buFont typeface="Georgia" pitchFamily="18" charset="0"/>
        <a:buChar char="•"/>
        <a:defRPr sz="2800" kern="1200">
          <a:solidFill>
            <a:srgbClr val="000000"/>
          </a:solidFill>
          <a:latin typeface="Arial" pitchFamily="34" charset="0"/>
          <a:ea typeface="+mn-ea"/>
          <a:cs typeface="Arial" pitchFamily="34" charset="0"/>
        </a:defRPr>
      </a:lvl1pPr>
      <a:lvl2pPr marL="657225" indent="-246063" algn="l" rtl="0" eaLnBrk="1" fontAlgn="base" hangingPunct="1">
        <a:spcBef>
          <a:spcPts val="300"/>
        </a:spcBef>
        <a:spcAft>
          <a:spcPct val="0"/>
        </a:spcAft>
        <a:buClr>
          <a:srgbClr val="C00000"/>
        </a:buClr>
        <a:buFont typeface="Courier New" pitchFamily="49" charset="0"/>
        <a:buChar char="o"/>
        <a:defRPr sz="2400" kern="1200">
          <a:solidFill>
            <a:srgbClr val="000000"/>
          </a:solidFill>
          <a:latin typeface="Arial" pitchFamily="34" charset="0"/>
          <a:ea typeface="+mn-ea"/>
          <a:cs typeface="Arial" pitchFamily="34" charset="0"/>
        </a:defRPr>
      </a:lvl2pPr>
      <a:lvl3pPr marL="922338" indent="-219075" algn="l" rtl="0" eaLnBrk="1" fontAlgn="base" hangingPunct="1">
        <a:spcBef>
          <a:spcPts val="300"/>
        </a:spcBef>
        <a:spcAft>
          <a:spcPct val="0"/>
        </a:spcAft>
        <a:buClr>
          <a:srgbClr val="C00000"/>
        </a:buClr>
        <a:buFont typeface="Georgia" pitchFamily="18" charset="0"/>
        <a:buChar char="−"/>
        <a:defRPr sz="2200" kern="1200">
          <a:solidFill>
            <a:srgbClr val="000000"/>
          </a:solidFill>
          <a:latin typeface="Arial" pitchFamily="34" charset="0"/>
          <a:ea typeface="+mn-ea"/>
          <a:cs typeface="Arial" pitchFamily="34" charset="0"/>
        </a:defRPr>
      </a:lvl3pPr>
      <a:lvl4pPr marL="1179513" indent="-200025" algn="l" rtl="0" eaLnBrk="1" fontAlgn="base" hangingPunct="1">
        <a:spcBef>
          <a:spcPts val="300"/>
        </a:spcBef>
        <a:spcAft>
          <a:spcPct val="0"/>
        </a:spcAft>
        <a:buClr>
          <a:srgbClr val="C00000"/>
        </a:buClr>
        <a:buFont typeface="Wingdings 2" pitchFamily="18" charset="2"/>
        <a:buChar char=""/>
        <a:defRPr sz="2000" kern="1200">
          <a:solidFill>
            <a:srgbClr val="000000"/>
          </a:solidFill>
          <a:latin typeface="Arial" pitchFamily="34" charset="0"/>
          <a:ea typeface="+mn-ea"/>
          <a:cs typeface="Arial" pitchFamily="34" charset="0"/>
        </a:defRPr>
      </a:lvl4pPr>
      <a:lvl5pPr marL="1389063" indent="-182563" algn="l" rtl="0" eaLnBrk="1" fontAlgn="base" hangingPunct="1">
        <a:spcBef>
          <a:spcPts val="300"/>
        </a:spcBef>
        <a:spcAft>
          <a:spcPct val="0"/>
        </a:spcAft>
        <a:buClr>
          <a:srgbClr val="C00000"/>
        </a:buClr>
        <a:buFont typeface="Courier New" pitchFamily="49" charset="0"/>
        <a:buChar char="o"/>
        <a:defRPr sz="1800" kern="1200">
          <a:solidFill>
            <a:srgbClr val="000000"/>
          </a:solidFill>
          <a:latin typeface="Arial" pitchFamily="34" charset="0"/>
          <a:ea typeface="+mn-ea"/>
          <a:cs typeface="Arial" pitchFamily="34" charset="0"/>
        </a:defRPr>
      </a:lvl5pPr>
      <a:lvl6pPr marL="1609344" indent="-182880" algn="l" rtl="0" eaLnBrk="1" latinLnBrk="0" hangingPunct="1">
        <a:spcBef>
          <a:spcPts val="300"/>
        </a:spcBef>
        <a:buClr>
          <a:srgbClr val="C00000"/>
        </a:buClr>
        <a:buFont typeface="Georgia" pitchFamily="18" charset="0"/>
        <a:buChar char="−"/>
        <a:defRPr kumimoji="0" sz="1600" kern="1200" baseline="0">
          <a:solidFill>
            <a:srgbClr val="000000"/>
          </a:solidFill>
          <a:latin typeface="Arial" pitchFamily="34" charset="0"/>
          <a:ea typeface="+mn-ea"/>
          <a:cs typeface="Arial" pitchFamily="34" charset="0"/>
        </a:defRPr>
      </a:lvl6pPr>
      <a:lvl7pPr marL="1828800" indent="-182880" algn="l" rtl="0" eaLnBrk="1" latinLnBrk="0" hangingPunct="1">
        <a:spcBef>
          <a:spcPts val="300"/>
        </a:spcBef>
        <a:buClr>
          <a:srgbClr val="C00000"/>
        </a:buClr>
        <a:buFont typeface="Arial" pitchFamily="34" charset="0"/>
        <a:buChar char="•"/>
        <a:defRPr kumimoji="0" sz="1600" kern="1200" baseline="0">
          <a:solidFill>
            <a:schemeClr val="accent3"/>
          </a:solidFill>
          <a:latin typeface="+mn-lt"/>
          <a:ea typeface="+mn-ea"/>
          <a:cs typeface="+mn-cs"/>
        </a:defRPr>
      </a:lvl7pPr>
      <a:lvl8pPr marL="2029968" indent="-182880" algn="l" rtl="0" eaLnBrk="1" latinLnBrk="0" hangingPunct="1">
        <a:spcBef>
          <a:spcPts val="300"/>
        </a:spcBef>
        <a:buClr>
          <a:srgbClr val="C00000"/>
        </a:buClr>
        <a:buFont typeface="Georgia"/>
        <a:buChar char="◦"/>
        <a:defRPr kumimoji="0" sz="1600" kern="1200" baseline="0">
          <a:solidFill>
            <a:schemeClr val="accent3"/>
          </a:solidFill>
          <a:latin typeface="+mn-lt"/>
          <a:ea typeface="+mn-ea"/>
          <a:cs typeface="+mn-cs"/>
        </a:defRPr>
      </a:lvl8pPr>
      <a:lvl9pPr marL="2240280" indent="-182880" algn="l" rtl="0" eaLnBrk="1" latinLnBrk="0" hangingPunct="1">
        <a:spcBef>
          <a:spcPts val="300"/>
        </a:spcBef>
        <a:buClr>
          <a:srgbClr val="C00000"/>
        </a:buClr>
        <a:buFont typeface="Georgia" pitchFamily="18" charset="0"/>
        <a:buChar char="−"/>
        <a:defRPr kumimoji="0" sz="16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83425931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6518076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63658890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5610010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61715467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67293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92551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0119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815756"/>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5062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5040406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62454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27474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05126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3335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379812"/>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7018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38508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680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09362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721603"/>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2617491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22985"/>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366829"/>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826755"/>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55742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289821"/>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191712"/>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172200"/>
            <a:ext cx="685800" cy="685800"/>
          </a:xfrm>
          <a:prstGeom prst="rect">
            <a:avLst/>
          </a:prstGeom>
        </p:spPr>
      </p:pic>
      <p:sp>
        <p:nvSpPr>
          <p:cNvPr id="1026" name="Rectangle 2"/>
          <p:cNvSpPr>
            <a:spLocks noGrp="1" noChangeArrowheads="1"/>
          </p:cNvSpPr>
          <p:nvPr>
            <p:ph type="title"/>
          </p:nvPr>
        </p:nvSpPr>
        <p:spPr bwMode="auto">
          <a:xfrm>
            <a:off x="914400" y="0"/>
            <a:ext cx="8001000" cy="132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914400" y="1600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3969310" y="6248400"/>
            <a:ext cx="12033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lvl1pPr algn="r">
              <a:defRPr sz="800"/>
            </a:lvl1pPr>
          </a:lstStyle>
          <a:p>
            <a:pPr fontAlgn="base">
              <a:spcBef>
                <a:spcPct val="0"/>
              </a:spcBef>
              <a:spcAft>
                <a:spcPct val="0"/>
              </a:spcAft>
            </a:pPr>
            <a:fld id="{4470805A-ADA5-4E18-8EBE-87018C244D1B}" type="datetime4">
              <a:rPr lang="en-US" altLang="en-US" smtClean="0">
                <a:solidFill>
                  <a:srgbClr val="444D54"/>
                </a:solidFill>
              </a:rPr>
              <a:pPr fontAlgn="base">
                <a:spcBef>
                  <a:spcPct val="0"/>
                </a:spcBef>
                <a:spcAft>
                  <a:spcPct val="0"/>
                </a:spcAft>
              </a:pPr>
              <a:t>October 20, 2016</a:t>
            </a:fld>
            <a:endParaRPr lang="en-US" altLang="en-US" dirty="0">
              <a:solidFill>
                <a:srgbClr val="444D54"/>
              </a:solidFill>
            </a:endParaRPr>
          </a:p>
        </p:txBody>
      </p:sp>
      <p:sp>
        <p:nvSpPr>
          <p:cNvPr id="1029" name="Rectangle 5"/>
          <p:cNvSpPr>
            <a:spLocks noGrp="1" noChangeArrowheads="1"/>
          </p:cNvSpPr>
          <p:nvPr>
            <p:ph type="ftr" sz="quarter" idx="3"/>
          </p:nvPr>
        </p:nvSpPr>
        <p:spPr bwMode="auto">
          <a:xfrm>
            <a:off x="914401" y="6245132"/>
            <a:ext cx="2470150" cy="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pPr>
            <a:r>
              <a:rPr lang="en-US" altLang="en-US" dirty="0" smtClean="0">
                <a:solidFill>
                  <a:srgbClr val="444D54"/>
                </a:solidFill>
              </a:rPr>
              <a:t>Title of Presentation | </a:t>
            </a:r>
            <a:r>
              <a:rPr lang="en-US" altLang="en-US" dirty="0" err="1" smtClean="0">
                <a:solidFill>
                  <a:srgbClr val="444D54"/>
                </a:solidFill>
              </a:rPr>
              <a:t>FileSite</a:t>
            </a:r>
            <a:r>
              <a:rPr lang="en-US" altLang="en-US" dirty="0" smtClean="0">
                <a:solidFill>
                  <a:srgbClr val="444D54"/>
                </a:solidFill>
              </a:rPr>
              <a:t> Number</a:t>
            </a:r>
            <a:endParaRPr lang="en-US" altLang="en-US" dirty="0">
              <a:solidFill>
                <a:srgbClr val="444D54"/>
              </a:solidFill>
            </a:endParaRPr>
          </a:p>
        </p:txBody>
      </p:sp>
      <p:sp>
        <p:nvSpPr>
          <p:cNvPr id="1030" name="Rectangle 6"/>
          <p:cNvSpPr>
            <a:spLocks noGrp="1" noChangeArrowheads="1"/>
          </p:cNvSpPr>
          <p:nvPr>
            <p:ph type="sldNum" sz="quarter" idx="4"/>
          </p:nvPr>
        </p:nvSpPr>
        <p:spPr bwMode="auto">
          <a:xfrm>
            <a:off x="0" y="6242238"/>
            <a:ext cx="576263" cy="38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300" b="1">
                <a:solidFill>
                  <a:schemeClr val="bg1"/>
                </a:solidFill>
              </a:defRPr>
            </a:lvl1pPr>
          </a:lstStyle>
          <a:p>
            <a:pPr fontAlgn="base">
              <a:spcBef>
                <a:spcPct val="0"/>
              </a:spcBef>
              <a:spcAft>
                <a:spcPct val="0"/>
              </a:spcAft>
            </a:pPr>
            <a:fld id="{4BBD1F35-E3A7-4182-AFB9-6344DC7C3F87}" type="slidenum">
              <a:rPr lang="en-US" altLang="en-US" smtClean="0">
                <a:solidFill>
                  <a:srgbClr val="FFFFFF"/>
                </a:solidFill>
              </a:rPr>
              <a:pPr fontAlgn="base">
                <a:spcBef>
                  <a:spcPct val="0"/>
                </a:spcBef>
                <a:spcAft>
                  <a:spcPct val="0"/>
                </a:spcAft>
              </a:pPr>
              <a:t>‹#›</a:t>
            </a:fld>
            <a:endParaRPr lang="en-US" altLang="en-US" dirty="0">
              <a:solidFill>
                <a:srgbClr val="FFFFFF"/>
              </a:solidFill>
            </a:endParaRPr>
          </a:p>
        </p:txBody>
      </p:sp>
      <p:pic>
        <p:nvPicPr>
          <p:cNvPr id="1324" name="Picture 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7545" y="6385393"/>
            <a:ext cx="1511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914400" y="1371600"/>
            <a:ext cx="8001000" cy="0"/>
          </a:xfrm>
          <a:prstGeom prst="line">
            <a:avLst/>
          </a:prstGeom>
          <a:ln w="6350">
            <a:solidFill>
              <a:srgbClr val="62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014663"/>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Lst>
  <p:timing>
    <p:tnLst>
      <p:par>
        <p:cTn id="1" dur="indefinite" restart="never" nodeType="tmRoot"/>
      </p:par>
    </p:tnLst>
  </p:timing>
  <p:hf hd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7013" indent="-227013" algn="l" rtl="0" eaLnBrk="1" fontAlgn="base" hangingPunct="1">
        <a:spcBef>
          <a:spcPct val="50000"/>
        </a:spcBef>
        <a:spcAft>
          <a:spcPct val="0"/>
        </a:spcAft>
        <a:buClr>
          <a:schemeClr val="tx2"/>
        </a:buClr>
        <a:buChar char="•"/>
        <a:defRPr sz="2200">
          <a:solidFill>
            <a:schemeClr val="tx1"/>
          </a:solidFill>
          <a:latin typeface="+mn-lt"/>
          <a:ea typeface="+mn-ea"/>
          <a:cs typeface="+mn-cs"/>
        </a:defRPr>
      </a:lvl1pPr>
      <a:lvl2pPr marL="569913" indent="-225425" algn="l" rtl="0" eaLnBrk="1" fontAlgn="base" hangingPunct="1">
        <a:spcBef>
          <a:spcPct val="20000"/>
        </a:spcBef>
        <a:spcAft>
          <a:spcPct val="0"/>
        </a:spcAft>
        <a:buClr>
          <a:schemeClr val="tx2"/>
        </a:buClr>
        <a:buFont typeface="Courier New" pitchFamily="49" charset="0"/>
        <a:buChar char="­"/>
        <a:defRPr sz="2000">
          <a:solidFill>
            <a:schemeClr val="tx1"/>
          </a:solidFill>
          <a:latin typeface="+mn-lt"/>
        </a:defRPr>
      </a:lvl2pPr>
      <a:lvl3pPr marL="914400"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3pPr>
      <a:lvl4pPr marL="12588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4pPr>
      <a:lvl5pPr marL="16017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5pPr>
      <a:lvl6pPr marL="20589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6pPr>
      <a:lvl7pPr marL="25161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7pPr>
      <a:lvl8pPr marL="29733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8pPr>
      <a:lvl9pPr marL="3430588" indent="-227013" algn="l" rtl="0" eaLnBrk="1" fontAlgn="base" hangingPunct="1">
        <a:spcBef>
          <a:spcPct val="20000"/>
        </a:spcBef>
        <a:spcAft>
          <a:spcPct val="0"/>
        </a:spcAft>
        <a:buClr>
          <a:schemeClr val="tx2"/>
        </a:buClr>
        <a:buFont typeface="Courier New" pitchFamily="49"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4701165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332826872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18285240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31596670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F0E9915-69C8-4E07-83D8-93EF0C7C7BC7}" type="datetimeFigureOut">
              <a:rPr lang="en-US" smtClean="0">
                <a:solidFill>
                  <a:prstClr val="black">
                    <a:alpha val="75000"/>
                  </a:prstClr>
                </a:solidFill>
              </a:rPr>
              <a:pPr/>
              <a:t>10/20/2016</a:t>
            </a:fld>
            <a:endParaRPr lang="en-US">
              <a:solidFill>
                <a:prstClr val="black">
                  <a:alpha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solidFill>
                <a:prstClr val="black">
                  <a:alpha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30F47FA2-EE7C-45E1-990D-73AD2A5C665F}" type="slidenum">
              <a:rPr lang="en-US" smtClean="0">
                <a:solidFill>
                  <a:srgbClr val="50B4C8">
                    <a:alpha val="20000"/>
                  </a:srgbClr>
                </a:solidFill>
              </a:rPr>
              <a:pPr/>
              <a:t>‹#›</a:t>
            </a:fld>
            <a:endParaRPr lang="en-US">
              <a:solidFill>
                <a:srgbClr val="50B4C8">
                  <a:alpha val="20000"/>
                </a:srgbClr>
              </a:solidFill>
            </a:endParaRPr>
          </a:p>
        </p:txBody>
      </p:sp>
    </p:spTree>
    <p:extLst>
      <p:ext uri="{BB962C8B-B14F-4D97-AF65-F5344CB8AC3E}">
        <p14:creationId xmlns:p14="http://schemas.microsoft.com/office/powerpoint/2010/main" val="20640295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3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6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8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9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2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3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lrb.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1.xml"/></Relationships>
</file>

<file path=ppt/slides/_rels/slide97.xml.rels><?xml version="1.0" encoding="UTF-8" standalone="yes"?>
<Relationships xmlns="http://schemas.openxmlformats.org/package/2006/relationships"><Relationship Id="rId3" Type="http://schemas.openxmlformats.org/officeDocument/2006/relationships/hyperlink" Target="http://www.americanbar.org/groups/professional_responsibility/services/ethicssearch/ethicstipfebruary2015.html" TargetMode="External"/><Relationship Id="rId2" Type="http://schemas.openxmlformats.org/officeDocument/2006/relationships/notesSlide" Target="../notesSlides/notesSlide33.xml"/><Relationship Id="rId1" Type="http://schemas.openxmlformats.org/officeDocument/2006/relationships/slideLayout" Target="../slideLayouts/slideLayout19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52500"/>
            <a:ext cx="7303770" cy="1562100"/>
          </a:xfrm>
        </p:spPr>
        <p:txBody>
          <a:bodyPr>
            <a:noAutofit/>
          </a:bodyPr>
          <a:lstStyle/>
          <a:p>
            <a:r>
              <a:rPr lang="en-US" sz="4400" b="1" dirty="0" smtClean="0"/>
              <a:t>The Legacy of the Obama Board</a:t>
            </a:r>
            <a:endParaRPr lang="en-US" sz="4400" b="1" dirty="0"/>
          </a:p>
        </p:txBody>
      </p:sp>
      <p:sp>
        <p:nvSpPr>
          <p:cNvPr id="3" name="Subtitle 2"/>
          <p:cNvSpPr>
            <a:spLocks noGrp="1"/>
          </p:cNvSpPr>
          <p:nvPr>
            <p:ph type="subTitle" idx="1"/>
          </p:nvPr>
        </p:nvSpPr>
        <p:spPr>
          <a:xfrm>
            <a:off x="1543050" y="3581400"/>
            <a:ext cx="5562600" cy="2133599"/>
          </a:xfrm>
        </p:spPr>
        <p:txBody>
          <a:bodyPr>
            <a:noAutofit/>
          </a:bodyPr>
          <a:lstStyle/>
          <a:p>
            <a:pPr algn="l"/>
            <a:r>
              <a:rPr lang="en-US" sz="2400" b="1" cap="none" dirty="0" smtClean="0">
                <a:latin typeface="Arial" panose="020B0604020202020204" pitchFamily="34" charset="0"/>
              </a:rPr>
              <a:t>Keynote by</a:t>
            </a:r>
          </a:p>
          <a:p>
            <a:pPr algn="l"/>
            <a:r>
              <a:rPr lang="en-US" sz="2400" b="1" cap="none" dirty="0" smtClean="0">
                <a:latin typeface="Arial" panose="020B0604020202020204" pitchFamily="34" charset="0"/>
              </a:rPr>
              <a:t>Chairman Mark G. Pearce</a:t>
            </a:r>
            <a:endParaRPr lang="en-US" sz="2400" b="1" cap="none" dirty="0">
              <a:latin typeface="Arial" panose="020B0604020202020204" pitchFamily="34" charset="0"/>
            </a:endParaRPr>
          </a:p>
        </p:txBody>
      </p:sp>
      <p:sp>
        <p:nvSpPr>
          <p:cNvPr id="6" name="Title 1"/>
          <p:cNvSpPr txBox="1">
            <a:spLocks/>
          </p:cNvSpPr>
          <p:nvPr/>
        </p:nvSpPr>
        <p:spPr>
          <a:xfrm>
            <a:off x="182880" y="2133600"/>
            <a:ext cx="8046720" cy="8381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US" sz="3200" dirty="0"/>
          </a:p>
        </p:txBody>
      </p:sp>
      <p:cxnSp>
        <p:nvCxnSpPr>
          <p:cNvPr id="18" name="Straight Connector 17"/>
          <p:cNvCxnSpPr/>
          <p:nvPr/>
        </p:nvCxnSpPr>
        <p:spPr>
          <a:xfrm>
            <a:off x="1608066" y="2514600"/>
            <a:ext cx="7680468" cy="0"/>
          </a:xfrm>
          <a:prstGeom prst="line">
            <a:avLst/>
          </a:prstGeom>
          <a:ln w="12700">
            <a:prstDash val="sysDot"/>
          </a:ln>
        </p:spPr>
        <p:style>
          <a:lnRef idx="2">
            <a:schemeClr val="accent6"/>
          </a:lnRef>
          <a:fillRef idx="0">
            <a:schemeClr val="accent6"/>
          </a:fillRef>
          <a:effectRef idx="1">
            <a:schemeClr val="accent6"/>
          </a:effectRef>
          <a:fontRef idx="minor">
            <a:schemeClr val="tx1"/>
          </a:fontRef>
        </p:style>
      </p:cxnSp>
      <p:sp>
        <p:nvSpPr>
          <p:cNvPr id="22" name="Subtitle 2"/>
          <p:cNvSpPr txBox="1">
            <a:spLocks/>
          </p:cNvSpPr>
          <p:nvPr/>
        </p:nvSpPr>
        <p:spPr>
          <a:xfrm>
            <a:off x="3162300" y="3724540"/>
            <a:ext cx="2286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400" dirty="0"/>
          </a:p>
        </p:txBody>
      </p:sp>
      <p:sp>
        <p:nvSpPr>
          <p:cNvPr id="23" name="Subtitle 2"/>
          <p:cNvSpPr txBox="1">
            <a:spLocks/>
          </p:cNvSpPr>
          <p:nvPr/>
        </p:nvSpPr>
        <p:spPr>
          <a:xfrm>
            <a:off x="5867400" y="3724540"/>
            <a:ext cx="2286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400" dirty="0"/>
          </a:p>
        </p:txBody>
      </p:sp>
      <p:sp>
        <p:nvSpPr>
          <p:cNvPr id="24" name="Title 1"/>
          <p:cNvSpPr txBox="1">
            <a:spLocks/>
          </p:cNvSpPr>
          <p:nvPr/>
        </p:nvSpPr>
        <p:spPr>
          <a:xfrm>
            <a:off x="5295900" y="865572"/>
            <a:ext cx="3086100" cy="35362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r"/>
            <a:endParaRPr lang="en-US" sz="1400" dirty="0"/>
          </a:p>
        </p:txBody>
      </p:sp>
      <p:sp>
        <p:nvSpPr>
          <p:cNvPr id="25" name="Subtitle 2"/>
          <p:cNvSpPr txBox="1">
            <a:spLocks/>
          </p:cNvSpPr>
          <p:nvPr/>
        </p:nvSpPr>
        <p:spPr>
          <a:xfrm>
            <a:off x="476250" y="4648200"/>
            <a:ext cx="2286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400" dirty="0"/>
          </a:p>
        </p:txBody>
      </p:sp>
      <p:sp>
        <p:nvSpPr>
          <p:cNvPr id="26" name="Subtitle 2"/>
          <p:cNvSpPr txBox="1">
            <a:spLocks/>
          </p:cNvSpPr>
          <p:nvPr/>
        </p:nvSpPr>
        <p:spPr>
          <a:xfrm>
            <a:off x="3181350" y="4648200"/>
            <a:ext cx="2286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400" dirty="0"/>
          </a:p>
        </p:txBody>
      </p:sp>
      <p:sp>
        <p:nvSpPr>
          <p:cNvPr id="27" name="Subtitle 2"/>
          <p:cNvSpPr txBox="1">
            <a:spLocks/>
          </p:cNvSpPr>
          <p:nvPr/>
        </p:nvSpPr>
        <p:spPr>
          <a:xfrm>
            <a:off x="5886450" y="4648200"/>
            <a:ext cx="2286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endParaRPr lang="en-US" sz="1400" dirty="0"/>
          </a:p>
        </p:txBody>
      </p:sp>
      <p:pic>
        <p:nvPicPr>
          <p:cNvPr id="13" name="Picture 4" descr="logocolo"/>
          <p:cNvPicPr>
            <a:picLocks noChangeAspect="1" noChangeArrowheads="1"/>
          </p:cNvPicPr>
          <p:nvPr/>
        </p:nvPicPr>
        <p:blipFill>
          <a:blip r:embed="rId3" cstate="print"/>
          <a:srcRect/>
          <a:stretch>
            <a:fillRect/>
          </a:stretch>
        </p:blipFill>
        <p:spPr bwMode="auto">
          <a:xfrm>
            <a:off x="7620000" y="5257800"/>
            <a:ext cx="1447800" cy="144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2C25B85F-936E-4A11-923F-623ED4928BBE}" type="slidenum">
              <a:rPr lang="en-US" smtClean="0"/>
              <a:pPr/>
              <a:t>1</a:t>
            </a:fld>
            <a:endParaRPr lang="en-US" dirty="0"/>
          </a:p>
        </p:txBody>
      </p:sp>
    </p:spTree>
    <p:extLst>
      <p:ext uri="{BB962C8B-B14F-4D97-AF65-F5344CB8AC3E}">
        <p14:creationId xmlns:p14="http://schemas.microsoft.com/office/powerpoint/2010/main" val="1766568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The Trustees of Columbia University</a:t>
            </a:r>
            <a:r>
              <a:rPr lang="en-US" sz="3200" dirty="0"/>
              <a:t>, 364 NLRB No. 90 (August 23, 2016).</a:t>
            </a:r>
          </a:p>
        </p:txBody>
      </p:sp>
      <p:sp>
        <p:nvSpPr>
          <p:cNvPr id="3" name="Content Placeholder 2"/>
          <p:cNvSpPr>
            <a:spLocks noGrp="1"/>
          </p:cNvSpPr>
          <p:nvPr>
            <p:ph idx="1"/>
          </p:nvPr>
        </p:nvSpPr>
        <p:spPr/>
        <p:txBody>
          <a:bodyPr>
            <a:normAutofit fontScale="92500"/>
          </a:bodyPr>
          <a:lstStyle/>
          <a:p>
            <a:r>
              <a:rPr lang="en-US" dirty="0" smtClean="0"/>
              <a:t>“ The </a:t>
            </a:r>
            <a:r>
              <a:rPr lang="en-US" dirty="0"/>
              <a:t>f</a:t>
            </a:r>
            <a:r>
              <a:rPr lang="en-US" dirty="0" smtClean="0"/>
              <a:t>undamental error of the </a:t>
            </a:r>
            <a:r>
              <a:rPr lang="en-US" b="1" i="1" dirty="0" smtClean="0"/>
              <a:t>Brown University</a:t>
            </a:r>
            <a:r>
              <a:rPr lang="en-US" dirty="0" smtClean="0"/>
              <a:t> Board was to frame the issue of statutory coverage not in terms of the existence of an employment relationship, but rather on whether some other relationship between the employee and the employer is the primary one—a standard neither derived from the statutory text of Section 2(3) nor from the fundamental policy of the Act.”   Id. at 5.</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10</a:t>
            </a:fld>
            <a:endParaRPr lang="en-US" dirty="0"/>
          </a:p>
        </p:txBody>
      </p:sp>
    </p:spTree>
    <p:extLst>
      <p:ext uri="{BB962C8B-B14F-4D97-AF65-F5344CB8AC3E}">
        <p14:creationId xmlns:p14="http://schemas.microsoft.com/office/powerpoint/2010/main" val="5832777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9" y="335195"/>
            <a:ext cx="8079581" cy="1200997"/>
          </a:xfrm>
        </p:spPr>
        <p:txBody>
          <a:bodyPr>
            <a:normAutofit/>
          </a:bodyPr>
          <a:lstStyle/>
          <a:p>
            <a:r>
              <a:rPr lang="en-US" sz="4600" b="1" dirty="0"/>
              <a:t>Friend on Facebook?</a:t>
            </a:r>
          </a:p>
        </p:txBody>
      </p:sp>
      <p:sp>
        <p:nvSpPr>
          <p:cNvPr id="3" name="Content Placeholder 2"/>
          <p:cNvSpPr>
            <a:spLocks noGrp="1"/>
          </p:cNvSpPr>
          <p:nvPr>
            <p:ph idx="1"/>
          </p:nvPr>
        </p:nvSpPr>
        <p:spPr>
          <a:xfrm>
            <a:off x="492919" y="1761745"/>
            <a:ext cx="8065294" cy="3766185"/>
          </a:xfrm>
        </p:spPr>
        <p:txBody>
          <a:bodyPr>
            <a:normAutofit lnSpcReduction="10000"/>
          </a:bodyPr>
          <a:lstStyle/>
          <a:p>
            <a:pPr marL="0" indent="0">
              <a:buNone/>
            </a:pPr>
            <a:r>
              <a:rPr lang="en-US" sz="3000" dirty="0" smtClean="0"/>
              <a:t>Lara Lane Esq. represents the Union in a discharge case and knows the Employer will call one of its vendor’s representatives as a witness.  </a:t>
            </a:r>
          </a:p>
          <a:p>
            <a:pPr marL="0" indent="0">
              <a:buNone/>
            </a:pPr>
            <a:r>
              <a:rPr lang="en-US" sz="3000" dirty="0" smtClean="0"/>
              <a:t>Lara wants to find out a little more about this witness.  She wants her sister to request to “Friend” the witness on Facebook so Lara can view the profile surreptitiously.</a:t>
            </a:r>
          </a:p>
          <a:p>
            <a:pPr marL="0" indent="0">
              <a:buNone/>
            </a:pPr>
            <a:endParaRPr lang="en-US" sz="2400" dirty="0" smtClean="0"/>
          </a:p>
          <a:p>
            <a:pPr marL="0" indent="0">
              <a:buNone/>
            </a:pPr>
            <a:r>
              <a:rPr lang="en-US" sz="3000" b="1" dirty="0" smtClean="0"/>
              <a:t>Is this ok?</a:t>
            </a:r>
            <a:endParaRPr lang="en-US" sz="3000" b="1" dirty="0"/>
          </a:p>
          <a:p>
            <a:pPr marL="0" indent="0">
              <a:buNone/>
            </a:pPr>
            <a:endParaRPr lang="en-US" sz="2400" dirty="0"/>
          </a:p>
        </p:txBody>
      </p:sp>
    </p:spTree>
    <p:extLst>
      <p:ext uri="{BB962C8B-B14F-4D97-AF65-F5344CB8AC3E}">
        <p14:creationId xmlns:p14="http://schemas.microsoft.com/office/powerpoint/2010/main" val="17666588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pattFill prst="pct20">
          <a:fgClr>
            <a:schemeClr val="accent2"/>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2919" y="335195"/>
            <a:ext cx="8079581" cy="1213189"/>
          </a:xfrm>
        </p:spPr>
        <p:txBody>
          <a:bodyPr>
            <a:normAutofit/>
          </a:bodyPr>
          <a:lstStyle/>
          <a:p>
            <a:r>
              <a:rPr lang="en-US" sz="4600" b="1" dirty="0"/>
              <a:t>No—It’s Deception.</a:t>
            </a:r>
          </a:p>
        </p:txBody>
      </p:sp>
      <p:sp>
        <p:nvSpPr>
          <p:cNvPr id="5" name="Content Placeholder 4"/>
          <p:cNvSpPr>
            <a:spLocks noGrp="1"/>
          </p:cNvSpPr>
          <p:nvPr>
            <p:ph idx="1"/>
          </p:nvPr>
        </p:nvSpPr>
        <p:spPr>
          <a:xfrm>
            <a:off x="492919" y="1548384"/>
            <a:ext cx="8065294" cy="5029199"/>
          </a:xfrm>
        </p:spPr>
        <p:txBody>
          <a:bodyPr>
            <a:normAutofit/>
          </a:bodyPr>
          <a:lstStyle/>
          <a:p>
            <a:pPr marL="0" indent="0">
              <a:buNone/>
            </a:pPr>
            <a:r>
              <a:rPr lang="en-US" dirty="0">
                <a:ea typeface="Calibri"/>
                <a:cs typeface="Times New Roman"/>
              </a:rPr>
              <a:t>NYSBA Social Media Ethics Guidelines 6/9/2015</a:t>
            </a:r>
            <a:r>
              <a:rPr lang="en-US" dirty="0" smtClean="0">
                <a:ea typeface="Calibri"/>
                <a:cs typeface="Times New Roman"/>
              </a:rPr>
              <a:t>:</a:t>
            </a:r>
          </a:p>
          <a:p>
            <a:pPr lvl="1"/>
            <a:r>
              <a:rPr lang="en-US" sz="2000" dirty="0" smtClean="0">
                <a:cs typeface="Times New Roman"/>
              </a:rPr>
              <a:t>Lawyer must use full name and accurate profile.</a:t>
            </a:r>
          </a:p>
          <a:p>
            <a:pPr lvl="1"/>
            <a:r>
              <a:rPr lang="en-US" sz="2000" dirty="0" smtClean="0"/>
              <a:t>Lawyer must answer questions accurately IF ASKED.</a:t>
            </a:r>
          </a:p>
          <a:p>
            <a:pPr lvl="1"/>
            <a:r>
              <a:rPr lang="en-US" sz="2000" dirty="0" smtClean="0"/>
              <a:t>Lawyer NOT required to disclose reasons for friend request.</a:t>
            </a:r>
          </a:p>
          <a:p>
            <a:pPr marL="0" indent="0">
              <a:buNone/>
            </a:pPr>
            <a:r>
              <a:rPr lang="en-US" dirty="0" smtClean="0"/>
              <a:t>New </a:t>
            </a:r>
            <a:r>
              <a:rPr lang="en-US" dirty="0"/>
              <a:t>Hampshire BA Ethics Advisory Committee Opinion 2012-13/05 (2012):</a:t>
            </a:r>
          </a:p>
          <a:p>
            <a:pPr lvl="1"/>
            <a:r>
              <a:rPr lang="en-US" sz="2000" dirty="0" smtClean="0"/>
              <a:t>Request must identify as lawyer using full name, the client represented, and the matter involved.</a:t>
            </a:r>
          </a:p>
          <a:p>
            <a:pPr marL="0" indent="0">
              <a:buNone/>
            </a:pPr>
            <a:r>
              <a:rPr lang="en-US" dirty="0" smtClean="0"/>
              <a:t>Philadelphia </a:t>
            </a:r>
            <a:r>
              <a:rPr lang="en-US" dirty="0"/>
              <a:t>BA Professional Guidance Committee Opinion 2009-09:</a:t>
            </a:r>
          </a:p>
          <a:p>
            <a:pPr marL="342900" lvl="1" indent="0">
              <a:buNone/>
            </a:pPr>
            <a:r>
              <a:rPr lang="en-US" sz="2000" dirty="0" smtClean="0"/>
              <a:t>Request must disclose purpose.</a:t>
            </a:r>
          </a:p>
          <a:p>
            <a:pPr marL="0" indent="0">
              <a:buNone/>
            </a:pPr>
            <a:r>
              <a:rPr lang="en-US" dirty="0" smtClean="0"/>
              <a:t>Massachusetts </a:t>
            </a:r>
            <a:r>
              <a:rPr lang="en-US" dirty="0"/>
              <a:t>BA Ethics Opinion 2014-5:</a:t>
            </a:r>
          </a:p>
          <a:p>
            <a:pPr marL="342900" lvl="1" indent="0">
              <a:buNone/>
            </a:pPr>
            <a:r>
              <a:rPr lang="en-US" sz="2000" dirty="0" smtClean="0"/>
              <a:t>Must identify that he is lawyer for a potential plaintiff.</a:t>
            </a:r>
          </a:p>
          <a:p>
            <a:pPr marL="685800" lvl="1"/>
            <a:endParaRPr lang="en-US" sz="1600" dirty="0"/>
          </a:p>
          <a:p>
            <a:pPr marL="400050" lvl="1" indent="0">
              <a:buNone/>
            </a:pPr>
            <a:endParaRPr lang="en-US" sz="1600" dirty="0" smtClean="0"/>
          </a:p>
          <a:p>
            <a:pPr marL="685800" lvl="1"/>
            <a:endParaRPr lang="en-US" sz="1600" dirty="0" smtClean="0"/>
          </a:p>
          <a:p>
            <a:pPr marL="685800" lvl="1"/>
            <a:endParaRPr lang="en-US" sz="1600" dirty="0"/>
          </a:p>
          <a:p>
            <a:pPr marL="0" indent="0">
              <a:buNone/>
            </a:pPr>
            <a:endParaRPr lang="en-US" sz="2000" dirty="0"/>
          </a:p>
        </p:txBody>
      </p:sp>
    </p:spTree>
    <p:extLst>
      <p:ext uri="{BB962C8B-B14F-4D97-AF65-F5344CB8AC3E}">
        <p14:creationId xmlns:p14="http://schemas.microsoft.com/office/powerpoint/2010/main" val="22276456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pattFill prst="pct25">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9" y="316653"/>
            <a:ext cx="8079581" cy="1097619"/>
          </a:xfrm>
        </p:spPr>
        <p:txBody>
          <a:bodyPr>
            <a:normAutofit/>
          </a:bodyPr>
          <a:lstStyle/>
          <a:p>
            <a:r>
              <a:rPr lang="en-US" sz="4600" b="1" dirty="0"/>
              <a:t>Deception—Cont’d</a:t>
            </a:r>
          </a:p>
        </p:txBody>
      </p:sp>
      <p:sp>
        <p:nvSpPr>
          <p:cNvPr id="3" name="Content Placeholder 2"/>
          <p:cNvSpPr>
            <a:spLocks noGrp="1"/>
          </p:cNvSpPr>
          <p:nvPr>
            <p:ph idx="1"/>
          </p:nvPr>
        </p:nvSpPr>
        <p:spPr>
          <a:xfrm>
            <a:off x="492919" y="1505713"/>
            <a:ext cx="8065294" cy="5053583"/>
          </a:xfrm>
        </p:spPr>
        <p:txBody>
          <a:bodyPr>
            <a:normAutofit/>
          </a:bodyPr>
          <a:lstStyle/>
          <a:p>
            <a:pPr marL="0" marR="0" indent="0">
              <a:lnSpc>
                <a:spcPct val="100000"/>
              </a:lnSpc>
              <a:spcBef>
                <a:spcPts val="0"/>
              </a:spcBef>
              <a:buNone/>
            </a:pPr>
            <a:r>
              <a:rPr lang="en-US" dirty="0">
                <a:ea typeface="Calibri"/>
                <a:cs typeface="Times New Roman"/>
              </a:rPr>
              <a:t>Oregon State BA Formal Opinion No 2013-189:</a:t>
            </a:r>
          </a:p>
          <a:p>
            <a:pPr lvl="1"/>
            <a:r>
              <a:rPr lang="en-US" sz="2000" dirty="0" smtClean="0"/>
              <a:t>Lawyer must provide additional information IF ASKED or if she has belief that person misunderstands lawyer’s role.</a:t>
            </a:r>
          </a:p>
          <a:p>
            <a:pPr lvl="1"/>
            <a:endParaRPr lang="en-US" sz="1600" dirty="0"/>
          </a:p>
          <a:p>
            <a:pPr marL="0" marR="0" indent="0">
              <a:lnSpc>
                <a:spcPct val="100000"/>
              </a:lnSpc>
              <a:spcBef>
                <a:spcPts val="0"/>
              </a:spcBef>
              <a:buNone/>
            </a:pPr>
            <a:r>
              <a:rPr lang="en-US" dirty="0">
                <a:ea typeface="Calibri"/>
                <a:cs typeface="Times New Roman"/>
              </a:rPr>
              <a:t>San Diego County BA Legal Ethics Opinion 2011-2</a:t>
            </a:r>
            <a:r>
              <a:rPr lang="en-US" dirty="0" smtClean="0">
                <a:ea typeface="Calibri"/>
                <a:cs typeface="Times New Roman"/>
              </a:rPr>
              <a:t>:</a:t>
            </a:r>
          </a:p>
          <a:p>
            <a:pPr lvl="1">
              <a:lnSpc>
                <a:spcPct val="115000"/>
              </a:lnSpc>
              <a:spcBef>
                <a:spcPts val="0"/>
              </a:spcBef>
              <a:spcAft>
                <a:spcPts val="1000"/>
              </a:spcAft>
            </a:pPr>
            <a:r>
              <a:rPr lang="en-US" sz="2000" dirty="0" smtClean="0">
                <a:ea typeface="Calibri"/>
                <a:cs typeface="Times New Roman"/>
              </a:rPr>
              <a:t>Lawyer must disclose affiliation and purpose for request.</a:t>
            </a:r>
          </a:p>
          <a:p>
            <a:pPr marL="0" marR="0" indent="0">
              <a:lnSpc>
                <a:spcPct val="115000"/>
              </a:lnSpc>
              <a:spcBef>
                <a:spcPts val="0"/>
              </a:spcBef>
              <a:buNone/>
            </a:pPr>
            <a:r>
              <a:rPr lang="en-US" dirty="0" smtClean="0">
                <a:ea typeface="Calibri"/>
                <a:cs typeface="Times New Roman"/>
              </a:rPr>
              <a:t>Pennsylvania BA Formal Opinion 2014-300  (“Common Sense” Rule):</a:t>
            </a:r>
            <a:r>
              <a:rPr lang="en-US" sz="2000" dirty="0" smtClean="0">
                <a:ea typeface="Calibri"/>
                <a:cs typeface="Times New Roman"/>
              </a:rPr>
              <a:t>	</a:t>
            </a:r>
          </a:p>
          <a:p>
            <a:pPr lvl="1">
              <a:lnSpc>
                <a:spcPct val="100000"/>
              </a:lnSpc>
              <a:spcBef>
                <a:spcPts val="0"/>
              </a:spcBef>
            </a:pPr>
            <a:r>
              <a:rPr lang="en-US" sz="2000" dirty="0" smtClean="0">
                <a:ea typeface="Calibri"/>
                <a:cs typeface="Times New Roman"/>
              </a:rPr>
              <a:t>Can’t use pretext.</a:t>
            </a:r>
          </a:p>
          <a:p>
            <a:pPr lvl="1">
              <a:lnSpc>
                <a:spcPct val="100000"/>
              </a:lnSpc>
              <a:spcBef>
                <a:spcPts val="0"/>
              </a:spcBef>
            </a:pPr>
            <a:r>
              <a:rPr lang="en-US" sz="2000" dirty="0" smtClean="0">
                <a:ea typeface="Calibri"/>
                <a:cs typeface="Times New Roman"/>
              </a:rPr>
              <a:t>If the contact is prohibited using other forms of communications, it is prohibited using social media.</a:t>
            </a:r>
          </a:p>
          <a:p>
            <a:pPr marL="0" indent="0">
              <a:buNone/>
            </a:pPr>
            <a:endParaRPr lang="en-US" sz="2000" dirty="0"/>
          </a:p>
        </p:txBody>
      </p:sp>
    </p:spTree>
    <p:extLst>
      <p:ext uri="{BB962C8B-B14F-4D97-AF65-F5344CB8AC3E}">
        <p14:creationId xmlns:p14="http://schemas.microsoft.com/office/powerpoint/2010/main" val="31848989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685800"/>
            <a:ext cx="8207828" cy="3581400"/>
          </a:xfrm>
        </p:spPr>
        <p:txBody>
          <a:bodyPr>
            <a:normAutofit/>
          </a:bodyPr>
          <a:lstStyle/>
          <a:p>
            <a:pPr algn="ctr">
              <a:spcBef>
                <a:spcPts val="1200"/>
              </a:spcBef>
              <a:spcAft>
                <a:spcPts val="1200"/>
              </a:spcAft>
            </a:pPr>
            <a:r>
              <a:rPr lang="en-US" sz="2400" b="1" dirty="0" smtClean="0"/>
              <a:t>T</a:t>
            </a:r>
            <a:r>
              <a:rPr lang="en-US" sz="2000" b="1" dirty="0" smtClean="0"/>
              <a:t>HE</a:t>
            </a:r>
            <a:r>
              <a:rPr lang="en-US" sz="2400" b="1" dirty="0" smtClean="0"/>
              <a:t> </a:t>
            </a:r>
            <a:r>
              <a:rPr lang="en-US" sz="2000" b="1" dirty="0" smtClean="0"/>
              <a:t>LEGACY OF THE </a:t>
            </a:r>
            <a:r>
              <a:rPr lang="en-US" sz="2400" b="1" dirty="0" smtClean="0"/>
              <a:t>O</a:t>
            </a:r>
            <a:r>
              <a:rPr lang="en-US" sz="2000" b="1" dirty="0" smtClean="0"/>
              <a:t>BAMA</a:t>
            </a:r>
            <a:r>
              <a:rPr lang="en-US" sz="2400" b="1" dirty="0" smtClean="0"/>
              <a:t> B</a:t>
            </a:r>
            <a:r>
              <a:rPr lang="en-US" sz="2000" b="1" dirty="0" smtClean="0"/>
              <a:t>OARD</a:t>
            </a:r>
            <a:r>
              <a:rPr lang="en-US" sz="2400" b="1" dirty="0" smtClean="0"/>
              <a:t/>
            </a:r>
            <a:br>
              <a:rPr lang="en-US" sz="2400" b="1" dirty="0" smtClean="0"/>
            </a:br>
            <a:r>
              <a:rPr lang="en-US" sz="2400" dirty="0" smtClean="0"/>
              <a:t>C</a:t>
            </a:r>
            <a:r>
              <a:rPr lang="en-US" sz="2000" dirty="0" smtClean="0"/>
              <a:t>ORNELL</a:t>
            </a:r>
            <a:r>
              <a:rPr lang="en-US" sz="2400" dirty="0" smtClean="0"/>
              <a:t> ILR S</a:t>
            </a:r>
            <a:r>
              <a:rPr lang="en-US" sz="2000" dirty="0" smtClean="0"/>
              <a:t>CHOOL</a:t>
            </a:r>
            <a:r>
              <a:rPr lang="en-US" sz="2400" dirty="0" smtClean="0"/>
              <a:t> - NLRB R</a:t>
            </a:r>
            <a:r>
              <a:rPr lang="en-US" sz="2000" dirty="0" smtClean="0"/>
              <a:t>EGIONS</a:t>
            </a:r>
            <a:r>
              <a:rPr lang="en-US" sz="2400" dirty="0" smtClean="0"/>
              <a:t> 2 </a:t>
            </a:r>
            <a:r>
              <a:rPr lang="en-US" sz="2000" dirty="0" smtClean="0"/>
              <a:t>&amp;</a:t>
            </a:r>
            <a:r>
              <a:rPr lang="en-US" sz="2400" dirty="0" smtClean="0"/>
              <a:t> 29</a:t>
            </a:r>
            <a:br>
              <a:rPr lang="en-US" sz="2400" dirty="0" smtClean="0"/>
            </a:br>
            <a:r>
              <a:rPr lang="en-US" sz="2400" dirty="0" smtClean="0"/>
              <a:t/>
            </a:r>
            <a:br>
              <a:rPr lang="en-US" sz="2400" dirty="0" smtClean="0"/>
            </a:br>
            <a:r>
              <a:rPr lang="en-US" sz="2400" dirty="0" smtClean="0"/>
              <a:t>October 21, 2016</a:t>
            </a:r>
            <a:br>
              <a:rPr lang="en-US" sz="2400" dirty="0" smtClean="0"/>
            </a:br>
            <a:r>
              <a:rPr lang="en-US" sz="2800" dirty="0" smtClean="0"/>
              <a:t/>
            </a:r>
            <a:br>
              <a:rPr lang="en-US" sz="2800" dirty="0" smtClean="0"/>
            </a:br>
            <a:r>
              <a:rPr lang="en-US" sz="4000" b="1" dirty="0" smtClean="0"/>
              <a:t>Attorney Duty </a:t>
            </a:r>
            <a:r>
              <a:rPr lang="en-US" sz="4000" dirty="0" smtClean="0"/>
              <a:t>to Pr</a:t>
            </a:r>
            <a:r>
              <a:rPr lang="en-US" sz="4000" b="1" dirty="0" smtClean="0"/>
              <a:t>eserve Client</a:t>
            </a:r>
            <a:br>
              <a:rPr lang="en-US" sz="4000" b="1" dirty="0" smtClean="0"/>
            </a:br>
            <a:r>
              <a:rPr lang="en-US" sz="4000" b="1" dirty="0" smtClean="0"/>
              <a:t> Confidentiality on Social Media</a:t>
            </a:r>
            <a:endParaRPr lang="en-US" sz="4000" b="1" dirty="0"/>
          </a:p>
        </p:txBody>
      </p:sp>
      <p:sp>
        <p:nvSpPr>
          <p:cNvPr id="3" name="Subtitle 2"/>
          <p:cNvSpPr>
            <a:spLocks noGrp="1"/>
          </p:cNvSpPr>
          <p:nvPr>
            <p:ph type="subTitle" idx="1"/>
          </p:nvPr>
        </p:nvSpPr>
        <p:spPr>
          <a:xfrm>
            <a:off x="1306286" y="4664075"/>
            <a:ext cx="7391400" cy="2057400"/>
          </a:xfrm>
        </p:spPr>
        <p:txBody>
          <a:bodyPr>
            <a:normAutofit fontScale="55000" lnSpcReduction="20000"/>
          </a:bodyPr>
          <a:lstStyle/>
          <a:p>
            <a:pPr algn="l"/>
            <a:r>
              <a:rPr lang="en-US" sz="2400" dirty="0" smtClean="0"/>
              <a:t>				</a:t>
            </a:r>
            <a:r>
              <a:rPr lang="en-US" dirty="0" smtClean="0"/>
              <a:t>	</a:t>
            </a:r>
            <a:r>
              <a:rPr lang="en-US" sz="3300" dirty="0" smtClean="0"/>
              <a:t>Peter D. Conrad, Esq.</a:t>
            </a:r>
            <a:br>
              <a:rPr lang="en-US" sz="3300" dirty="0" smtClean="0"/>
            </a:br>
            <a:r>
              <a:rPr lang="en-US" sz="3300" dirty="0" smtClean="0"/>
              <a:t>					Proskauer Rose LLP</a:t>
            </a:r>
            <a:br>
              <a:rPr lang="en-US" sz="3300" dirty="0" smtClean="0"/>
            </a:br>
            <a:r>
              <a:rPr lang="en-US" sz="3300" dirty="0" smtClean="0"/>
              <a:t>	</a:t>
            </a:r>
            <a:r>
              <a:rPr lang="en-US" sz="3300" dirty="0"/>
              <a:t>	</a:t>
            </a:r>
            <a:r>
              <a:rPr lang="en-US" sz="3300" dirty="0" smtClean="0"/>
              <a:t>			Eleven Times Square</a:t>
            </a:r>
            <a:br>
              <a:rPr lang="en-US" sz="3300" dirty="0" smtClean="0"/>
            </a:br>
            <a:r>
              <a:rPr lang="en-US" sz="3300" dirty="0" smtClean="0"/>
              <a:t>					New York, NY 10036</a:t>
            </a:r>
            <a:br>
              <a:rPr lang="en-US" sz="3300" dirty="0" smtClean="0"/>
            </a:br>
            <a:r>
              <a:rPr lang="en-US" sz="3300" dirty="0" smtClean="0"/>
              <a:t>					212.969.3020 (</a:t>
            </a:r>
            <a:r>
              <a:rPr lang="en-US" sz="3300" dirty="0" err="1" smtClean="0"/>
              <a:t>tel</a:t>
            </a:r>
            <a:r>
              <a:rPr lang="en-US" sz="3300" dirty="0" smtClean="0"/>
              <a:t>)</a:t>
            </a:r>
            <a:br>
              <a:rPr lang="en-US" sz="3300" dirty="0" smtClean="0"/>
            </a:br>
            <a:r>
              <a:rPr lang="en-US" sz="3300" dirty="0" smtClean="0"/>
              <a:t>					212.969.2900 (fax)</a:t>
            </a:r>
            <a:br>
              <a:rPr lang="en-US" sz="3300" dirty="0" smtClean="0"/>
            </a:br>
            <a:r>
              <a:rPr lang="en-US" sz="3300" dirty="0" smtClean="0"/>
              <a:t>				              pconrad@proskauer.com</a:t>
            </a:r>
            <a:r>
              <a:rPr lang="en-US" sz="3600" dirty="0" smtClean="0"/>
              <a:t/>
            </a:r>
            <a:br>
              <a:rPr lang="en-US" sz="3600" dirty="0" smtClean="0"/>
            </a:br>
            <a:endParaRPr lang="en-US" dirty="0" smtClean="0"/>
          </a:p>
          <a:p>
            <a:pPr algn="l"/>
            <a:endParaRPr lang="en-US" sz="2400"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6332B041-0CDB-48A4-88F7-39BB9B8DC259}" type="slidenum">
              <a:rPr lang="en-US" smtClean="0">
                <a:solidFill>
                  <a:srgbClr val="FFFFFF"/>
                </a:solidFill>
              </a:rPr>
              <a:pPr/>
              <a:t>103</a:t>
            </a:fld>
            <a:endParaRPr lang="en-US">
              <a:solidFill>
                <a:srgbClr val="FFFFFF"/>
              </a:solidFill>
            </a:endParaRPr>
          </a:p>
        </p:txBody>
      </p:sp>
    </p:spTree>
    <p:extLst>
      <p:ext uri="{BB962C8B-B14F-4D97-AF65-F5344CB8AC3E}">
        <p14:creationId xmlns:p14="http://schemas.microsoft.com/office/powerpoint/2010/main" val="13883237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NEW YORK RULE 1.6: CONFIDENTIALITY OF INFORMATION</a:t>
            </a:r>
            <a:endParaRPr lang="en-US" sz="2400" dirty="0"/>
          </a:p>
        </p:txBody>
      </p:sp>
      <p:sp>
        <p:nvSpPr>
          <p:cNvPr id="3" name="Content Placeholder 2"/>
          <p:cNvSpPr>
            <a:spLocks noGrp="1"/>
          </p:cNvSpPr>
          <p:nvPr>
            <p:ph idx="4294967295"/>
          </p:nvPr>
        </p:nvSpPr>
        <p:spPr>
          <a:xfrm>
            <a:off x="457200" y="1600200"/>
            <a:ext cx="8229600" cy="4953000"/>
          </a:xfrm>
          <a:prstGeom prst="rect">
            <a:avLst/>
          </a:prstGeom>
        </p:spPr>
        <p:txBody>
          <a:bodyPr>
            <a:noAutofit/>
          </a:bodyPr>
          <a:lstStyle/>
          <a:p>
            <a:pPr marL="0" indent="0">
              <a:spcAft>
                <a:spcPts val="600"/>
              </a:spcAft>
              <a:buNone/>
              <a:tabLst>
                <a:tab pos="571500" algn="l"/>
              </a:tabLst>
            </a:pPr>
            <a:r>
              <a:rPr lang="en-US" sz="1600" dirty="0"/>
              <a:t>(a)	A lawyer shall not knowingly reveal confidential information, as defined in this Rule, or use such information to the disadvantage of a client or for the advantage of the lawyer or a third person, unless: </a:t>
            </a:r>
          </a:p>
          <a:p>
            <a:pPr marL="457200" indent="65088">
              <a:spcAft>
                <a:spcPts val="600"/>
              </a:spcAft>
              <a:buNone/>
            </a:pPr>
            <a:r>
              <a:rPr lang="en-US" sz="1600" dirty="0" smtClean="0"/>
              <a:t>(</a:t>
            </a:r>
            <a:r>
              <a:rPr lang="en-US" sz="1600" dirty="0"/>
              <a:t>1)	the client gives informed consent, as defined in Rule 1.0(j); </a:t>
            </a:r>
          </a:p>
          <a:p>
            <a:pPr marL="914400" indent="-392113">
              <a:spcAft>
                <a:spcPts val="600"/>
              </a:spcAft>
              <a:buNone/>
            </a:pPr>
            <a:r>
              <a:rPr lang="en-US" sz="1600" dirty="0"/>
              <a:t>(2)	the disclosure is impliedly authorized to advance the best interests of the client and is either reasonable under the circumstances or customary in the professional community; or </a:t>
            </a:r>
          </a:p>
          <a:p>
            <a:pPr marL="0" indent="522288">
              <a:spcAft>
                <a:spcPts val="600"/>
              </a:spcAft>
              <a:buNone/>
            </a:pPr>
            <a:r>
              <a:rPr lang="en-US" sz="1600" dirty="0"/>
              <a:t>(3)	the disclosure is permitted by paragraph (b). </a:t>
            </a:r>
          </a:p>
          <a:p>
            <a:pPr marL="0" indent="0">
              <a:buNone/>
            </a:pPr>
            <a:r>
              <a:rPr lang="en-US" sz="1600" dirty="0"/>
              <a:t>“Confidential information” consists of information gained during or relating to the representation of a client, whatever its source, that is (a) protected by the attorney-client privilege, (b) likely to be embarrassing or detrimental to the client if disclosed, or (c) information that the client has requested be kept confidential. “Confidential information” does not ordinarily include (</a:t>
            </a:r>
            <a:r>
              <a:rPr lang="en-US" sz="1600" dirty="0" err="1"/>
              <a:t>i</a:t>
            </a:r>
            <a:r>
              <a:rPr lang="en-US" sz="1600" dirty="0"/>
              <a:t>) a lawyer’s legal knowledge or legal research or (ii) information that is generally known in the local community or in the trade, field or profession to which the information relates.</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104</a:t>
            </a:fld>
            <a:endParaRPr lang="en-US">
              <a:solidFill>
                <a:srgbClr val="FFFFFF"/>
              </a:solidFill>
            </a:endParaRPr>
          </a:p>
        </p:txBody>
      </p:sp>
    </p:spTree>
    <p:extLst>
      <p:ext uri="{BB962C8B-B14F-4D97-AF65-F5344CB8AC3E}">
        <p14:creationId xmlns:p14="http://schemas.microsoft.com/office/powerpoint/2010/main" val="8487567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NEW YORK RULE 1.6:  THE “SELF-DEFENSE” EXCEPTION</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buNone/>
            </a:pPr>
            <a:r>
              <a:rPr lang="en-US" sz="1800" dirty="0"/>
              <a:t>1.6 (b)	A lawyer may reveal or use confidential information to the extent that the lawyer reasonably believes necessary: </a:t>
            </a:r>
          </a:p>
          <a:p>
            <a:pPr marL="0" indent="0">
              <a:buNone/>
            </a:pPr>
            <a:r>
              <a:rPr lang="en-US" sz="1800" dirty="0"/>
              <a:t>…</a:t>
            </a:r>
          </a:p>
          <a:p>
            <a:pPr marL="0" indent="0">
              <a:buNone/>
            </a:pPr>
            <a:r>
              <a:rPr lang="en-US" sz="1800" b="1" dirty="0"/>
              <a:t>(5) (i) to defend the lawyer or the lawyer’s employees and associates against an accusation of wrongful conduct; or </a:t>
            </a:r>
            <a:endParaRPr lang="en-US" sz="1800" b="1" dirty="0" smtClean="0"/>
          </a:p>
          <a:p>
            <a:pPr marL="0" indent="0">
              <a:buNone/>
            </a:pPr>
            <a:r>
              <a:rPr lang="en-US" sz="1800" b="1" dirty="0" smtClean="0"/>
              <a:t>      </a:t>
            </a:r>
            <a:r>
              <a:rPr lang="en-US" sz="1800" dirty="0" smtClean="0"/>
              <a:t>(</a:t>
            </a:r>
            <a:r>
              <a:rPr lang="en-US" sz="1800" dirty="0"/>
              <a:t>ii) to establish or collect a fee; or </a:t>
            </a:r>
          </a:p>
          <a:p>
            <a:pPr marL="0" indent="0">
              <a:buNone/>
            </a:pPr>
            <a:r>
              <a:rPr lang="en-US" sz="1800" dirty="0"/>
              <a:t>…</a:t>
            </a:r>
          </a:p>
          <a:p>
            <a:pPr marL="0" indent="0">
              <a:buNone/>
            </a:pPr>
            <a:r>
              <a:rPr lang="en-US" sz="1800" dirty="0" smtClean="0"/>
              <a:t>(</a:t>
            </a:r>
            <a:r>
              <a:rPr lang="en-US" sz="1800" dirty="0"/>
              <a:t>c) A lawyer shall exercise reasonable care to prevent the lawyer’s employees, associates, and others whose services are utilized by the lawyer from disclosing or using confidential information of a client, except that a lawyer may reveal the information permitted to be disclosed by paragraph (b) through an employee. </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105</a:t>
            </a:fld>
            <a:endParaRPr lang="en-US" dirty="0">
              <a:solidFill>
                <a:srgbClr val="FFFFFF"/>
              </a:solidFill>
            </a:endParaRPr>
          </a:p>
        </p:txBody>
      </p:sp>
    </p:spTree>
    <p:extLst>
      <p:ext uri="{BB962C8B-B14F-4D97-AF65-F5344CB8AC3E}">
        <p14:creationId xmlns:p14="http://schemas.microsoft.com/office/powerpoint/2010/main" val="6516005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COMMENT [10] TO NEW YORK RULE 1.6:  </a:t>
            </a:r>
            <a:r>
              <a:rPr lang="en-US" sz="2400" b="1" dirty="0" smtClean="0"/>
              <a:t/>
            </a:r>
            <a:br>
              <a:rPr lang="en-US" sz="2400" b="1" dirty="0" smtClean="0"/>
            </a:br>
            <a:r>
              <a:rPr lang="en-US" sz="2400" b="1" dirty="0" smtClean="0"/>
              <a:t>THE </a:t>
            </a:r>
            <a:r>
              <a:rPr lang="en-US" sz="2400" b="1" dirty="0"/>
              <a:t>“SELF-DEFENSE” EXCEPTION</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228600" indent="0">
              <a:buNone/>
            </a:pPr>
            <a:r>
              <a:rPr lang="en-US" sz="1800" dirty="0"/>
              <a:t>“</a:t>
            </a:r>
            <a:r>
              <a:rPr lang="en-US" sz="1800" i="1" dirty="0"/>
              <a:t>Where a </a:t>
            </a:r>
            <a:r>
              <a:rPr lang="en-US" sz="1800" b="1" i="1" dirty="0"/>
              <a:t>claim</a:t>
            </a:r>
            <a:r>
              <a:rPr lang="en-US" sz="1800" i="1" dirty="0"/>
              <a:t> or </a:t>
            </a:r>
            <a:r>
              <a:rPr lang="en-US" sz="1800" b="1" i="1" dirty="0"/>
              <a:t>charge</a:t>
            </a:r>
            <a:r>
              <a:rPr lang="en-US" sz="1800" i="1" dirty="0"/>
              <a:t> alleges </a:t>
            </a:r>
            <a:r>
              <a:rPr lang="en-US" sz="1800" b="1" i="1" dirty="0"/>
              <a:t>misconduct</a:t>
            </a:r>
            <a:r>
              <a:rPr lang="en-US" sz="1800" i="1" dirty="0"/>
              <a:t> of the lawyer related to the representation of a current or former client, </a:t>
            </a:r>
            <a:r>
              <a:rPr lang="en-US" sz="1800" b="1" i="1" dirty="0"/>
              <a:t>the lawyer may respond to the extent the lawyer reasonably believes necessary to establish a </a:t>
            </a:r>
            <a:r>
              <a:rPr lang="en-US" sz="1800" b="1" i="1" dirty="0" smtClean="0"/>
              <a:t>defense</a:t>
            </a:r>
            <a:r>
              <a:rPr lang="en-US" sz="1800" i="1" dirty="0" smtClean="0"/>
              <a:t>.  </a:t>
            </a:r>
            <a:r>
              <a:rPr lang="en-US" sz="1800" b="1" i="1" dirty="0" smtClean="0"/>
              <a:t>Such </a:t>
            </a:r>
            <a:r>
              <a:rPr lang="en-US" sz="1800" b="1" i="1" dirty="0"/>
              <a:t>a claim can arise in a civil, criminal, disciplinary or other proceeding and can be based on a wrong allegedly committed by the lawyer against the client</a:t>
            </a:r>
            <a:r>
              <a:rPr lang="en-US" sz="1800" i="1" dirty="0"/>
              <a:t> or on a wrong alleged by a third person, such as a person claiming to have been defrauded by the lawyer and client acting together or by the lawyer acting alone. The lawyer may respond directly to the person who has made an accusation that permits disclosure, provided that the lawyer’s response complies with Rule 4.2 and Rule 4.3, and other Rules or applicable law. A lawyer may make the disclosures authorized by paragraph (b)(5) through counsel. </a:t>
            </a:r>
            <a:r>
              <a:rPr lang="en-US" sz="1800" b="1" i="1" dirty="0"/>
              <a:t>The right to respond also applies to accusations of wrongful conduct concerning the lawyer’s law firm, employees or associates</a:t>
            </a:r>
            <a:r>
              <a:rPr lang="en-US" sz="1800" i="1" dirty="0"/>
              <a:t>.</a:t>
            </a:r>
            <a:r>
              <a:rPr lang="en-US" sz="1800" dirty="0"/>
              <a:t>”</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106</a:t>
            </a:fld>
            <a:endParaRPr lang="en-US">
              <a:solidFill>
                <a:srgbClr val="FFFFFF"/>
              </a:solidFill>
            </a:endParaRPr>
          </a:p>
        </p:txBody>
      </p:sp>
    </p:spTree>
    <p:extLst>
      <p:ext uri="{BB962C8B-B14F-4D97-AF65-F5344CB8AC3E}">
        <p14:creationId xmlns:p14="http://schemas.microsoft.com/office/powerpoint/2010/main" val="24401773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ABA MODEL </a:t>
            </a:r>
            <a:r>
              <a:rPr lang="en-US" sz="2000" b="1" dirty="0"/>
              <a:t>RULE 1.6:  CONFIDENTIALITY OF </a:t>
            </a:r>
            <a:r>
              <a:rPr lang="en-US" sz="2000" b="1" dirty="0" smtClean="0"/>
              <a:t>INFORMATION </a:t>
            </a:r>
            <a:br>
              <a:rPr lang="en-US" sz="2000" b="1" dirty="0" smtClean="0"/>
            </a:br>
            <a:r>
              <a:rPr lang="en-US" sz="2000" b="1" dirty="0" smtClean="0"/>
              <a:t>THE </a:t>
            </a:r>
            <a:r>
              <a:rPr lang="en-US" sz="2000" b="1" dirty="0"/>
              <a:t>“SELF-DEFENSE” EXCEPTION</a:t>
            </a:r>
            <a:endParaRPr lang="en-US" sz="20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spcAft>
                <a:spcPts val="600"/>
              </a:spcAft>
              <a:buNone/>
            </a:pPr>
            <a:r>
              <a:rPr lang="en-US" sz="1800" dirty="0"/>
              <a:t>(a) A lawyer shall not reveal </a:t>
            </a:r>
            <a:r>
              <a:rPr lang="en-US" sz="1800" b="1" dirty="0"/>
              <a:t>information relating to the representation of a client</a:t>
            </a:r>
            <a:r>
              <a:rPr lang="en-US" sz="1800" dirty="0"/>
              <a:t> unless the client gives informed consent, </a:t>
            </a:r>
            <a:r>
              <a:rPr lang="en-US" sz="1800" dirty="0" smtClean="0"/>
              <a:t> the </a:t>
            </a:r>
            <a:r>
              <a:rPr lang="en-US" sz="1800" dirty="0"/>
              <a:t>disclosure is impliedly authorized in order to carry out the representation or the disclosure is permitted by paragraph (b).</a:t>
            </a:r>
          </a:p>
          <a:p>
            <a:pPr marL="0" indent="0">
              <a:spcAft>
                <a:spcPts val="600"/>
              </a:spcAft>
              <a:buNone/>
            </a:pPr>
            <a:r>
              <a:rPr lang="en-US" sz="1800" dirty="0"/>
              <a:t>(b) A lawyer may reveal information relating to the representation of a client to the extent the lawyer reasonably believes necessary:</a:t>
            </a:r>
          </a:p>
          <a:p>
            <a:pPr marL="0" indent="0">
              <a:spcAft>
                <a:spcPts val="600"/>
              </a:spcAft>
              <a:buNone/>
            </a:pPr>
            <a:r>
              <a:rPr lang="en-US" sz="1800" dirty="0"/>
              <a:t>…</a:t>
            </a:r>
          </a:p>
          <a:p>
            <a:pPr marL="0" indent="0">
              <a:buNone/>
            </a:pPr>
            <a:r>
              <a:rPr lang="en-US" sz="1800" dirty="0"/>
              <a:t>(5) to establish a claim or defense on behalf of the lawyer in a controversy between the lawyer and the client, to establish a defense to a criminal charge or civil claim against the lawyer based upon conduct in which the client was involved, or to respond to allegations in any proceeding concerning the lawyer's representation of the client;</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107</a:t>
            </a:fld>
            <a:endParaRPr lang="en-US">
              <a:solidFill>
                <a:srgbClr val="FFFFFF"/>
              </a:solidFill>
            </a:endParaRPr>
          </a:p>
        </p:txBody>
      </p:sp>
    </p:spTree>
    <p:extLst>
      <p:ext uri="{BB962C8B-B14F-4D97-AF65-F5344CB8AC3E}">
        <p14:creationId xmlns:p14="http://schemas.microsoft.com/office/powerpoint/2010/main" val="20961305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COMMENT [10] </a:t>
            </a:r>
            <a:r>
              <a:rPr lang="en-US" sz="2400" b="1" dirty="0" smtClean="0"/>
              <a:t>TO </a:t>
            </a:r>
            <a:r>
              <a:rPr lang="en-US" sz="2400" b="1" dirty="0"/>
              <a:t>MODEL RULE 1.6:  </a:t>
            </a:r>
            <a:r>
              <a:rPr lang="en-US" sz="2400" b="1" dirty="0" smtClean="0"/>
              <a:t/>
            </a:r>
            <a:br>
              <a:rPr lang="en-US" sz="2400" b="1" dirty="0" smtClean="0"/>
            </a:br>
            <a:r>
              <a:rPr lang="en-US" sz="2400" b="1" dirty="0" smtClean="0"/>
              <a:t>THE </a:t>
            </a:r>
            <a:r>
              <a:rPr lang="en-US" sz="2400" b="1" dirty="0"/>
              <a:t>“SELF-DEFENSE” EXCEPTION</a:t>
            </a:r>
            <a:endParaRPr lang="en-US" sz="2400" dirty="0"/>
          </a:p>
        </p:txBody>
      </p:sp>
      <p:sp>
        <p:nvSpPr>
          <p:cNvPr id="3" name="Content Placeholder 2"/>
          <p:cNvSpPr>
            <a:spLocks noGrp="1"/>
          </p:cNvSpPr>
          <p:nvPr>
            <p:ph idx="4294967295"/>
          </p:nvPr>
        </p:nvSpPr>
        <p:spPr>
          <a:xfrm>
            <a:off x="457200" y="1600200"/>
            <a:ext cx="8229600" cy="5105400"/>
          </a:xfrm>
          <a:prstGeom prst="rect">
            <a:avLst/>
          </a:prstGeom>
        </p:spPr>
        <p:txBody>
          <a:bodyPr>
            <a:normAutofit/>
          </a:bodyPr>
          <a:lstStyle/>
          <a:p>
            <a:pPr marL="228600" indent="0">
              <a:buNone/>
            </a:pPr>
            <a:r>
              <a:rPr lang="en-US" sz="1800" dirty="0"/>
              <a:t>“</a:t>
            </a:r>
            <a:r>
              <a:rPr lang="en-US" sz="1800" i="1" dirty="0"/>
              <a:t>Where a </a:t>
            </a:r>
            <a:r>
              <a:rPr lang="en-US" sz="1800" b="1" i="1" dirty="0"/>
              <a:t>legal claim</a:t>
            </a:r>
            <a:r>
              <a:rPr lang="en-US" sz="1800" i="1" dirty="0"/>
              <a:t> or </a:t>
            </a:r>
            <a:r>
              <a:rPr lang="en-US" sz="1800" b="1" i="1" dirty="0"/>
              <a:t>disciplinary charge</a:t>
            </a:r>
            <a:r>
              <a:rPr lang="en-US" sz="1800" i="1" dirty="0"/>
              <a:t> alleges complicity of the lawyer in a client's conduct or other </a:t>
            </a:r>
            <a:r>
              <a:rPr lang="en-US" sz="1800" b="1" i="1" dirty="0"/>
              <a:t>misconduct of the lawyer</a:t>
            </a:r>
            <a:r>
              <a:rPr lang="en-US" sz="1800" i="1" dirty="0"/>
              <a:t> involving representation of the client, </a:t>
            </a:r>
            <a:r>
              <a:rPr lang="en-US" sz="1800" b="1" i="1" dirty="0"/>
              <a:t>the</a:t>
            </a:r>
            <a:r>
              <a:rPr lang="en-US" sz="1800" i="1" dirty="0"/>
              <a:t> </a:t>
            </a:r>
            <a:r>
              <a:rPr lang="en-US" sz="1800" b="1" i="1" dirty="0"/>
              <a:t>lawyer may respond to the extent the lawyer reasonably believes necessary to establish a defense</a:t>
            </a:r>
            <a:r>
              <a:rPr lang="en-US" sz="1800" i="1" dirty="0"/>
              <a:t>. </a:t>
            </a:r>
            <a:r>
              <a:rPr lang="en-US" sz="1800" b="1" i="1" dirty="0"/>
              <a:t>The same is true with respect to a claim involving the conduct or representation of a former client</a:t>
            </a:r>
            <a:r>
              <a:rPr lang="en-US" sz="1800" i="1" dirty="0"/>
              <a:t>. Such a charge can arise in a civil, criminal, disciplinary or other proceeding and can be based on a wrong allegedly committed by the lawyer against the client or on a wrong alleged by a third person, for example, a person claiming to have been defrauded by the lawyer and client acting together. </a:t>
            </a:r>
            <a:r>
              <a:rPr lang="en-US" sz="1800" b="1" i="1" dirty="0"/>
              <a:t>The lawyer's right to respond arises when an assertion of such complicity has been made. Paragraph (b)(5) does not require the lawyer to await the commencement of an action or proceeding</a:t>
            </a:r>
            <a:r>
              <a:rPr lang="en-US" sz="1800" i="1" dirty="0"/>
              <a:t> that charges such complicity, so that the defense may be established by responding directly to a third party who has made such an assertion. </a:t>
            </a:r>
            <a:r>
              <a:rPr lang="en-US" sz="1800" b="1" i="1" dirty="0"/>
              <a:t>The right to defend also applies, of course, where a proceeding has been commenced</a:t>
            </a:r>
            <a:r>
              <a:rPr lang="en-US" sz="1800" i="1" dirty="0"/>
              <a:t>.</a:t>
            </a:r>
            <a:r>
              <a:rPr lang="en-US" sz="1800" dirty="0"/>
              <a:t>”</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108</a:t>
            </a:fld>
            <a:endParaRPr lang="en-US">
              <a:solidFill>
                <a:srgbClr val="FFFFFF"/>
              </a:solidFill>
            </a:endParaRPr>
          </a:p>
        </p:txBody>
      </p:sp>
    </p:spTree>
    <p:extLst>
      <p:ext uri="{BB962C8B-B14F-4D97-AF65-F5344CB8AC3E}">
        <p14:creationId xmlns:p14="http://schemas.microsoft.com/office/powerpoint/2010/main" val="23892645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RESPONDING TO UNFAVORABLE ON-LINE ATTORNEY REVIEWS</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1371600" indent="-1371600">
              <a:spcAft>
                <a:spcPts val="600"/>
              </a:spcAft>
              <a:buNone/>
              <a:tabLst>
                <a:tab pos="1371600" algn="l"/>
              </a:tabLst>
            </a:pPr>
            <a:r>
              <a:rPr lang="en-US" sz="2000" i="1" dirty="0"/>
              <a:t>Problem</a:t>
            </a:r>
            <a:r>
              <a:rPr lang="en-US" sz="2000" dirty="0"/>
              <a:t>:	Client unfairly characterizes attorney’s representation on a website that provides attorney referrals/reviews.</a:t>
            </a:r>
          </a:p>
          <a:p>
            <a:pPr marL="1371600" indent="-1371600">
              <a:spcAft>
                <a:spcPts val="600"/>
              </a:spcAft>
              <a:buNone/>
              <a:tabLst>
                <a:tab pos="1371600" algn="l"/>
              </a:tabLst>
            </a:pPr>
            <a:r>
              <a:rPr lang="en-US" sz="2000" i="1" dirty="0"/>
              <a:t>Issue</a:t>
            </a:r>
            <a:r>
              <a:rPr lang="en-US" sz="2000" dirty="0"/>
              <a:t>:	Is the attorney permitted to respond to the </a:t>
            </a:r>
            <a:r>
              <a:rPr lang="en-US" sz="2000" dirty="0" smtClean="0"/>
              <a:t>review and  disclose </a:t>
            </a:r>
            <a:r>
              <a:rPr lang="en-US" sz="2000" dirty="0"/>
              <a:t>confidential information pursuant to the “self-defense exception” to Rule </a:t>
            </a:r>
            <a:r>
              <a:rPr lang="en-US" sz="2000" dirty="0" smtClean="0"/>
              <a:t>1.6 </a:t>
            </a:r>
            <a:r>
              <a:rPr lang="en-US" sz="2000" dirty="0"/>
              <a:t>of the Rules of Professional Conduct?</a:t>
            </a:r>
          </a:p>
          <a:p>
            <a:pPr marL="1371600" indent="-1371600">
              <a:buNone/>
            </a:pPr>
            <a:r>
              <a:rPr lang="en-US" sz="2000" i="1" dirty="0"/>
              <a:t>Answer</a:t>
            </a:r>
            <a:r>
              <a:rPr lang="en-US" sz="2000" dirty="0"/>
              <a:t>:	Generally speaking, such responses have been found to violate Rule 1.6</a:t>
            </a:r>
            <a:r>
              <a:rPr lang="en-US" sz="2000" dirty="0" smtClean="0"/>
              <a:t>.</a:t>
            </a:r>
          </a:p>
          <a:p>
            <a:pPr marL="0" lvl="0" indent="0">
              <a:spcAft>
                <a:spcPts val="600"/>
              </a:spcAft>
              <a:buNone/>
            </a:pPr>
            <a:r>
              <a:rPr lang="en-US" sz="2000" dirty="0" smtClean="0">
                <a:solidFill>
                  <a:prstClr val="black"/>
                </a:solidFill>
              </a:rPr>
              <a:t/>
            </a:r>
            <a:br>
              <a:rPr lang="en-US" sz="2000" dirty="0" smtClean="0">
                <a:solidFill>
                  <a:prstClr val="black"/>
                </a:solidFill>
              </a:rPr>
            </a:br>
            <a:r>
              <a:rPr lang="en-US" sz="2000" dirty="0" smtClean="0">
                <a:solidFill>
                  <a:prstClr val="black"/>
                </a:solidFill>
              </a:rPr>
              <a:t>Answering </a:t>
            </a:r>
            <a:r>
              <a:rPr lang="en-US" sz="2000" dirty="0">
                <a:solidFill>
                  <a:prstClr val="black"/>
                </a:solidFill>
              </a:rPr>
              <a:t>a negative review can be tempting, but lawyers must be careful about what they </a:t>
            </a:r>
            <a:r>
              <a:rPr lang="en-US" sz="2000" dirty="0" smtClean="0">
                <a:solidFill>
                  <a:prstClr val="black"/>
                </a:solidFill>
              </a:rPr>
              <a:t>say </a:t>
            </a:r>
            <a:r>
              <a:rPr lang="en-US" sz="2000" dirty="0">
                <a:solidFill>
                  <a:prstClr val="black"/>
                </a:solidFill>
              </a:rPr>
              <a:t>in </a:t>
            </a:r>
            <a:r>
              <a:rPr lang="en-US" sz="2000" dirty="0" smtClean="0">
                <a:solidFill>
                  <a:prstClr val="black"/>
                </a:solidFill>
              </a:rPr>
              <a:t>response</a:t>
            </a:r>
            <a:r>
              <a:rPr lang="en-US" sz="2000" dirty="0">
                <a:solidFill>
                  <a:prstClr val="black"/>
                </a:solidFill>
              </a:rPr>
              <a:t>.</a:t>
            </a:r>
          </a:p>
          <a:p>
            <a:pPr marL="1371600" indent="-1371600">
              <a:buNone/>
            </a:pPr>
            <a:endParaRPr lang="en-US" sz="2200"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109</a:t>
            </a:fld>
            <a:endParaRPr lang="en-US">
              <a:solidFill>
                <a:srgbClr val="FFFFFF"/>
              </a:solidFill>
            </a:endParaRPr>
          </a:p>
        </p:txBody>
      </p:sp>
    </p:spTree>
    <p:extLst>
      <p:ext uri="{BB962C8B-B14F-4D97-AF65-F5344CB8AC3E}">
        <p14:creationId xmlns:p14="http://schemas.microsoft.com/office/powerpoint/2010/main" val="132138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The Trustees of Columbia University</a:t>
            </a:r>
            <a:r>
              <a:rPr lang="en-US" sz="3200" dirty="0"/>
              <a:t>, 364 NLRB No. 90 (August 23, 2016).</a:t>
            </a:r>
          </a:p>
        </p:txBody>
      </p:sp>
      <p:sp>
        <p:nvSpPr>
          <p:cNvPr id="3" name="Content Placeholder 2"/>
          <p:cNvSpPr>
            <a:spLocks noGrp="1"/>
          </p:cNvSpPr>
          <p:nvPr>
            <p:ph idx="1"/>
          </p:nvPr>
        </p:nvSpPr>
        <p:spPr/>
        <p:txBody>
          <a:bodyPr/>
          <a:lstStyle/>
          <a:p>
            <a:r>
              <a:rPr lang="en-US" dirty="0" smtClean="0"/>
              <a:t>“In sum, there is no compelling reason—in theory or in practice—to conclude that collective bargaining by student assistants cannot be viable or that it would seriously interfere with higher education.”  Id. at 12.</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11</a:t>
            </a:fld>
            <a:endParaRPr lang="en-US" dirty="0"/>
          </a:p>
        </p:txBody>
      </p:sp>
    </p:spTree>
    <p:extLst>
      <p:ext uri="{BB962C8B-B14F-4D97-AF65-F5344CB8AC3E}">
        <p14:creationId xmlns:p14="http://schemas.microsoft.com/office/powerpoint/2010/main" val="531566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NYSBA COMMITTEE ON PROFESSIONAL ETHICS OP. NO. 1032 (2014)</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0">
              <a:spcAft>
                <a:spcPts val="600"/>
              </a:spcAft>
            </a:pPr>
            <a:r>
              <a:rPr lang="en-US" sz="2000" dirty="0"/>
              <a:t>NY law firm believed that disgruntled former client unfairly characterized </a:t>
            </a:r>
            <a:r>
              <a:rPr lang="en-US" sz="2000" dirty="0" smtClean="0"/>
              <a:t>the firm’s </a:t>
            </a:r>
            <a:r>
              <a:rPr lang="en-US" sz="2000" dirty="0"/>
              <a:t>representation of client on a website that reviews attorney performance.</a:t>
            </a:r>
          </a:p>
          <a:p>
            <a:pPr lvl="0">
              <a:spcAft>
                <a:spcPts val="600"/>
              </a:spcAft>
            </a:pPr>
            <a:r>
              <a:rPr lang="en-US" sz="2000" dirty="0"/>
              <a:t>Review stated </a:t>
            </a:r>
            <a:r>
              <a:rPr lang="en-US" sz="2000" dirty="0" smtClean="0"/>
              <a:t>that the </a:t>
            </a:r>
            <a:r>
              <a:rPr lang="en-US" sz="2000" dirty="0"/>
              <a:t>firm “provided inadequate service,” “communicated poorly” and “failed to achieve client’s goals.”</a:t>
            </a:r>
          </a:p>
          <a:p>
            <a:pPr lvl="0">
              <a:spcAft>
                <a:spcPts val="600"/>
              </a:spcAft>
            </a:pPr>
            <a:r>
              <a:rPr lang="en-US" sz="2000" dirty="0"/>
              <a:t>No actual or threatened civil or disciplinary complaint was filed against </a:t>
            </a:r>
            <a:r>
              <a:rPr lang="en-US" sz="2000" dirty="0" smtClean="0"/>
              <a:t>the firm </a:t>
            </a:r>
            <a:r>
              <a:rPr lang="en-US" sz="2000" dirty="0"/>
              <a:t>by client.</a:t>
            </a:r>
          </a:p>
          <a:p>
            <a:pPr lvl="0"/>
            <a:r>
              <a:rPr lang="en-US" sz="2000" i="1" dirty="0"/>
              <a:t>Question to the Committee</a:t>
            </a:r>
            <a:r>
              <a:rPr lang="en-US" sz="2000" dirty="0"/>
              <a:t>:  When a former client posts accusations about a lawyer’s services on a website, may the lawyer post a rebuttal that discloses confidential information relating to the client or the representation</a:t>
            </a:r>
            <a:r>
              <a:rPr lang="en-US" sz="2000" dirty="0" smtClean="0"/>
              <a:t>?</a:t>
            </a:r>
            <a:endParaRPr lang="en-US" sz="2000"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110</a:t>
            </a:fld>
            <a:endParaRPr lang="en-US">
              <a:solidFill>
                <a:srgbClr val="FFFFFF"/>
              </a:solidFill>
            </a:endParaRPr>
          </a:p>
        </p:txBody>
      </p:sp>
    </p:spTree>
    <p:extLst>
      <p:ext uri="{BB962C8B-B14F-4D97-AF65-F5344CB8AC3E}">
        <p14:creationId xmlns:p14="http://schemas.microsoft.com/office/powerpoint/2010/main" val="11020665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NYSBA – OPINION NO. 1032</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0">
              <a:spcAft>
                <a:spcPts val="600"/>
              </a:spcAft>
            </a:pPr>
            <a:r>
              <a:rPr lang="en-US" sz="2000" dirty="0"/>
              <a:t>Under Rule 1.9(c) a lawyer generally is prohibited from revealing confidential information of a former client.</a:t>
            </a:r>
          </a:p>
          <a:p>
            <a:pPr lvl="0">
              <a:spcAft>
                <a:spcPts val="600"/>
              </a:spcAft>
            </a:pPr>
            <a:r>
              <a:rPr lang="en-US" sz="2000" dirty="0"/>
              <a:t>However, the “self-defense exception” to the duty of confidentiality embodied in Rule 1.6 is incorporated by Rule 1.9.  </a:t>
            </a:r>
          </a:p>
          <a:p>
            <a:pPr lvl="0">
              <a:spcAft>
                <a:spcPts val="600"/>
              </a:spcAft>
            </a:pPr>
            <a:r>
              <a:rPr lang="en-US" sz="2000" dirty="0"/>
              <a:t>The exception permits disclosure of confidential information, but only to the extent necessary to the lawyer’s self defense.</a:t>
            </a:r>
          </a:p>
          <a:p>
            <a:pPr lvl="0"/>
            <a:r>
              <a:rPr lang="en-US" sz="2000" i="1" dirty="0"/>
              <a:t>Issue</a:t>
            </a:r>
            <a:r>
              <a:rPr lang="en-US" sz="2000" dirty="0"/>
              <a:t>:  May the lawyer rely on the exception where there is no actual or threatened proceeding pending against the lawyer?  </a:t>
            </a:r>
            <a:r>
              <a:rPr lang="en-US" sz="2000" dirty="0" smtClean="0"/>
              <a:t>NYSBA </a:t>
            </a:r>
            <a:r>
              <a:rPr lang="en-US" sz="2000" dirty="0"/>
              <a:t>concluded that the exception did not </a:t>
            </a:r>
            <a:r>
              <a:rPr lang="en-US" sz="2000" dirty="0" smtClean="0"/>
              <a:t>apply.</a:t>
            </a:r>
            <a:endParaRPr lang="en-US" sz="2000" dirty="0"/>
          </a:p>
          <a:p>
            <a:endParaRPr lang="en-US" sz="2200"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111</a:t>
            </a:fld>
            <a:endParaRPr lang="en-US">
              <a:solidFill>
                <a:srgbClr val="FFFFFF"/>
              </a:solidFill>
            </a:endParaRPr>
          </a:p>
        </p:txBody>
      </p:sp>
    </p:spTree>
    <p:extLst>
      <p:ext uri="{BB962C8B-B14F-4D97-AF65-F5344CB8AC3E}">
        <p14:creationId xmlns:p14="http://schemas.microsoft.com/office/powerpoint/2010/main" val="14818694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NYSBA – OPINION NO. 1032</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0">
              <a:spcAft>
                <a:spcPts val="600"/>
              </a:spcAft>
            </a:pPr>
            <a:r>
              <a:rPr lang="en-US" sz="2000" i="1" dirty="0"/>
              <a:t>Rationale</a:t>
            </a:r>
            <a:r>
              <a:rPr lang="en-US" sz="2000" dirty="0"/>
              <a:t>:  </a:t>
            </a:r>
            <a:r>
              <a:rPr lang="en-US" sz="2000" dirty="0" smtClean="0"/>
              <a:t>Phraseology </a:t>
            </a:r>
            <a:r>
              <a:rPr lang="en-US" sz="2000" dirty="0"/>
              <a:t>of the exception suggests that it does not apply to informal complaints such </a:t>
            </a:r>
            <a:r>
              <a:rPr lang="en-US" sz="2000" dirty="0" smtClean="0"/>
              <a:t>as the </a:t>
            </a:r>
            <a:r>
              <a:rPr lang="en-US" sz="2000" dirty="0"/>
              <a:t>web </a:t>
            </a:r>
            <a:r>
              <a:rPr lang="en-US" sz="2000" dirty="0" smtClean="0"/>
              <a:t>posting here.</a:t>
            </a:r>
            <a:endParaRPr lang="en-US" sz="2000" dirty="0"/>
          </a:p>
          <a:p>
            <a:pPr lvl="1">
              <a:spcAft>
                <a:spcPts val="600"/>
              </a:spcAft>
            </a:pPr>
            <a:r>
              <a:rPr lang="en-US" dirty="0"/>
              <a:t>Comment to Rule 1.6 refers to a “claim” or “charge” of misconduct.</a:t>
            </a:r>
          </a:p>
          <a:p>
            <a:pPr lvl="1">
              <a:spcAft>
                <a:spcPts val="600"/>
              </a:spcAft>
            </a:pPr>
            <a:r>
              <a:rPr lang="en-US" b="1" i="1" dirty="0"/>
              <a:t>Claim</a:t>
            </a:r>
            <a:r>
              <a:rPr lang="en-US" dirty="0"/>
              <a:t> or </a:t>
            </a:r>
            <a:r>
              <a:rPr lang="en-US" b="1" i="1" dirty="0"/>
              <a:t>charge</a:t>
            </a:r>
            <a:r>
              <a:rPr lang="en-US" dirty="0"/>
              <a:t> implies the commencement of a lawsuit or other legal proceeding.</a:t>
            </a:r>
          </a:p>
          <a:p>
            <a:pPr lvl="1">
              <a:spcAft>
                <a:spcPts val="600"/>
              </a:spcAft>
            </a:pPr>
            <a:r>
              <a:rPr lang="en-US" dirty="0" smtClean="0"/>
              <a:t>Disclosure of confidential information is </a:t>
            </a:r>
            <a:r>
              <a:rPr lang="en-US" dirty="0"/>
              <a:t>authorized only when </a:t>
            </a:r>
            <a:r>
              <a:rPr lang="en-US" dirty="0" smtClean="0"/>
              <a:t>an attorney is </a:t>
            </a:r>
            <a:r>
              <a:rPr lang="en-US" dirty="0"/>
              <a:t>facing a formal proceeding.</a:t>
            </a:r>
          </a:p>
          <a:p>
            <a:r>
              <a:rPr lang="en-US" sz="2000" dirty="0"/>
              <a:t>Material threat of a proceeding </a:t>
            </a:r>
            <a:r>
              <a:rPr lang="en-US" sz="2000" dirty="0" smtClean="0"/>
              <a:t>against attorney may </a:t>
            </a:r>
            <a:r>
              <a:rPr lang="en-US" sz="2000" dirty="0"/>
              <a:t>be sufficient to invoke self-defense exception; formal proceeding need not actually have been commenced.</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112</a:t>
            </a:fld>
            <a:endParaRPr lang="en-US">
              <a:solidFill>
                <a:srgbClr val="FFFFFF"/>
              </a:solidFill>
            </a:endParaRPr>
          </a:p>
        </p:txBody>
      </p:sp>
    </p:spTree>
    <p:extLst>
      <p:ext uri="{BB962C8B-B14F-4D97-AF65-F5344CB8AC3E}">
        <p14:creationId xmlns:p14="http://schemas.microsoft.com/office/powerpoint/2010/main" val="31273497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PENNSYLVANIA BAR ASS’N ETHICS COMMITTEE </a:t>
            </a:r>
            <a:r>
              <a:rPr lang="en-US" sz="2000" b="1" dirty="0" smtClean="0"/>
              <a:t>OPINIONS </a:t>
            </a:r>
            <a:br>
              <a:rPr lang="en-US" sz="2000" b="1" dirty="0" smtClean="0"/>
            </a:br>
            <a:r>
              <a:rPr lang="en-US" sz="2000" b="1" dirty="0" smtClean="0"/>
              <a:t>NOS. 2014-200 </a:t>
            </a:r>
            <a:r>
              <a:rPr lang="en-US" sz="2000" b="1" dirty="0"/>
              <a:t>and 2014-300 (2014)</a:t>
            </a:r>
            <a:endParaRPr lang="en-US" sz="20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0">
              <a:spcAft>
                <a:spcPts val="600"/>
              </a:spcAft>
            </a:pPr>
            <a:r>
              <a:rPr lang="en-US" sz="2000" dirty="0"/>
              <a:t>The PBA Ethics Committee </a:t>
            </a:r>
            <a:r>
              <a:rPr lang="en-US" sz="2000" dirty="0" smtClean="0"/>
              <a:t>opined </a:t>
            </a:r>
            <a:r>
              <a:rPr lang="en-US" sz="2000" dirty="0"/>
              <a:t>that </a:t>
            </a:r>
            <a:r>
              <a:rPr lang="en-US" sz="2000" dirty="0" smtClean="0"/>
              <a:t>attorneys </a:t>
            </a:r>
            <a:r>
              <a:rPr lang="en-US" sz="2000" dirty="0"/>
              <a:t>may not reveal client confidential information in response to a negative </a:t>
            </a:r>
            <a:r>
              <a:rPr lang="en-US" sz="2000" dirty="0" smtClean="0"/>
              <a:t>   on-line </a:t>
            </a:r>
            <a:r>
              <a:rPr lang="en-US" sz="2000" dirty="0"/>
              <a:t>review.</a:t>
            </a:r>
          </a:p>
          <a:p>
            <a:pPr lvl="0">
              <a:spcAft>
                <a:spcPts val="600"/>
              </a:spcAft>
            </a:pPr>
            <a:r>
              <a:rPr lang="en-US" sz="2000" dirty="0"/>
              <a:t>Confidential client information is defined as “information relating to representation,” which is generally very broad.</a:t>
            </a:r>
          </a:p>
          <a:p>
            <a:pPr>
              <a:spcAft>
                <a:spcPts val="600"/>
              </a:spcAft>
            </a:pPr>
            <a:r>
              <a:rPr lang="en-US" sz="2000" dirty="0"/>
              <a:t>A negative on-line client review is not enough to invoke the self-defense exception.</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113</a:t>
            </a:fld>
            <a:endParaRPr lang="en-US">
              <a:solidFill>
                <a:srgbClr val="FFFFFF"/>
              </a:solidFill>
            </a:endParaRPr>
          </a:p>
        </p:txBody>
      </p:sp>
    </p:spTree>
    <p:extLst>
      <p:ext uri="{BB962C8B-B14F-4D97-AF65-F5344CB8AC3E}">
        <p14:creationId xmlns:p14="http://schemas.microsoft.com/office/powerpoint/2010/main" val="4309640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PBA OPINION – NO.</a:t>
            </a:r>
            <a:r>
              <a:rPr lang="en-US" sz="2400" dirty="0" smtClean="0"/>
              <a:t> </a:t>
            </a:r>
            <a:r>
              <a:rPr lang="en-US" sz="2400" b="1" dirty="0" smtClean="0"/>
              <a:t>2014-200 (2014</a:t>
            </a:r>
            <a:r>
              <a:rPr lang="en-US" sz="2400" b="1" dirty="0"/>
              <a:t>)</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lvl="0" indent="0">
              <a:spcAft>
                <a:spcPts val="600"/>
              </a:spcAft>
              <a:buNone/>
            </a:pPr>
            <a:endParaRPr lang="en-US" sz="2000" dirty="0" smtClean="0"/>
          </a:p>
          <a:p>
            <a:pPr marL="0" lvl="0" indent="0">
              <a:spcAft>
                <a:spcPts val="600"/>
              </a:spcAft>
              <a:buNone/>
            </a:pPr>
            <a:r>
              <a:rPr lang="en-US" sz="2000" dirty="0" smtClean="0"/>
              <a:t>PBA </a:t>
            </a:r>
            <a:r>
              <a:rPr lang="en-US" sz="2000" dirty="0"/>
              <a:t>Ethics Committee Opinion 2014-200 (2014) provides the following suggested response to a negative on-line attorney review:</a:t>
            </a:r>
          </a:p>
          <a:p>
            <a:pPr marL="914400" lvl="1" indent="-457200">
              <a:buNone/>
              <a:tabLst>
                <a:tab pos="914400" algn="l"/>
                <a:tab pos="6400800" algn="r"/>
              </a:tabLst>
            </a:pPr>
            <a:r>
              <a:rPr lang="en-US" i="1" dirty="0" smtClean="0"/>
              <a:t>	“</a:t>
            </a:r>
            <a:r>
              <a:rPr lang="en-US" i="1" dirty="0"/>
              <a:t>A lawyer’s duty to keep client confidences has few exceptions and in </a:t>
            </a:r>
            <a:r>
              <a:rPr lang="en-US" i="1" dirty="0" smtClean="0"/>
              <a:t>an abundance </a:t>
            </a:r>
            <a:r>
              <a:rPr lang="en-US" i="1" dirty="0"/>
              <a:t>of caution I do not feel at liberty to respond in a point-by-point </a:t>
            </a:r>
            <a:r>
              <a:rPr lang="en-US" i="1" dirty="0" smtClean="0"/>
              <a:t>fashion </a:t>
            </a:r>
            <a:r>
              <a:rPr lang="en-US" i="1" dirty="0"/>
              <a:t>in this forum.  Suffice it to say that I do not believe that the post </a:t>
            </a:r>
            <a:r>
              <a:rPr lang="en-US" i="1" dirty="0" smtClean="0"/>
              <a:t>represents </a:t>
            </a:r>
            <a:r>
              <a:rPr lang="en-US" i="1" dirty="0"/>
              <a:t>a fair and accurate picture of events</a:t>
            </a:r>
            <a:r>
              <a:rPr lang="en-US" i="1" dirty="0" smtClean="0"/>
              <a:t>.”</a:t>
            </a:r>
            <a:endParaRPr lang="en-US"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114</a:t>
            </a:fld>
            <a:endParaRPr lang="en-US">
              <a:solidFill>
                <a:srgbClr val="FFFFFF"/>
              </a:solidFill>
            </a:endParaRPr>
          </a:p>
        </p:txBody>
      </p:sp>
    </p:spTree>
    <p:extLst>
      <p:ext uri="{BB962C8B-B14F-4D97-AF65-F5344CB8AC3E}">
        <p14:creationId xmlns:p14="http://schemas.microsoft.com/office/powerpoint/2010/main" val="12788009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ILLINOIS ATTORNEY REGISTRATION AND DISCIPLINARY </a:t>
            </a:r>
            <a:r>
              <a:rPr lang="en-US" sz="2000" b="1" dirty="0" smtClean="0"/>
              <a:t>COMMISSION  (</a:t>
            </a:r>
            <a:r>
              <a:rPr lang="en-US" sz="2000" b="1" dirty="0"/>
              <a:t>NO. 2013 PR0095)</a:t>
            </a:r>
            <a:endParaRPr lang="en-US" sz="20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fontScale="92500"/>
          </a:bodyPr>
          <a:lstStyle/>
          <a:p>
            <a:pPr lvl="0">
              <a:spcAft>
                <a:spcPts val="600"/>
              </a:spcAft>
            </a:pPr>
            <a:r>
              <a:rPr lang="en-US" dirty="0"/>
              <a:t>Attorney represented client in unemployment insurance hearing.</a:t>
            </a:r>
          </a:p>
          <a:p>
            <a:pPr lvl="0">
              <a:spcAft>
                <a:spcPts val="600"/>
              </a:spcAft>
            </a:pPr>
            <a:r>
              <a:rPr lang="en-US" dirty="0"/>
              <a:t>Client had been terminated by </a:t>
            </a:r>
            <a:r>
              <a:rPr lang="en-US" dirty="0" smtClean="0"/>
              <a:t>airline </a:t>
            </a:r>
            <a:r>
              <a:rPr lang="en-US" dirty="0"/>
              <a:t>for assaulting another flight attendant.</a:t>
            </a:r>
          </a:p>
          <a:p>
            <a:pPr lvl="0">
              <a:spcAft>
                <a:spcPts val="600"/>
              </a:spcAft>
            </a:pPr>
            <a:r>
              <a:rPr lang="en-US" dirty="0"/>
              <a:t>Attorney met with her client prior to hearing and reviewed client’s personnel file in preparation for the unemployment hearing.</a:t>
            </a:r>
          </a:p>
          <a:p>
            <a:pPr lvl="0">
              <a:spcAft>
                <a:spcPts val="600"/>
              </a:spcAft>
            </a:pPr>
            <a:r>
              <a:rPr lang="en-US" dirty="0"/>
              <a:t>Hearing was held on the </a:t>
            </a:r>
            <a:r>
              <a:rPr lang="en-US" dirty="0" smtClean="0"/>
              <a:t>claim and </a:t>
            </a:r>
            <a:r>
              <a:rPr lang="en-US" dirty="0"/>
              <a:t>client was denied benefits.  Shortly thereafter, client terminated his attorney.</a:t>
            </a:r>
          </a:p>
          <a:p>
            <a:pPr lvl="0">
              <a:spcAft>
                <a:spcPts val="600"/>
              </a:spcAft>
            </a:pPr>
            <a:r>
              <a:rPr lang="en-US" dirty="0"/>
              <a:t>Client then posted </a:t>
            </a:r>
            <a:r>
              <a:rPr lang="en-US" dirty="0" smtClean="0"/>
              <a:t>negative review </a:t>
            </a:r>
            <a:r>
              <a:rPr lang="en-US" dirty="0"/>
              <a:t>on AVVO, the legal referral site:  “She only wants your money;” </a:t>
            </a:r>
            <a:r>
              <a:rPr lang="en-US" dirty="0" smtClean="0"/>
              <a:t>“when </a:t>
            </a:r>
            <a:r>
              <a:rPr lang="en-US" dirty="0"/>
              <a:t>she says she’s </a:t>
            </a:r>
            <a:r>
              <a:rPr lang="en-US" dirty="0" smtClean="0"/>
              <a:t>‘</a:t>
            </a:r>
            <a:r>
              <a:rPr lang="en-US" i="1" dirty="0" smtClean="0"/>
              <a:t>always </a:t>
            </a:r>
            <a:r>
              <a:rPr lang="en-US" i="1" dirty="0"/>
              <a:t>on your side</a:t>
            </a:r>
            <a:r>
              <a:rPr lang="en-US" dirty="0" smtClean="0"/>
              <a:t>,’ </a:t>
            </a:r>
            <a:r>
              <a:rPr lang="en-US" dirty="0"/>
              <a:t>it’s a lie</a:t>
            </a:r>
            <a:r>
              <a:rPr lang="en-US" dirty="0" smtClean="0"/>
              <a:t>;” </a:t>
            </a:r>
            <a:r>
              <a:rPr lang="en-US" dirty="0"/>
              <a:t>she “took my money knowing full well that I’ll be denied benefits</a:t>
            </a:r>
            <a:r>
              <a:rPr lang="en-US" dirty="0" smtClean="0"/>
              <a:t>.”</a:t>
            </a:r>
            <a:endParaRPr lang="en-US"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115</a:t>
            </a:fld>
            <a:endParaRPr lang="en-US">
              <a:solidFill>
                <a:srgbClr val="FFFFFF"/>
              </a:solidFill>
            </a:endParaRPr>
          </a:p>
        </p:txBody>
      </p:sp>
    </p:spTree>
    <p:extLst>
      <p:ext uri="{BB962C8B-B14F-4D97-AF65-F5344CB8AC3E}">
        <p14:creationId xmlns:p14="http://schemas.microsoft.com/office/powerpoint/2010/main" val="16398405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ILLINOIS COMMISSION – NO. 2013 </a:t>
            </a:r>
            <a:r>
              <a:rPr lang="en-US" sz="2400" b="1" dirty="0" smtClean="0"/>
              <a:t>PR0095</a:t>
            </a:r>
            <a:endParaRPr lang="en-US" sz="2400" dirty="0"/>
          </a:p>
        </p:txBody>
      </p:sp>
      <p:sp>
        <p:nvSpPr>
          <p:cNvPr id="3" name="Content Placeholder 2"/>
          <p:cNvSpPr>
            <a:spLocks noGrp="1"/>
          </p:cNvSpPr>
          <p:nvPr>
            <p:ph idx="4294967295"/>
          </p:nvPr>
        </p:nvSpPr>
        <p:spPr>
          <a:xfrm>
            <a:off x="457200" y="1143000"/>
            <a:ext cx="8229600" cy="5486400"/>
          </a:xfrm>
          <a:prstGeom prst="rect">
            <a:avLst/>
          </a:prstGeom>
        </p:spPr>
        <p:txBody>
          <a:bodyPr>
            <a:noAutofit/>
          </a:bodyPr>
          <a:lstStyle/>
          <a:p>
            <a:pPr lvl="0">
              <a:spcAft>
                <a:spcPts val="600"/>
              </a:spcAft>
            </a:pPr>
            <a:endParaRPr lang="en-US" sz="1600" u="sng" dirty="0" smtClean="0"/>
          </a:p>
          <a:p>
            <a:pPr lvl="0">
              <a:spcAft>
                <a:spcPts val="600"/>
              </a:spcAft>
            </a:pPr>
            <a:r>
              <a:rPr lang="en-US" sz="1600" dirty="0" smtClean="0"/>
              <a:t>Attorney demanded that client remove the posting; client refused to do so unless she refunded $1500 fee.  AVVO later removed the post, but client then posted a second client review.</a:t>
            </a:r>
          </a:p>
          <a:p>
            <a:pPr lvl="0">
              <a:spcAft>
                <a:spcPts val="600"/>
              </a:spcAft>
            </a:pPr>
            <a:r>
              <a:rPr lang="en-US" sz="1600" dirty="0" smtClean="0"/>
              <a:t>Attorney </a:t>
            </a:r>
            <a:r>
              <a:rPr lang="en-US" sz="1600" dirty="0"/>
              <a:t>posted a reply on AVVO stating:</a:t>
            </a:r>
          </a:p>
          <a:p>
            <a:pPr marL="914400" indent="0">
              <a:spcAft>
                <a:spcPts val="600"/>
              </a:spcAft>
              <a:buNone/>
              <a:tabLst>
                <a:tab pos="914400" algn="l"/>
              </a:tabLst>
            </a:pPr>
            <a:r>
              <a:rPr lang="en-US" sz="1600" i="1" dirty="0"/>
              <a:t>“This is simply false.  The person did not reveal all facts of his situation . . .  [I] informed him that he would likely lose . . . .  Despite knowing that he would lose, he chose to go forward with a </a:t>
            </a:r>
            <a:r>
              <a:rPr lang="en-US" sz="1600" i="1" dirty="0" smtClean="0"/>
              <a:t>hearing.     </a:t>
            </a:r>
            <a:r>
              <a:rPr lang="en-US" sz="1600" i="1" dirty="0"/>
              <a:t>. . .  I do not like it very much when clients lose, but I cannot invent positive facts for clients when they are not there.  I feel badly for him but his own actions in beating up a female coworker are what caused the consequences he is now so upset about.”</a:t>
            </a:r>
            <a:endParaRPr lang="en-US" sz="1600" dirty="0"/>
          </a:p>
          <a:p>
            <a:pPr lvl="0">
              <a:spcAft>
                <a:spcPts val="600"/>
              </a:spcAft>
            </a:pPr>
            <a:r>
              <a:rPr lang="en-US" sz="1600" dirty="0"/>
              <a:t>It was alleged </a:t>
            </a:r>
            <a:r>
              <a:rPr lang="en-US" sz="1600" dirty="0" smtClean="0"/>
              <a:t>in disciplinary proceeding that </a:t>
            </a:r>
            <a:r>
              <a:rPr lang="en-US" sz="1600" dirty="0"/>
              <a:t>by posting that client beat up a female </a:t>
            </a:r>
            <a:r>
              <a:rPr lang="en-US" sz="1600" dirty="0" smtClean="0"/>
              <a:t>coworker, the </a:t>
            </a:r>
            <a:r>
              <a:rPr lang="en-US" sz="1600" dirty="0"/>
              <a:t>attorney improperly revealed information obtained from client </a:t>
            </a:r>
            <a:r>
              <a:rPr lang="en-US" sz="1600" dirty="0" smtClean="0"/>
              <a:t>regarding his </a:t>
            </a:r>
            <a:r>
              <a:rPr lang="en-US" sz="1600" dirty="0"/>
              <a:t>termination, designed to intimidate </a:t>
            </a:r>
            <a:r>
              <a:rPr lang="en-US" sz="1600" dirty="0" smtClean="0"/>
              <a:t>and </a:t>
            </a:r>
            <a:r>
              <a:rPr lang="en-US" sz="1600" dirty="0"/>
              <a:t>dissuade him from posting additional reviews on AVVO.</a:t>
            </a:r>
          </a:p>
          <a:p>
            <a:pPr>
              <a:spcAft>
                <a:spcPts val="600"/>
              </a:spcAft>
            </a:pPr>
            <a:r>
              <a:rPr lang="en-US" sz="1600" dirty="0"/>
              <a:t>Based on a stipulated record, the attorney agreed to accept a reprimand for, </a:t>
            </a:r>
            <a:r>
              <a:rPr lang="en-US" sz="1600" i="1" dirty="0"/>
              <a:t>inter alia</a:t>
            </a:r>
            <a:r>
              <a:rPr lang="en-US" sz="1600" dirty="0"/>
              <a:t>, revealing confidential information about a former client in a public </a:t>
            </a:r>
            <a:r>
              <a:rPr lang="en-US" sz="1600" dirty="0" smtClean="0"/>
              <a:t>forum.</a:t>
            </a:r>
            <a:endParaRPr lang="en-US" sz="1600"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116</a:t>
            </a:fld>
            <a:endParaRPr lang="en-US">
              <a:solidFill>
                <a:srgbClr val="FFFFFF"/>
              </a:solidFill>
            </a:endParaRPr>
          </a:p>
        </p:txBody>
      </p:sp>
    </p:spTree>
    <p:extLst>
      <p:ext uri="{BB962C8B-B14F-4D97-AF65-F5344CB8AC3E}">
        <p14:creationId xmlns:p14="http://schemas.microsoft.com/office/powerpoint/2010/main" val="4177243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t>LOS ANGELES COUNTY BAR ASS’N OPINION NO. 525 (2012</a:t>
            </a:r>
            <a:r>
              <a:rPr lang="en-US" sz="2200" b="1" dirty="0" smtClean="0"/>
              <a:t>)</a:t>
            </a:r>
            <a:endParaRPr lang="en-US" sz="2400" dirty="0"/>
          </a:p>
        </p:txBody>
      </p:sp>
      <p:sp>
        <p:nvSpPr>
          <p:cNvPr id="3" name="Content Placeholder 2"/>
          <p:cNvSpPr>
            <a:spLocks noGrp="1"/>
          </p:cNvSpPr>
          <p:nvPr>
            <p:ph idx="4294967295"/>
          </p:nvPr>
        </p:nvSpPr>
        <p:spPr>
          <a:xfrm>
            <a:off x="457200" y="1208314"/>
            <a:ext cx="8229600" cy="5268686"/>
          </a:xfrm>
          <a:prstGeom prst="rect">
            <a:avLst/>
          </a:prstGeom>
        </p:spPr>
        <p:txBody>
          <a:bodyPr>
            <a:normAutofit/>
          </a:bodyPr>
          <a:lstStyle/>
          <a:p>
            <a:pPr lvl="0">
              <a:spcAft>
                <a:spcPts val="600"/>
              </a:spcAft>
            </a:pPr>
            <a:endParaRPr lang="en-US" sz="1600" dirty="0" smtClean="0"/>
          </a:p>
          <a:p>
            <a:pPr lvl="0">
              <a:spcAft>
                <a:spcPts val="600"/>
              </a:spcAft>
            </a:pPr>
            <a:r>
              <a:rPr lang="en-US" sz="1600" dirty="0" smtClean="0"/>
              <a:t>Former </a:t>
            </a:r>
            <a:r>
              <a:rPr lang="en-US" sz="1600" dirty="0"/>
              <a:t>client posted message on attorney referral website stating that attorney was </a:t>
            </a:r>
            <a:r>
              <a:rPr lang="en-US" sz="1600" b="1" dirty="0"/>
              <a:t>incompetent</a:t>
            </a:r>
            <a:r>
              <a:rPr lang="en-US" sz="1600" dirty="0"/>
              <a:t> and </a:t>
            </a:r>
            <a:r>
              <a:rPr lang="en-US" sz="1600" b="1" dirty="0"/>
              <a:t>overcharged</a:t>
            </a:r>
            <a:r>
              <a:rPr lang="en-US" sz="1600" dirty="0"/>
              <a:t>, and that others should refrain from using attorney.</a:t>
            </a:r>
          </a:p>
          <a:p>
            <a:pPr lvl="0">
              <a:spcAft>
                <a:spcPts val="600"/>
              </a:spcAft>
            </a:pPr>
            <a:r>
              <a:rPr lang="en-US" sz="1600" i="1" dirty="0" smtClean="0"/>
              <a:t>Question</a:t>
            </a:r>
            <a:r>
              <a:rPr lang="en-US" sz="1600" dirty="0" smtClean="0"/>
              <a:t>:  </a:t>
            </a:r>
            <a:r>
              <a:rPr lang="en-US" sz="1600" dirty="0"/>
              <a:t>In what manner, if any, may </a:t>
            </a:r>
            <a:r>
              <a:rPr lang="en-US" sz="1600" dirty="0" smtClean="0"/>
              <a:t>attorney </a:t>
            </a:r>
            <a:r>
              <a:rPr lang="en-US" sz="1600" dirty="0"/>
              <a:t>publicly respond to disparaging comments on website concerning </a:t>
            </a:r>
            <a:r>
              <a:rPr lang="en-US" sz="1600" dirty="0" smtClean="0"/>
              <a:t>attorney’s </a:t>
            </a:r>
            <a:r>
              <a:rPr lang="en-US" sz="1600" dirty="0"/>
              <a:t>malpractice, </a:t>
            </a:r>
            <a:r>
              <a:rPr lang="en-US" sz="1600" i="1" dirty="0"/>
              <a:t>etc</a:t>
            </a:r>
            <a:r>
              <a:rPr lang="en-US" sz="1600" dirty="0"/>
              <a:t>.?</a:t>
            </a:r>
          </a:p>
          <a:p>
            <a:pPr>
              <a:spcAft>
                <a:spcPts val="600"/>
              </a:spcAft>
            </a:pPr>
            <a:r>
              <a:rPr lang="en-US" sz="1600" i="1" dirty="0"/>
              <a:t>Answer:</a:t>
            </a:r>
            <a:r>
              <a:rPr lang="en-US" sz="1600" dirty="0"/>
              <a:t>  </a:t>
            </a:r>
            <a:r>
              <a:rPr lang="en-US" sz="1600" b="1" i="1" dirty="0" smtClean="0"/>
              <a:t>The </a:t>
            </a:r>
            <a:r>
              <a:rPr lang="en-US" sz="1600" b="1" i="1" dirty="0"/>
              <a:t>bar on Attorney revealing confidential information in responding to Former Client’s internet posting does not mean Attorney cannot respond at all.</a:t>
            </a:r>
            <a:r>
              <a:rPr lang="en-US" sz="1600" i="1" dirty="0"/>
              <a:t>  If Attorney does not disclose confidential or attorney-client privileged information, and does not act in a way that will injure Former Client in a matter involving the prior representation, he/she may respond</a:t>
            </a:r>
            <a:r>
              <a:rPr lang="en-US" sz="1600" i="1" dirty="0" smtClean="0"/>
              <a:t>.</a:t>
            </a:r>
            <a:r>
              <a:rPr lang="en-US" sz="1600" i="1" dirty="0"/>
              <a:t/>
            </a:r>
            <a:br>
              <a:rPr lang="en-US" sz="1600" i="1" dirty="0"/>
            </a:br>
            <a:r>
              <a:rPr lang="en-US" sz="1600" i="1" dirty="0"/>
              <a:t/>
            </a:r>
            <a:br>
              <a:rPr lang="en-US" sz="1600" i="1" dirty="0"/>
            </a:br>
            <a:r>
              <a:rPr lang="en-US" sz="1600" i="1" dirty="0"/>
              <a:t>“However, the Attorney’s response also must be </a:t>
            </a:r>
            <a:r>
              <a:rPr lang="en-US" sz="1600" b="1" i="1" dirty="0"/>
              <a:t>proportionate and </a:t>
            </a:r>
            <a:r>
              <a:rPr lang="en-US" sz="1600" b="1" i="1" dirty="0" smtClean="0"/>
              <a:t>restrained</a:t>
            </a:r>
            <a:r>
              <a:rPr lang="en-US" sz="1600" i="1" dirty="0" smtClean="0"/>
              <a:t>. </a:t>
            </a:r>
            <a:r>
              <a:rPr lang="en-US" sz="1600" i="1" dirty="0"/>
              <a:t>. . . In other words, not only must Attorney refrain from revealing any confidential information (because it is assumed that there has been no waiver by Former Client), and </a:t>
            </a:r>
            <a:r>
              <a:rPr lang="en-US" sz="1600" b="1" i="1" dirty="0"/>
              <a:t>avoid saying anything that would injure Former Client</a:t>
            </a:r>
            <a:r>
              <a:rPr lang="en-US" sz="1600" i="1" dirty="0"/>
              <a:t> in a matter related to the prior representation, he/she may </a:t>
            </a:r>
            <a:r>
              <a:rPr lang="en-US" sz="1600" b="1" i="1" dirty="0"/>
              <a:t>say no more than is necessary to rebut the public statement</a:t>
            </a:r>
            <a:r>
              <a:rPr lang="en-US" sz="1600" i="1" dirty="0"/>
              <a:t> made by Former Client.”</a:t>
            </a:r>
            <a:endParaRPr lang="en-US" sz="1600"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117</a:t>
            </a:fld>
            <a:endParaRPr lang="en-US">
              <a:solidFill>
                <a:srgbClr val="FFFFFF"/>
              </a:solidFill>
            </a:endParaRPr>
          </a:p>
        </p:txBody>
      </p:sp>
    </p:spTree>
    <p:extLst>
      <p:ext uri="{BB962C8B-B14F-4D97-AF65-F5344CB8AC3E}">
        <p14:creationId xmlns:p14="http://schemas.microsoft.com/office/powerpoint/2010/main" val="23322856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t>SAN FRANCISCO BAR ASSOCIATION (OPINION 2014-1)</a:t>
            </a:r>
            <a:endParaRPr lang="en-US" sz="22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0">
              <a:spcAft>
                <a:spcPts val="600"/>
              </a:spcAft>
            </a:pPr>
            <a:r>
              <a:rPr lang="en-US" sz="2000" dirty="0"/>
              <a:t>Former client posted negative review on a free on-line forum that rates attorneys.</a:t>
            </a:r>
          </a:p>
          <a:p>
            <a:pPr lvl="0">
              <a:spcAft>
                <a:spcPts val="600"/>
              </a:spcAft>
            </a:pPr>
            <a:r>
              <a:rPr lang="en-US" sz="2000" dirty="0"/>
              <a:t>Client’s review contained no confidential information; therefore, no waiver issue was presented.</a:t>
            </a:r>
          </a:p>
          <a:p>
            <a:pPr lvl="0">
              <a:spcAft>
                <a:spcPts val="600"/>
              </a:spcAft>
            </a:pPr>
            <a:r>
              <a:rPr lang="en-US" sz="2000" dirty="0" smtClean="0"/>
              <a:t>The review </a:t>
            </a:r>
            <a:r>
              <a:rPr lang="en-US" sz="2000" dirty="0"/>
              <a:t>included general statements that </a:t>
            </a:r>
            <a:r>
              <a:rPr lang="en-US" sz="2000" b="1" dirty="0"/>
              <a:t>attorney mismanaged case, did not communicate appropriately, provided substandard advice and was incompetent</a:t>
            </a:r>
            <a:r>
              <a:rPr lang="en-US" sz="2000" dirty="0"/>
              <a:t>.</a:t>
            </a:r>
          </a:p>
          <a:p>
            <a:pPr>
              <a:spcAft>
                <a:spcPts val="600"/>
              </a:spcAft>
            </a:pPr>
            <a:r>
              <a:rPr lang="en-US" sz="2000" i="1" dirty="0" smtClean="0"/>
              <a:t>Question</a:t>
            </a:r>
            <a:r>
              <a:rPr lang="en-US" sz="2000" dirty="0" smtClean="0"/>
              <a:t>:  May attorney </a:t>
            </a:r>
            <a:r>
              <a:rPr lang="en-US" sz="2000" dirty="0"/>
              <a:t>respond in the electronic forum and, if permitted, discuss details of attorney’s management of the case, advice given, </a:t>
            </a:r>
            <a:r>
              <a:rPr lang="en-US" sz="2000" i="1" dirty="0"/>
              <a:t>etc</a:t>
            </a:r>
            <a:r>
              <a:rPr lang="en-US" sz="2000" dirty="0"/>
              <a:t>.</a:t>
            </a:r>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118</a:t>
            </a:fld>
            <a:endParaRPr lang="en-US">
              <a:solidFill>
                <a:srgbClr val="FFFFFF"/>
              </a:solidFill>
            </a:endParaRPr>
          </a:p>
        </p:txBody>
      </p:sp>
    </p:spTree>
    <p:extLst>
      <p:ext uri="{BB962C8B-B14F-4D97-AF65-F5344CB8AC3E}">
        <p14:creationId xmlns:p14="http://schemas.microsoft.com/office/powerpoint/2010/main" val="6027191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SFBA (OPINION 2014-1</a:t>
            </a:r>
            <a:r>
              <a:rPr lang="en-US" sz="2400" b="1" dirty="0" smtClean="0"/>
              <a:t>)</a:t>
            </a:r>
            <a:endParaRPr lang="en-US" sz="2400" dirty="0"/>
          </a:p>
        </p:txBody>
      </p:sp>
      <p:sp>
        <p:nvSpPr>
          <p:cNvPr id="3" name="Content Placeholder 2"/>
          <p:cNvSpPr>
            <a:spLocks noGrp="1"/>
          </p:cNvSpPr>
          <p:nvPr>
            <p:ph idx="4294967295"/>
          </p:nvPr>
        </p:nvSpPr>
        <p:spPr>
          <a:xfrm>
            <a:off x="457200" y="1295400"/>
            <a:ext cx="8229600" cy="5257800"/>
          </a:xfrm>
          <a:prstGeom prst="rect">
            <a:avLst/>
          </a:prstGeom>
        </p:spPr>
        <p:txBody>
          <a:bodyPr>
            <a:normAutofit fontScale="77500" lnSpcReduction="20000"/>
          </a:bodyPr>
          <a:lstStyle/>
          <a:p>
            <a:pPr lvl="0">
              <a:spcAft>
                <a:spcPts val="600"/>
              </a:spcAft>
            </a:pPr>
            <a:endParaRPr lang="en-US" dirty="0" smtClean="0"/>
          </a:p>
          <a:p>
            <a:pPr lvl="0">
              <a:spcAft>
                <a:spcPts val="600"/>
              </a:spcAft>
            </a:pPr>
            <a:r>
              <a:rPr lang="en-US" dirty="0" smtClean="0"/>
              <a:t>The </a:t>
            </a:r>
            <a:r>
              <a:rPr lang="en-US" dirty="0"/>
              <a:t>Committee found that under California law, absent client consent or waiver, Attorney is not permitted to disclose confidential information in an </a:t>
            </a:r>
            <a:r>
              <a:rPr lang="en-US" dirty="0" smtClean="0"/>
              <a:t>on-line </a:t>
            </a:r>
            <a:r>
              <a:rPr lang="en-US" dirty="0"/>
              <a:t>attorney review forum.</a:t>
            </a:r>
          </a:p>
          <a:p>
            <a:pPr lvl="0">
              <a:spcAft>
                <a:spcPts val="600"/>
              </a:spcAft>
            </a:pPr>
            <a:r>
              <a:rPr lang="en-US" i="1" dirty="0"/>
              <a:t>Conclusion:  </a:t>
            </a:r>
            <a:r>
              <a:rPr lang="en-US" i="1" dirty="0" smtClean="0"/>
              <a:t>“</a:t>
            </a:r>
            <a:r>
              <a:rPr lang="en-US" b="1" i="1" dirty="0" smtClean="0"/>
              <a:t>Attorney </a:t>
            </a:r>
            <a:r>
              <a:rPr lang="en-US" b="1" i="1" dirty="0"/>
              <a:t>is not barred from responding generally to an online review of a former client where the former client’s matter has concluded.</a:t>
            </a:r>
            <a:r>
              <a:rPr lang="en-US" i="1" dirty="0"/>
              <a:t>  Although the residual duty of loyalty owed to the former client does not prohibit a response, Attorney’s on-going duty of confidentiality prohibits Attorney from disclosing any confidential information about the prior representation absent the former client’s informed consent or a waiver of confidentiality.  </a:t>
            </a:r>
            <a:r>
              <a:rPr lang="en-US" b="1" i="1" dirty="0"/>
              <a:t>California’s statutory self-defense exception, as interpreted by California case law, has been limited in application to claims by a client (against or about an attorney), or by an attorney against a client, in the context of a formal or imminent legal proceeding.</a:t>
            </a:r>
            <a:r>
              <a:rPr lang="en-US" i="1" dirty="0"/>
              <a:t>  Even in those circumstances where disclosure of otherwise confidential information is permitted, </a:t>
            </a:r>
            <a:r>
              <a:rPr lang="en-US" b="1" i="1" dirty="0"/>
              <a:t>the disclosure must be narrowly tailored to the issues raised by the former client.  If the matter previously handled for the former client has not concluded, it may be inappropriate under the circumstances for Attorney to provide any substantive response in the online forum, even one that does not disclose confidential information</a:t>
            </a:r>
            <a:r>
              <a:rPr lang="en-US" b="1" i="1" dirty="0" smtClean="0"/>
              <a:t>.”</a:t>
            </a:r>
            <a:endParaRPr lang="en-US" dirty="0"/>
          </a:p>
          <a:p>
            <a:endParaRPr lang="en-US"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119</a:t>
            </a:fld>
            <a:endParaRPr lang="en-US">
              <a:solidFill>
                <a:srgbClr val="FFFFFF"/>
              </a:solidFill>
            </a:endParaRPr>
          </a:p>
        </p:txBody>
      </p:sp>
    </p:spTree>
    <p:extLst>
      <p:ext uri="{BB962C8B-B14F-4D97-AF65-F5344CB8AC3E}">
        <p14:creationId xmlns:p14="http://schemas.microsoft.com/office/powerpoint/2010/main" val="595284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The Trustees of Columbia University</a:t>
            </a:r>
            <a:r>
              <a:rPr lang="en-US" sz="3200" dirty="0"/>
              <a:t>, 364 NLRB No. 90 (August 23, 2016).</a:t>
            </a:r>
          </a:p>
        </p:txBody>
      </p:sp>
      <p:sp>
        <p:nvSpPr>
          <p:cNvPr id="3" name="Content Placeholder 2"/>
          <p:cNvSpPr>
            <a:spLocks noGrp="1"/>
          </p:cNvSpPr>
          <p:nvPr>
            <p:ph idx="1"/>
          </p:nvPr>
        </p:nvSpPr>
        <p:spPr/>
        <p:txBody>
          <a:bodyPr>
            <a:normAutofit fontScale="92500" lnSpcReduction="10000"/>
          </a:bodyPr>
          <a:lstStyle/>
          <a:p>
            <a:r>
              <a:rPr lang="en-US" dirty="0" smtClean="0"/>
              <a:t>Member Miscimarra in dissent wrote:</a:t>
            </a:r>
          </a:p>
          <a:p>
            <a:pPr marL="82296" indent="0">
              <a:buNone/>
            </a:pPr>
            <a:r>
              <a:rPr lang="en-US" dirty="0" smtClean="0"/>
              <a:t>“I disagree with my colleagues’ decision to apply the Act to college and university student assistants.  In my view, this change is unsupported by our statute, and it is ill-advised based on substantial considerations, including those that far outweigh whether students can engage in collective-bargaining over terms and conditions of education-related positions while attempting to earn an undergraduate or graduate degree.” Id. at 24.</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12</a:t>
            </a:fld>
            <a:endParaRPr lang="en-US" dirty="0"/>
          </a:p>
        </p:txBody>
      </p:sp>
    </p:spTree>
    <p:extLst>
      <p:ext uri="{BB962C8B-B14F-4D97-AF65-F5344CB8AC3E}">
        <p14:creationId xmlns:p14="http://schemas.microsoft.com/office/powerpoint/2010/main" val="37548475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a:t>Other Issues – General Precautions</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fontScale="92500"/>
          </a:bodyPr>
          <a:lstStyle/>
          <a:p>
            <a:pPr lvl="0">
              <a:spcAft>
                <a:spcPts val="600"/>
              </a:spcAft>
            </a:pPr>
            <a:r>
              <a:rPr lang="en-US" i="1" dirty="0" smtClean="0"/>
              <a:t>Beware</a:t>
            </a:r>
            <a:r>
              <a:rPr lang="en-US" dirty="0" smtClean="0"/>
              <a:t>:  Because </a:t>
            </a:r>
            <a:r>
              <a:rPr lang="en-US" dirty="0"/>
              <a:t>of the personal/casual nature of communication through social media and the </a:t>
            </a:r>
            <a:r>
              <a:rPr lang="en-US" dirty="0" smtClean="0"/>
              <a:t>pressure </a:t>
            </a:r>
            <a:r>
              <a:rPr lang="en-US" dirty="0"/>
              <a:t>to </a:t>
            </a:r>
            <a:r>
              <a:rPr lang="en-US" dirty="0" smtClean="0"/>
              <a:t>post in a timely manner, </a:t>
            </a:r>
            <a:r>
              <a:rPr lang="en-US" dirty="0"/>
              <a:t>the </a:t>
            </a:r>
            <a:r>
              <a:rPr lang="en-US" dirty="0" smtClean="0"/>
              <a:t>risk of providing </a:t>
            </a:r>
            <a:r>
              <a:rPr lang="en-US" dirty="0"/>
              <a:t>more information than is permissible under confidentiality rules is greater.</a:t>
            </a:r>
          </a:p>
          <a:p>
            <a:pPr lvl="0">
              <a:spcAft>
                <a:spcPts val="600"/>
              </a:spcAft>
            </a:pPr>
            <a:r>
              <a:rPr lang="en-US" dirty="0"/>
              <a:t>Advance consents in </a:t>
            </a:r>
            <a:r>
              <a:rPr lang="en-US" dirty="0" smtClean="0"/>
              <a:t>client engagement </a:t>
            </a:r>
            <a:r>
              <a:rPr lang="en-US" dirty="0"/>
              <a:t>letters should be examined carefully.  The older and more general the consent, the more likely it is that there </a:t>
            </a:r>
            <a:r>
              <a:rPr lang="en-US" dirty="0" smtClean="0"/>
              <a:t>could </a:t>
            </a:r>
            <a:r>
              <a:rPr lang="en-US" dirty="0"/>
              <a:t>be </a:t>
            </a:r>
            <a:r>
              <a:rPr lang="en-US" dirty="0" smtClean="0"/>
              <a:t>an issue </a:t>
            </a:r>
            <a:r>
              <a:rPr lang="en-US" dirty="0"/>
              <a:t>of informed consent.</a:t>
            </a:r>
          </a:p>
          <a:p>
            <a:pPr lvl="0">
              <a:spcAft>
                <a:spcPts val="600"/>
              </a:spcAft>
            </a:pPr>
            <a:r>
              <a:rPr lang="en-US" dirty="0"/>
              <a:t>If you are in a jurisdiction where </a:t>
            </a:r>
            <a:r>
              <a:rPr lang="en-US" dirty="0" smtClean="0"/>
              <a:t>Model Rule </a:t>
            </a:r>
            <a:r>
              <a:rPr lang="en-US" dirty="0"/>
              <a:t>1.6 has been adopted, use of social media to communicate procedural information (</a:t>
            </a:r>
            <a:r>
              <a:rPr lang="en-US" i="1" dirty="0"/>
              <a:t>e.g.</a:t>
            </a:r>
            <a:r>
              <a:rPr lang="en-US" dirty="0"/>
              <a:t>, case status), even if </a:t>
            </a:r>
            <a:r>
              <a:rPr lang="en-US" dirty="0" smtClean="0"/>
              <a:t>publicly known, could </a:t>
            </a:r>
            <a:r>
              <a:rPr lang="en-US" dirty="0"/>
              <a:t>violate the rule as prohibition on disclosure extends to any </a:t>
            </a:r>
            <a:r>
              <a:rPr lang="en-US" b="1" dirty="0"/>
              <a:t>“information relating to the representation of a client unless the client gives informed consent</a:t>
            </a:r>
            <a:r>
              <a:rPr lang="en-US" b="1" dirty="0" smtClean="0"/>
              <a:t>.”</a:t>
            </a:r>
            <a:endParaRPr lang="en-US" b="1"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120</a:t>
            </a:fld>
            <a:endParaRPr lang="en-US">
              <a:solidFill>
                <a:srgbClr val="FFFFFF"/>
              </a:solidFill>
            </a:endParaRPr>
          </a:p>
        </p:txBody>
      </p:sp>
    </p:spTree>
    <p:extLst>
      <p:ext uri="{BB962C8B-B14F-4D97-AF65-F5344CB8AC3E}">
        <p14:creationId xmlns:p14="http://schemas.microsoft.com/office/powerpoint/2010/main" val="776701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a:t>Other Issues – General Precautions </a:t>
            </a:r>
            <a:r>
              <a:rPr lang="en-US" sz="2400" b="1" dirty="0"/>
              <a:t>(Cont’d)</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buNone/>
            </a:pPr>
            <a:r>
              <a:rPr lang="en-US" sz="2000" i="1" dirty="0"/>
              <a:t>Lawyer Websites and Confidentiality:  ABA Formal Opinion 10-457 (8/5/10</a:t>
            </a:r>
            <a:r>
              <a:rPr lang="en-US" sz="2000" i="1" dirty="0" smtClean="0"/>
              <a:t>):</a:t>
            </a:r>
          </a:p>
          <a:p>
            <a:pPr marL="0" indent="0">
              <a:buNone/>
            </a:pPr>
            <a:r>
              <a:rPr lang="en-US" sz="2000" i="1" dirty="0"/>
              <a:t/>
            </a:r>
            <a:br>
              <a:rPr lang="en-US" sz="2000" i="1" dirty="0"/>
            </a:br>
            <a:r>
              <a:rPr lang="en-US" sz="2000" i="1" dirty="0" smtClean="0"/>
              <a:t>“</a:t>
            </a:r>
            <a:r>
              <a:rPr lang="en-US" sz="2000" i="1" dirty="0"/>
              <a:t>Specific information that identifies current or former clients or the scope of their </a:t>
            </a:r>
            <a:r>
              <a:rPr lang="en-US" sz="2000" i="1" dirty="0" smtClean="0"/>
              <a:t>matters . . . </a:t>
            </a:r>
            <a:r>
              <a:rPr lang="en-US" sz="2000" i="1" dirty="0"/>
              <a:t>may be disclosed, </a:t>
            </a:r>
            <a:r>
              <a:rPr lang="en-US" sz="2000" b="1" i="1" dirty="0"/>
              <a:t>as long as the clients or former clients give informed consent as required by Rules 1.6 (current clients) and 1.9 (former clients). </a:t>
            </a:r>
            <a:r>
              <a:rPr lang="en-US" sz="2000" i="1" dirty="0"/>
              <a:t> Website disclosure of client identifying information is not normally impliedly authorized </a:t>
            </a:r>
            <a:r>
              <a:rPr lang="en-US" sz="2000" b="1" i="1" dirty="0"/>
              <a:t>because the disclosure is not being made to carry out the representation of a client, but to promote the lawyer and the law firm.”</a:t>
            </a:r>
            <a:endParaRPr lang="en-US" sz="2000" b="1"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121</a:t>
            </a:fld>
            <a:endParaRPr lang="en-US">
              <a:solidFill>
                <a:srgbClr val="FFFFFF"/>
              </a:solidFill>
            </a:endParaRPr>
          </a:p>
        </p:txBody>
      </p:sp>
    </p:spTree>
    <p:extLst>
      <p:ext uri="{BB962C8B-B14F-4D97-AF65-F5344CB8AC3E}">
        <p14:creationId xmlns:p14="http://schemas.microsoft.com/office/powerpoint/2010/main" val="33653279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a:t>Communication with </a:t>
            </a:r>
            <a:r>
              <a:rPr lang="en-US" sz="2400" b="1" cap="all" dirty="0" smtClean="0"/>
              <a:t>employee-client </a:t>
            </a:r>
            <a:br>
              <a:rPr lang="en-US" sz="2400" b="1" cap="all" dirty="0" smtClean="0"/>
            </a:br>
            <a:r>
              <a:rPr lang="en-US" sz="2400" b="1" cap="all" dirty="0" smtClean="0"/>
              <a:t>through </a:t>
            </a:r>
            <a:r>
              <a:rPr lang="en-US" sz="2400" b="1" cap="all" dirty="0"/>
              <a:t>employer </a:t>
            </a:r>
            <a:r>
              <a:rPr lang="en-US" sz="2400" b="1" cap="all" dirty="0" smtClean="0"/>
              <a:t>e-mail SYSTEM</a:t>
            </a:r>
            <a:endParaRPr lang="en-US" sz="2400"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lvl="0">
              <a:spcAft>
                <a:spcPts val="600"/>
              </a:spcAft>
            </a:pPr>
            <a:r>
              <a:rPr lang="en-US" sz="2000" dirty="0" smtClean="0"/>
              <a:t>Bad Idea!</a:t>
            </a:r>
          </a:p>
          <a:p>
            <a:pPr lvl="0">
              <a:spcAft>
                <a:spcPts val="600"/>
              </a:spcAft>
            </a:pPr>
            <a:r>
              <a:rPr lang="en-US" sz="2000" dirty="0" smtClean="0"/>
              <a:t>Dangers </a:t>
            </a:r>
            <a:r>
              <a:rPr lang="en-US" sz="2000" dirty="0"/>
              <a:t>associated with client use of employer’s </a:t>
            </a:r>
            <a:r>
              <a:rPr lang="en-US" sz="2000" dirty="0" smtClean="0"/>
              <a:t>e-mail </a:t>
            </a:r>
            <a:r>
              <a:rPr lang="en-US" sz="2000" dirty="0"/>
              <a:t>system to communicate </a:t>
            </a:r>
            <a:r>
              <a:rPr lang="en-US" sz="2000" dirty="0" smtClean="0"/>
              <a:t>and consult with </a:t>
            </a:r>
            <a:r>
              <a:rPr lang="en-US" sz="2000" dirty="0"/>
              <a:t>counsel concerning employment-related </a:t>
            </a:r>
            <a:r>
              <a:rPr lang="en-US" sz="2000" dirty="0" smtClean="0"/>
              <a:t>disputes: disclosure, loss of privilege, </a:t>
            </a:r>
            <a:r>
              <a:rPr lang="en-US" sz="2000" i="1" dirty="0" smtClean="0"/>
              <a:t>etc.</a:t>
            </a:r>
            <a:endParaRPr lang="en-US" sz="2000" dirty="0"/>
          </a:p>
          <a:p>
            <a:pPr lvl="0">
              <a:spcAft>
                <a:spcPts val="600"/>
              </a:spcAft>
            </a:pPr>
            <a:r>
              <a:rPr lang="en-US" sz="2000" dirty="0"/>
              <a:t>Expectations of </a:t>
            </a:r>
            <a:r>
              <a:rPr lang="en-US" sz="2000" dirty="0" smtClean="0"/>
              <a:t>privacy</a:t>
            </a:r>
            <a:r>
              <a:rPr lang="en-US" sz="2000" dirty="0"/>
              <a:t>; </a:t>
            </a:r>
            <a:r>
              <a:rPr lang="en-US" sz="2000" dirty="0" smtClean="0"/>
              <a:t>factually driven analysis on whether employer may monitor e-mail communications</a:t>
            </a:r>
            <a:endParaRPr lang="en-US" sz="2000" dirty="0"/>
          </a:p>
          <a:p>
            <a:pPr lvl="0">
              <a:spcAft>
                <a:spcPts val="600"/>
              </a:spcAft>
            </a:pPr>
            <a:r>
              <a:rPr lang="en-US" sz="2000" dirty="0"/>
              <a:t>Attorney </a:t>
            </a:r>
            <a:r>
              <a:rPr lang="en-US" sz="2000" dirty="0" smtClean="0"/>
              <a:t>is obligated to </a:t>
            </a:r>
            <a:r>
              <a:rPr lang="en-US" sz="2000" dirty="0"/>
              <a:t>advise </a:t>
            </a:r>
            <a:r>
              <a:rPr lang="en-US" sz="2000" dirty="0" smtClean="0"/>
              <a:t>client </a:t>
            </a:r>
            <a:r>
              <a:rPr lang="en-US" sz="2000" dirty="0"/>
              <a:t>of </a:t>
            </a:r>
            <a:r>
              <a:rPr lang="en-US" sz="2000" dirty="0" smtClean="0"/>
              <a:t>risks </a:t>
            </a:r>
            <a:r>
              <a:rPr lang="en-US" sz="2000" dirty="0"/>
              <a:t>and </a:t>
            </a:r>
            <a:r>
              <a:rPr lang="en-US" sz="2000" dirty="0" smtClean="0"/>
              <a:t>recommend </a:t>
            </a:r>
            <a:r>
              <a:rPr lang="en-US" sz="2000" dirty="0"/>
              <a:t>other means of </a:t>
            </a:r>
            <a:r>
              <a:rPr lang="en-US" sz="2000" dirty="0" smtClean="0"/>
              <a:t>communication</a:t>
            </a:r>
            <a:endParaRPr lang="en-US" sz="2000"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122</a:t>
            </a:fld>
            <a:endParaRPr lang="en-US">
              <a:solidFill>
                <a:srgbClr val="FFFFFF"/>
              </a:solidFill>
            </a:endParaRPr>
          </a:p>
        </p:txBody>
      </p:sp>
    </p:spTree>
    <p:extLst>
      <p:ext uri="{BB962C8B-B14F-4D97-AF65-F5344CB8AC3E}">
        <p14:creationId xmlns:p14="http://schemas.microsoft.com/office/powerpoint/2010/main" val="34366661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a:t>Other Issues – General Precautions</a:t>
            </a:r>
            <a:r>
              <a:rPr lang="en-US" sz="2400" b="1" dirty="0"/>
              <a:t> (Cont’d)</a:t>
            </a:r>
            <a:endParaRPr lang="en-US" sz="2400" dirty="0"/>
          </a:p>
        </p:txBody>
      </p:sp>
      <p:sp>
        <p:nvSpPr>
          <p:cNvPr id="3" name="Content Placeholder 2"/>
          <p:cNvSpPr>
            <a:spLocks noGrp="1"/>
          </p:cNvSpPr>
          <p:nvPr>
            <p:ph idx="4294967295"/>
          </p:nvPr>
        </p:nvSpPr>
        <p:spPr>
          <a:xfrm>
            <a:off x="457200" y="1600200"/>
            <a:ext cx="8229600" cy="4876800"/>
          </a:xfrm>
          <a:prstGeom prst="rect">
            <a:avLst/>
          </a:prstGeom>
        </p:spPr>
        <p:txBody>
          <a:bodyPr>
            <a:normAutofit fontScale="92500" lnSpcReduction="20000"/>
          </a:bodyPr>
          <a:lstStyle/>
          <a:p>
            <a:pPr lvl="0">
              <a:spcAft>
                <a:spcPts val="600"/>
              </a:spcAft>
            </a:pPr>
            <a:r>
              <a:rPr lang="en-US" dirty="0"/>
              <a:t>ABA Formal Opinion 11-459:</a:t>
            </a:r>
          </a:p>
          <a:p>
            <a:pPr>
              <a:spcAft>
                <a:spcPts val="600"/>
              </a:spcAft>
            </a:pPr>
            <a:r>
              <a:rPr lang="en-US" i="1" dirty="0" smtClean="0"/>
              <a:t>“Given </a:t>
            </a:r>
            <a:r>
              <a:rPr lang="en-US" i="1" dirty="0"/>
              <a:t>the nature of the representation – an employment dispute – the lawyer is on notice that the employer may search the client’s electronic correspondence.  Therefore, the lawyer must ascertain, unless the answer is already obvious, whether there is a significant risk that the client will use a business e-mail address for personal communications or whether the employee’s position entails using an employer’s device.  </a:t>
            </a:r>
            <a:r>
              <a:rPr lang="en-US" b="1" i="1" dirty="0"/>
              <a:t>Protective measures would include the lawyer refraining from sending e-mails to the client’s workplace, as distinct from personal, e-mail address, and cautioning the client against using a business e-mail account or using a personal e-mail account on a workplace computer or device at least for substantive e-mails with counsel…</a:t>
            </a:r>
            <a:r>
              <a:rPr lang="en-US" i="1" dirty="0"/>
              <a:t> if the lawyer becomes aware that a client is receiving personal e-mail on a workplace computer or other device owned or controlled by the employer, then a duty arises to caution the client not to do so, and if that caution is not heeded, to cease sending messages even to personal e-mail addresses</a:t>
            </a:r>
            <a:r>
              <a:rPr lang="en-US" i="1" dirty="0" smtClean="0"/>
              <a:t>.”</a:t>
            </a:r>
            <a:endParaRPr lang="en-US" i="1" dirty="0"/>
          </a:p>
        </p:txBody>
      </p:sp>
      <p:sp>
        <p:nvSpPr>
          <p:cNvPr id="6" name="Slide Number Placeholder 5"/>
          <p:cNvSpPr>
            <a:spLocks noGrp="1"/>
          </p:cNvSpPr>
          <p:nvPr>
            <p:ph type="sldNum" sz="quarter" idx="12"/>
          </p:nvPr>
        </p:nvSpPr>
        <p:spPr/>
        <p:txBody>
          <a:bodyPr/>
          <a:lstStyle/>
          <a:p>
            <a:fld id="{6332B041-0CDB-48A4-88F7-39BB9B8DC259}" type="slidenum">
              <a:rPr lang="en-US" smtClean="0">
                <a:solidFill>
                  <a:srgbClr val="FFFFFF"/>
                </a:solidFill>
              </a:rPr>
              <a:pPr/>
              <a:t>123</a:t>
            </a:fld>
            <a:endParaRPr lang="en-US">
              <a:solidFill>
                <a:srgbClr val="FFFFFF"/>
              </a:solidFill>
            </a:endParaRPr>
          </a:p>
        </p:txBody>
      </p:sp>
    </p:spTree>
    <p:extLst>
      <p:ext uri="{BB962C8B-B14F-4D97-AF65-F5344CB8AC3E}">
        <p14:creationId xmlns:p14="http://schemas.microsoft.com/office/powerpoint/2010/main" val="96097410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685800"/>
            <a:ext cx="8207828" cy="3581400"/>
          </a:xfrm>
        </p:spPr>
        <p:txBody>
          <a:bodyPr>
            <a:normAutofit/>
          </a:bodyPr>
          <a:lstStyle/>
          <a:p>
            <a:pPr algn="ctr">
              <a:spcBef>
                <a:spcPts val="1200"/>
              </a:spcBef>
              <a:spcAft>
                <a:spcPts val="1200"/>
              </a:spcAft>
            </a:pPr>
            <a:r>
              <a:rPr lang="en-US" sz="2400" b="1" dirty="0" smtClean="0"/>
              <a:t>T</a:t>
            </a:r>
            <a:r>
              <a:rPr lang="en-US" sz="2000" b="1" dirty="0" smtClean="0"/>
              <a:t>HE</a:t>
            </a:r>
            <a:r>
              <a:rPr lang="en-US" sz="2400" b="1" dirty="0" smtClean="0"/>
              <a:t> </a:t>
            </a:r>
            <a:r>
              <a:rPr lang="en-US" sz="2000" b="1" dirty="0" smtClean="0"/>
              <a:t>LEGACY OF THE </a:t>
            </a:r>
            <a:r>
              <a:rPr lang="en-US" sz="2400" b="1" dirty="0" smtClean="0"/>
              <a:t>O</a:t>
            </a:r>
            <a:r>
              <a:rPr lang="en-US" sz="2000" b="1" dirty="0" smtClean="0"/>
              <a:t>BAMA</a:t>
            </a:r>
            <a:r>
              <a:rPr lang="en-US" sz="2400" b="1" dirty="0" smtClean="0"/>
              <a:t> B</a:t>
            </a:r>
            <a:r>
              <a:rPr lang="en-US" sz="2000" b="1" dirty="0" smtClean="0"/>
              <a:t>OARD</a:t>
            </a:r>
            <a:r>
              <a:rPr lang="en-US" sz="2400" b="1" dirty="0" smtClean="0"/>
              <a:t/>
            </a:r>
            <a:br>
              <a:rPr lang="en-US" sz="2400" b="1" dirty="0" smtClean="0"/>
            </a:br>
            <a:r>
              <a:rPr lang="en-US" sz="2400" dirty="0" smtClean="0"/>
              <a:t>C</a:t>
            </a:r>
            <a:r>
              <a:rPr lang="en-US" sz="2000" dirty="0" smtClean="0"/>
              <a:t>ORNELL</a:t>
            </a:r>
            <a:r>
              <a:rPr lang="en-US" sz="2400" dirty="0" smtClean="0"/>
              <a:t> ILR S</a:t>
            </a:r>
            <a:r>
              <a:rPr lang="en-US" sz="2000" dirty="0" smtClean="0"/>
              <a:t>CHOOL</a:t>
            </a:r>
            <a:r>
              <a:rPr lang="en-US" sz="2400" dirty="0" smtClean="0"/>
              <a:t> - </a:t>
            </a:r>
            <a:r>
              <a:rPr lang="en-US" sz="2400" dirty="0"/>
              <a:t>NLRB </a:t>
            </a:r>
            <a:r>
              <a:rPr lang="en-US" sz="2400" dirty="0" smtClean="0"/>
              <a:t>R</a:t>
            </a:r>
            <a:r>
              <a:rPr lang="en-US" sz="2000" dirty="0" smtClean="0"/>
              <a:t>EGIONS</a:t>
            </a:r>
            <a:r>
              <a:rPr lang="en-US" sz="2400" dirty="0" smtClean="0"/>
              <a:t> 2 </a:t>
            </a:r>
            <a:r>
              <a:rPr lang="en-US" sz="2000" dirty="0" smtClean="0"/>
              <a:t>&amp;</a:t>
            </a:r>
            <a:r>
              <a:rPr lang="en-US" sz="2400" dirty="0" smtClean="0"/>
              <a:t> 29</a:t>
            </a:r>
            <a:br>
              <a:rPr lang="en-US" sz="2400" dirty="0" smtClean="0"/>
            </a:br>
            <a:r>
              <a:rPr lang="en-US" sz="2400" dirty="0" smtClean="0"/>
              <a:t/>
            </a:r>
            <a:br>
              <a:rPr lang="en-US" sz="2400" dirty="0" smtClean="0"/>
            </a:br>
            <a:r>
              <a:rPr lang="en-US" sz="2400" dirty="0" smtClean="0"/>
              <a:t>October 21, 2016</a:t>
            </a:r>
            <a:br>
              <a:rPr lang="en-US" sz="2400" dirty="0" smtClean="0"/>
            </a:br>
            <a:r>
              <a:rPr lang="en-US" sz="2800" dirty="0" smtClean="0"/>
              <a:t/>
            </a:r>
            <a:br>
              <a:rPr lang="en-US" sz="2800" dirty="0" smtClean="0"/>
            </a:br>
            <a:r>
              <a:rPr lang="en-US" sz="4000" b="1" dirty="0" smtClean="0"/>
              <a:t>Attorney Duty </a:t>
            </a:r>
            <a:r>
              <a:rPr lang="en-US" sz="4000" smtClean="0"/>
              <a:t>to Pr</a:t>
            </a:r>
            <a:r>
              <a:rPr lang="en-US" sz="4000" b="1" smtClean="0"/>
              <a:t>eserve </a:t>
            </a:r>
            <a:r>
              <a:rPr lang="en-US" sz="4000" b="1" dirty="0" smtClean="0"/>
              <a:t>Client</a:t>
            </a:r>
            <a:br>
              <a:rPr lang="en-US" sz="4000" b="1" dirty="0" smtClean="0"/>
            </a:br>
            <a:r>
              <a:rPr lang="en-US" sz="4000" b="1" dirty="0" smtClean="0"/>
              <a:t> Confidentiality on Social Media</a:t>
            </a:r>
            <a:endParaRPr lang="en-US" sz="4000" b="1" dirty="0"/>
          </a:p>
        </p:txBody>
      </p:sp>
      <p:sp>
        <p:nvSpPr>
          <p:cNvPr id="3" name="Subtitle 2"/>
          <p:cNvSpPr>
            <a:spLocks noGrp="1"/>
          </p:cNvSpPr>
          <p:nvPr>
            <p:ph type="subTitle" idx="1"/>
          </p:nvPr>
        </p:nvSpPr>
        <p:spPr>
          <a:xfrm>
            <a:off x="1306286" y="4664075"/>
            <a:ext cx="7391400" cy="2057400"/>
          </a:xfrm>
        </p:spPr>
        <p:txBody>
          <a:bodyPr>
            <a:normAutofit fontScale="55000" lnSpcReduction="20000"/>
          </a:bodyPr>
          <a:lstStyle/>
          <a:p>
            <a:pPr algn="l"/>
            <a:r>
              <a:rPr lang="en-US" sz="2400" dirty="0" smtClean="0"/>
              <a:t>				</a:t>
            </a:r>
            <a:r>
              <a:rPr lang="en-US" dirty="0" smtClean="0"/>
              <a:t>	</a:t>
            </a:r>
            <a:r>
              <a:rPr lang="en-US" sz="3300" dirty="0" smtClean="0"/>
              <a:t>Peter D. Conrad, Esq.</a:t>
            </a:r>
            <a:br>
              <a:rPr lang="en-US" sz="3300" dirty="0" smtClean="0"/>
            </a:br>
            <a:r>
              <a:rPr lang="en-US" sz="3300" dirty="0" smtClean="0"/>
              <a:t>					Proskauer Rose LLP</a:t>
            </a:r>
            <a:br>
              <a:rPr lang="en-US" sz="3300" dirty="0" smtClean="0"/>
            </a:br>
            <a:r>
              <a:rPr lang="en-US" sz="3300" dirty="0" smtClean="0"/>
              <a:t>	</a:t>
            </a:r>
            <a:r>
              <a:rPr lang="en-US" sz="3300" dirty="0"/>
              <a:t>	</a:t>
            </a:r>
            <a:r>
              <a:rPr lang="en-US" sz="3300" dirty="0" smtClean="0"/>
              <a:t>			Eleven Times Square</a:t>
            </a:r>
            <a:br>
              <a:rPr lang="en-US" sz="3300" dirty="0" smtClean="0"/>
            </a:br>
            <a:r>
              <a:rPr lang="en-US" sz="3300" dirty="0" smtClean="0"/>
              <a:t>					New York, NY 10036</a:t>
            </a:r>
            <a:br>
              <a:rPr lang="en-US" sz="3300" dirty="0" smtClean="0"/>
            </a:br>
            <a:r>
              <a:rPr lang="en-US" sz="3300" dirty="0" smtClean="0"/>
              <a:t>					212.969.3020 (</a:t>
            </a:r>
            <a:r>
              <a:rPr lang="en-US" sz="3300" dirty="0" err="1" smtClean="0"/>
              <a:t>tel</a:t>
            </a:r>
            <a:r>
              <a:rPr lang="en-US" sz="3300" dirty="0" smtClean="0"/>
              <a:t>)</a:t>
            </a:r>
            <a:br>
              <a:rPr lang="en-US" sz="3300" dirty="0" smtClean="0"/>
            </a:br>
            <a:r>
              <a:rPr lang="en-US" sz="3300" dirty="0" smtClean="0"/>
              <a:t>					212.969.2900 (fax)</a:t>
            </a:r>
            <a:br>
              <a:rPr lang="en-US" sz="3300" dirty="0" smtClean="0"/>
            </a:br>
            <a:r>
              <a:rPr lang="en-US" sz="3300" dirty="0" smtClean="0"/>
              <a:t>				              pconrad@proskauer.com</a:t>
            </a:r>
            <a:r>
              <a:rPr lang="en-US" sz="3600" dirty="0" smtClean="0"/>
              <a:t/>
            </a:r>
            <a:br>
              <a:rPr lang="en-US" sz="3600" dirty="0" smtClean="0"/>
            </a:br>
            <a:endParaRPr lang="en-US" dirty="0" smtClean="0"/>
          </a:p>
          <a:p>
            <a:pPr algn="l"/>
            <a:endParaRPr lang="en-US" sz="2400"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6332B041-0CDB-48A4-88F7-39BB9B8DC259}" type="slidenum">
              <a:rPr lang="en-US" smtClean="0">
                <a:solidFill>
                  <a:srgbClr val="FFFFFF"/>
                </a:solidFill>
              </a:rPr>
              <a:pPr/>
              <a:t>124</a:t>
            </a:fld>
            <a:endParaRPr lang="en-US">
              <a:solidFill>
                <a:srgbClr val="FFFFFF"/>
              </a:solidFill>
            </a:endParaRPr>
          </a:p>
        </p:txBody>
      </p:sp>
    </p:spTree>
    <p:extLst>
      <p:ext uri="{BB962C8B-B14F-4D97-AF65-F5344CB8AC3E}">
        <p14:creationId xmlns:p14="http://schemas.microsoft.com/office/powerpoint/2010/main" val="2717082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Significant Recent Board Decisions</a:t>
            </a:r>
          </a:p>
        </p:txBody>
      </p:sp>
      <p:sp>
        <p:nvSpPr>
          <p:cNvPr id="3" name="Content Placeholder 2"/>
          <p:cNvSpPr>
            <a:spLocks noGrp="1"/>
          </p:cNvSpPr>
          <p:nvPr>
            <p:ph idx="1"/>
          </p:nvPr>
        </p:nvSpPr>
        <p:spPr/>
        <p:txBody>
          <a:bodyPr/>
          <a:lstStyle/>
          <a:p>
            <a:endParaRPr lang="en-US" dirty="0" smtClean="0"/>
          </a:p>
          <a:p>
            <a:r>
              <a:rPr lang="en-US" dirty="0" smtClean="0"/>
              <a:t>Are college football players “employees” under the Act entitled to representation?</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13</a:t>
            </a:fld>
            <a:endParaRPr lang="en-US" dirty="0"/>
          </a:p>
        </p:txBody>
      </p:sp>
    </p:spTree>
    <p:extLst>
      <p:ext uri="{BB962C8B-B14F-4D97-AF65-F5344CB8AC3E}">
        <p14:creationId xmlns:p14="http://schemas.microsoft.com/office/powerpoint/2010/main" val="79032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Northwestern </a:t>
            </a:r>
            <a:r>
              <a:rPr lang="en-US" sz="3200" b="1" i="1" dirty="0" smtClean="0"/>
              <a:t>University, </a:t>
            </a:r>
            <a:r>
              <a:rPr lang="en-US" sz="3200" b="1" dirty="0" smtClean="0"/>
              <a:t>362 NLRB No. 167 (August 17, 2015).</a:t>
            </a:r>
            <a:endParaRPr lang="en-US" sz="3200"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In this case, the Regional </a:t>
            </a:r>
            <a:r>
              <a:rPr lang="en-US" dirty="0"/>
              <a:t>Director </a:t>
            </a:r>
            <a:r>
              <a:rPr lang="en-US" dirty="0" smtClean="0"/>
              <a:t>found based on a petition to represent college football players:</a:t>
            </a:r>
            <a:endParaRPr lang="en-US" dirty="0"/>
          </a:p>
          <a:p>
            <a:r>
              <a:rPr lang="en-US" dirty="0"/>
              <a:t>1. Grant-in-Aid Scholarship Football Players Perform Services for the Benefit of Northwestern for which They Receive Compensation.</a:t>
            </a:r>
          </a:p>
          <a:p>
            <a:r>
              <a:rPr lang="en-US" dirty="0"/>
              <a:t>2. Grant-in-Aid Scholarship Players are Subject to Northwestern’s Control in the Performance of Their Duties as Football Players.</a:t>
            </a:r>
          </a:p>
          <a:p>
            <a:r>
              <a:rPr lang="en-US" dirty="0"/>
              <a:t>3. Therefore, Northwestern’s Grant-in-Aid Scholarship Players are Employees Under the Common Law Definition of Employee.</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14</a:t>
            </a:fld>
            <a:endParaRPr lang="en-US" dirty="0"/>
          </a:p>
        </p:txBody>
      </p:sp>
    </p:spTree>
    <p:extLst>
      <p:ext uri="{BB962C8B-B14F-4D97-AF65-F5344CB8AC3E}">
        <p14:creationId xmlns:p14="http://schemas.microsoft.com/office/powerpoint/2010/main" val="1355925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Northwestern University, </a:t>
            </a:r>
            <a:r>
              <a:rPr lang="en-US" sz="3200" b="1" dirty="0"/>
              <a:t>362 NLRB No. 167 (August 17, 2015).</a:t>
            </a:r>
            <a:endParaRPr lang="en-US" sz="3200" dirty="0"/>
          </a:p>
        </p:txBody>
      </p:sp>
      <p:sp>
        <p:nvSpPr>
          <p:cNvPr id="3" name="Content Placeholder 2"/>
          <p:cNvSpPr>
            <a:spLocks noGrp="1"/>
          </p:cNvSpPr>
          <p:nvPr>
            <p:ph idx="1"/>
          </p:nvPr>
        </p:nvSpPr>
        <p:spPr/>
        <p:txBody>
          <a:bodyPr>
            <a:normAutofit/>
          </a:bodyPr>
          <a:lstStyle/>
          <a:p>
            <a:r>
              <a:rPr lang="en-US" dirty="0" smtClean="0"/>
              <a:t>The Board wrote: “After </a:t>
            </a:r>
            <a:r>
              <a:rPr lang="en-US" dirty="0"/>
              <a:t>carefully considering the arguments of the </a:t>
            </a:r>
            <a:r>
              <a:rPr lang="en-US" dirty="0" smtClean="0"/>
              <a:t>parties and </a:t>
            </a:r>
            <a:r>
              <a:rPr lang="en-US" dirty="0"/>
              <a:t>interested amici, we find that it would not </a:t>
            </a:r>
            <a:r>
              <a:rPr lang="en-US" dirty="0" smtClean="0"/>
              <a:t>effectuate the </a:t>
            </a:r>
            <a:r>
              <a:rPr lang="en-US" dirty="0"/>
              <a:t>policies of the Act to assert jurisdiction in </a:t>
            </a:r>
            <a:r>
              <a:rPr lang="en-US" dirty="0" smtClean="0"/>
              <a:t>this case</a:t>
            </a:r>
            <a:r>
              <a:rPr lang="en-US" dirty="0"/>
              <a:t>, even if we assume, without deciding, that the </a:t>
            </a:r>
            <a:r>
              <a:rPr lang="en-US" dirty="0" smtClean="0"/>
              <a:t>grant in-aid </a:t>
            </a:r>
            <a:r>
              <a:rPr lang="en-US" dirty="0"/>
              <a:t>scholarship players are employees within </a:t>
            </a:r>
            <a:r>
              <a:rPr lang="en-US" dirty="0" smtClean="0"/>
              <a:t>the meaning </a:t>
            </a:r>
            <a:r>
              <a:rPr lang="en-US" dirty="0"/>
              <a:t>of Section 2(3</a:t>
            </a:r>
            <a:r>
              <a:rPr lang="en-US" dirty="0" smtClean="0"/>
              <a:t>).”  </a:t>
            </a:r>
          </a:p>
          <a:p>
            <a:r>
              <a:rPr lang="en-US" dirty="0" smtClean="0"/>
              <a:t>Id. at 1.</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15</a:t>
            </a:fld>
            <a:endParaRPr lang="en-US" dirty="0"/>
          </a:p>
        </p:txBody>
      </p:sp>
    </p:spTree>
    <p:extLst>
      <p:ext uri="{BB962C8B-B14F-4D97-AF65-F5344CB8AC3E}">
        <p14:creationId xmlns:p14="http://schemas.microsoft.com/office/powerpoint/2010/main" val="966692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Northwestern University, </a:t>
            </a:r>
            <a:r>
              <a:rPr lang="en-US" sz="3200" b="1" dirty="0"/>
              <a:t>362 NLRB No. 167 (August 17, 2015).</a:t>
            </a:r>
            <a:endParaRPr lang="en-US" sz="3200" dirty="0"/>
          </a:p>
        </p:txBody>
      </p:sp>
      <p:sp>
        <p:nvSpPr>
          <p:cNvPr id="3" name="Content Placeholder 2"/>
          <p:cNvSpPr>
            <a:spLocks noGrp="1"/>
          </p:cNvSpPr>
          <p:nvPr>
            <p:ph idx="1"/>
          </p:nvPr>
        </p:nvSpPr>
        <p:spPr/>
        <p:txBody>
          <a:bodyPr>
            <a:normAutofit/>
          </a:bodyPr>
          <a:lstStyle/>
          <a:p>
            <a:r>
              <a:rPr lang="en-US" dirty="0" smtClean="0"/>
              <a:t>“As </a:t>
            </a:r>
            <a:r>
              <a:rPr lang="en-US" dirty="0"/>
              <a:t>explained below, we </a:t>
            </a:r>
            <a:r>
              <a:rPr lang="en-US" dirty="0" smtClean="0"/>
              <a:t>address this </a:t>
            </a:r>
            <a:r>
              <a:rPr lang="en-US" dirty="0"/>
              <a:t>case in the absence of explicit </a:t>
            </a:r>
            <a:r>
              <a:rPr lang="en-US" dirty="0" smtClean="0"/>
              <a:t>congressional direction </a:t>
            </a:r>
            <a:r>
              <a:rPr lang="en-US" dirty="0"/>
              <a:t>regarding whether the Board should </a:t>
            </a:r>
            <a:r>
              <a:rPr lang="en-US" dirty="0" smtClean="0"/>
              <a:t>exercise jurisdiction</a:t>
            </a:r>
            <a:r>
              <a:rPr lang="en-US" dirty="0"/>
              <a:t>. We conclude that asserting jurisdiction </a:t>
            </a:r>
            <a:r>
              <a:rPr lang="en-US" dirty="0" smtClean="0"/>
              <a:t>in this </a:t>
            </a:r>
            <a:r>
              <a:rPr lang="en-US" dirty="0"/>
              <a:t>case would not serve to promote stability in </a:t>
            </a:r>
            <a:r>
              <a:rPr lang="en-US" dirty="0" smtClean="0"/>
              <a:t>labor relations.”  Id.</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16</a:t>
            </a:fld>
            <a:endParaRPr lang="en-US" dirty="0"/>
          </a:p>
        </p:txBody>
      </p:sp>
    </p:spTree>
    <p:extLst>
      <p:ext uri="{BB962C8B-B14F-4D97-AF65-F5344CB8AC3E}">
        <p14:creationId xmlns:p14="http://schemas.microsoft.com/office/powerpoint/2010/main" val="1964182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Northwestern University, </a:t>
            </a:r>
            <a:r>
              <a:rPr lang="en-US" sz="3200" b="1" dirty="0"/>
              <a:t>362 NLRB No. 167 (August 17, 2015).</a:t>
            </a:r>
            <a:endParaRPr lang="en-US" sz="3200" dirty="0"/>
          </a:p>
        </p:txBody>
      </p:sp>
      <p:sp>
        <p:nvSpPr>
          <p:cNvPr id="3" name="Content Placeholder 2"/>
          <p:cNvSpPr>
            <a:spLocks noGrp="1"/>
          </p:cNvSpPr>
          <p:nvPr>
            <p:ph idx="1"/>
          </p:nvPr>
        </p:nvSpPr>
        <p:spPr/>
        <p:txBody>
          <a:bodyPr>
            <a:normAutofit/>
          </a:bodyPr>
          <a:lstStyle/>
          <a:p>
            <a:r>
              <a:rPr lang="en-US" dirty="0" smtClean="0"/>
              <a:t>“Our </a:t>
            </a:r>
            <a:r>
              <a:rPr lang="en-US" dirty="0"/>
              <a:t>decision today is limited to the grant-in </a:t>
            </a:r>
            <a:r>
              <a:rPr lang="en-US" dirty="0" smtClean="0"/>
              <a:t>aid scholarship </a:t>
            </a:r>
            <a:r>
              <a:rPr lang="en-US" dirty="0"/>
              <a:t>football players covered by the petition </a:t>
            </a:r>
            <a:r>
              <a:rPr lang="en-US" dirty="0" smtClean="0"/>
              <a:t>in this </a:t>
            </a:r>
            <a:r>
              <a:rPr lang="en-US" dirty="0"/>
              <a:t>particular case; whether we might assert </a:t>
            </a:r>
            <a:r>
              <a:rPr lang="en-US" dirty="0" smtClean="0"/>
              <a:t>jurisdiction in </a:t>
            </a:r>
            <a:r>
              <a:rPr lang="en-US" dirty="0"/>
              <a:t>another case involving grant-in-aid scholarship </a:t>
            </a:r>
            <a:r>
              <a:rPr lang="en-US" dirty="0" smtClean="0"/>
              <a:t>football players </a:t>
            </a:r>
            <a:r>
              <a:rPr lang="en-US" dirty="0"/>
              <a:t>(or other types of scholarship athletes) is </a:t>
            </a:r>
            <a:r>
              <a:rPr lang="en-US" dirty="0" smtClean="0"/>
              <a:t>a question </a:t>
            </a:r>
            <a:r>
              <a:rPr lang="en-US" dirty="0"/>
              <a:t>we need not and do not address at this time</a:t>
            </a:r>
            <a:r>
              <a:rPr lang="en-US" dirty="0" smtClean="0"/>
              <a:t>.”  Id.</a:t>
            </a:r>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17</a:t>
            </a:fld>
            <a:endParaRPr lang="en-US" dirty="0"/>
          </a:p>
        </p:txBody>
      </p:sp>
    </p:spTree>
    <p:extLst>
      <p:ext uri="{BB962C8B-B14F-4D97-AF65-F5344CB8AC3E}">
        <p14:creationId xmlns:p14="http://schemas.microsoft.com/office/powerpoint/2010/main" val="102965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rPr>
              <a:t>Significant Recent Board Decisions</a:t>
            </a:r>
            <a:endParaRPr lang="en-US" dirty="0">
              <a:solidFill>
                <a:srgbClr val="FF0000"/>
              </a:solidFill>
            </a:endParaRPr>
          </a:p>
        </p:txBody>
      </p:sp>
      <p:sp>
        <p:nvSpPr>
          <p:cNvPr id="3" name="Content Placeholder 2"/>
          <p:cNvSpPr>
            <a:spLocks noGrp="1"/>
          </p:cNvSpPr>
          <p:nvPr>
            <p:ph idx="1"/>
          </p:nvPr>
        </p:nvSpPr>
        <p:spPr/>
        <p:txBody>
          <a:bodyPr>
            <a:normAutofit/>
          </a:bodyPr>
          <a:lstStyle/>
          <a:p>
            <a:endParaRPr lang="en-US" b="1" i="1" dirty="0" smtClean="0"/>
          </a:p>
          <a:p>
            <a:r>
              <a:rPr lang="en-US" b="1" i="1" dirty="0" smtClean="0"/>
              <a:t>Browning-Ferris </a:t>
            </a:r>
            <a:r>
              <a:rPr lang="en-US" b="1" i="1" dirty="0"/>
              <a:t>Industries of California</a:t>
            </a:r>
            <a:r>
              <a:rPr lang="en-US" dirty="0"/>
              <a:t>, 362 NLRB No.186  (August 27, 2015</a:t>
            </a:r>
            <a:r>
              <a:rPr lang="en-US" dirty="0" smtClean="0"/>
              <a:t>). In this case, the </a:t>
            </a:r>
            <a:r>
              <a:rPr lang="en-US" dirty="0"/>
              <a:t>Board set forth the appropriate test for determining whether employing entities are joint employers under the Act</a:t>
            </a:r>
            <a:r>
              <a:rPr lang="en-US" dirty="0" smtClean="0"/>
              <a:t>.(Majority: Pearce, Hirozawa and McFerran  Dissenting Miscimarra &amp;  Johnson)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18</a:t>
            </a:fld>
            <a:endParaRPr lang="en-US" dirty="0"/>
          </a:p>
        </p:txBody>
      </p:sp>
    </p:spTree>
    <p:extLst>
      <p:ext uri="{BB962C8B-B14F-4D97-AF65-F5344CB8AC3E}">
        <p14:creationId xmlns:p14="http://schemas.microsoft.com/office/powerpoint/2010/main" val="1985238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
            </a:r>
            <a:br>
              <a:rPr lang="en-US" sz="3200" b="1" i="1" dirty="0" smtClean="0"/>
            </a:br>
            <a:r>
              <a:rPr lang="en-US" sz="3200" b="1" i="1" dirty="0" smtClean="0"/>
              <a:t>Browning-Ferris </a:t>
            </a:r>
            <a:r>
              <a:rPr lang="en-US" sz="3200" b="1" i="1" dirty="0"/>
              <a:t>Industries of California</a:t>
            </a:r>
            <a:r>
              <a:rPr lang="en-US" sz="3200" dirty="0"/>
              <a:t>, 362 NLRB No.186  (August 27, 2015).</a:t>
            </a:r>
            <a:br>
              <a:rPr lang="en-US" sz="3200" dirty="0"/>
            </a:br>
            <a:endParaRPr lang="en-US" sz="3200" dirty="0"/>
          </a:p>
        </p:txBody>
      </p:sp>
      <p:sp>
        <p:nvSpPr>
          <p:cNvPr id="3" name="Content Placeholder 2"/>
          <p:cNvSpPr>
            <a:spLocks noGrp="1"/>
          </p:cNvSpPr>
          <p:nvPr>
            <p:ph idx="1"/>
          </p:nvPr>
        </p:nvSpPr>
        <p:spPr>
          <a:xfrm>
            <a:off x="1435608" y="1447800"/>
            <a:ext cx="7498080" cy="5181600"/>
          </a:xfrm>
        </p:spPr>
        <p:txBody>
          <a:bodyPr>
            <a:normAutofit fontScale="77500" lnSpcReduction="20000"/>
          </a:bodyPr>
          <a:lstStyle/>
          <a:p>
            <a:pPr>
              <a:buNone/>
            </a:pPr>
            <a:r>
              <a:rPr lang="en-US" b="1" dirty="0"/>
              <a:t>	“We return to the traditional test used by the Board (and endorsed by the Third Circuit in </a:t>
            </a:r>
            <a:r>
              <a:rPr lang="en-US" b="1" i="1" dirty="0"/>
              <a:t>Browning- Ferris</a:t>
            </a:r>
            <a:r>
              <a:rPr lang="en-US" b="1" dirty="0"/>
              <a:t>): </a:t>
            </a:r>
            <a:r>
              <a:rPr lang="en-US" b="1" dirty="0" smtClean="0"/>
              <a:t> The </a:t>
            </a:r>
            <a:r>
              <a:rPr lang="en-US" b="1" dirty="0"/>
              <a:t>Board may find that two or more entities are joint employers of a single work force if they are both employers within the meaning of the common law, and if they share or codetermine those matters governing the essential terms and conditions of employment.   In evaluating the allocation and exercise of control in the workplace, we will consider the various ways in which joint employers may ‘share’ control over terms and conditions of employment or ‘codetermine’ them, as the Board and the courts have done in the past.” Id. at 15.</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19</a:t>
            </a:fld>
            <a:endParaRPr lang="en-US" dirty="0"/>
          </a:p>
        </p:txBody>
      </p:sp>
    </p:spTree>
    <p:extLst>
      <p:ext uri="{BB962C8B-B14F-4D97-AF65-F5344CB8AC3E}">
        <p14:creationId xmlns:p14="http://schemas.microsoft.com/office/powerpoint/2010/main" val="47663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Significant Recent Board Decisions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 </a:t>
            </a:r>
            <a:r>
              <a:rPr lang="en-US" i="1" dirty="0"/>
              <a:t>NLRB </a:t>
            </a:r>
            <a:r>
              <a:rPr lang="en-US" i="1" dirty="0" smtClean="0"/>
              <a:t>v.</a:t>
            </a:r>
            <a:r>
              <a:rPr lang="en-US" i="1" dirty="0"/>
              <a:t> </a:t>
            </a:r>
            <a:r>
              <a:rPr lang="en-US" i="1" dirty="0" smtClean="0"/>
              <a:t>Catholic </a:t>
            </a:r>
            <a:r>
              <a:rPr lang="en-US" i="1" dirty="0"/>
              <a:t>Bishop of Chicago</a:t>
            </a:r>
            <a:r>
              <a:rPr lang="en-US" dirty="0"/>
              <a:t>, 440 U.S. 490 (</a:t>
            </a:r>
            <a:r>
              <a:rPr lang="en-US" dirty="0" smtClean="0"/>
              <a:t>1979:  What </a:t>
            </a:r>
            <a:r>
              <a:rPr lang="en-US" dirty="0"/>
              <a:t>is the Board’s test for </a:t>
            </a:r>
            <a:r>
              <a:rPr lang="en-US" dirty="0" smtClean="0"/>
              <a:t>asserting </a:t>
            </a:r>
            <a:r>
              <a:rPr lang="en-US" dirty="0"/>
              <a:t>jurisdiction over a </a:t>
            </a:r>
            <a:r>
              <a:rPr lang="en-US" dirty="0" smtClean="0"/>
              <a:t>religious institution, such as a college or university?</a:t>
            </a:r>
          </a:p>
          <a:p>
            <a:endParaRPr lang="en-US" dirty="0" smtClean="0"/>
          </a:p>
          <a:p>
            <a:r>
              <a:rPr lang="en-US" dirty="0"/>
              <a:t> </a:t>
            </a:r>
            <a:r>
              <a:rPr lang="en-US" i="1" dirty="0"/>
              <a:t>NLRB v. Yeshiva University</a:t>
            </a:r>
            <a:r>
              <a:rPr lang="en-US" dirty="0"/>
              <a:t>, </a:t>
            </a:r>
            <a:r>
              <a:rPr lang="en-US" dirty="0" smtClean="0"/>
              <a:t>444 U.S</a:t>
            </a:r>
            <a:r>
              <a:rPr lang="en-US" dirty="0"/>
              <a:t>. 672 (1980)</a:t>
            </a:r>
            <a:r>
              <a:rPr lang="en-US" dirty="0" smtClean="0"/>
              <a:t>:  What is the test for determining if faculty members are managerial employees under the Act?</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a:t>
            </a:fld>
            <a:endParaRPr lang="en-US" dirty="0"/>
          </a:p>
        </p:txBody>
      </p:sp>
    </p:spTree>
    <p:extLst>
      <p:ext uri="{BB962C8B-B14F-4D97-AF65-F5344CB8AC3E}">
        <p14:creationId xmlns:p14="http://schemas.microsoft.com/office/powerpoint/2010/main" val="575471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
            </a:r>
            <a:br>
              <a:rPr lang="en-US" sz="3200" b="1" i="1" dirty="0" smtClean="0"/>
            </a:br>
            <a:r>
              <a:rPr lang="en-US" sz="3200" b="1" i="1" dirty="0" smtClean="0"/>
              <a:t>Browning-Ferris </a:t>
            </a:r>
            <a:r>
              <a:rPr lang="en-US" sz="3200" b="1" i="1" dirty="0"/>
              <a:t>Industries of California</a:t>
            </a:r>
            <a:r>
              <a:rPr lang="en-US" sz="3200" dirty="0"/>
              <a:t>, 362 NLRB No.186  (August 27, 2015).</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b="1" dirty="0"/>
              <a:t>“Essential terms indisputably include wages and hours, as reflected in the Act itself.  Other examples of control over mandatory terms and conditions of employment found probative by the Board include dictating the number of workers to be supplied, controlling scheduling, seniority, and overtime; and assigning work and determining the manner and method of work performance.   This approach has generally been endorsed by</a:t>
            </a:r>
            <a:r>
              <a:rPr lang="en-US" dirty="0"/>
              <a:t> </a:t>
            </a:r>
            <a:r>
              <a:rPr lang="en-US" b="1" dirty="0"/>
              <a:t>the Federal courts of appeals.”  Id. at 15</a:t>
            </a:r>
            <a:r>
              <a:rPr lang="en-US" b="1" dirty="0" smtClean="0"/>
              <a:t>. </a:t>
            </a:r>
          </a:p>
          <a:p>
            <a:endParaRPr lang="en-US" b="1"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20</a:t>
            </a:fld>
            <a:endParaRPr lang="en-US" dirty="0"/>
          </a:p>
        </p:txBody>
      </p:sp>
    </p:spTree>
    <p:extLst>
      <p:ext uri="{BB962C8B-B14F-4D97-AF65-F5344CB8AC3E}">
        <p14:creationId xmlns:p14="http://schemas.microsoft.com/office/powerpoint/2010/main" val="977513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Significant Recent Board Decisions</a:t>
            </a:r>
          </a:p>
        </p:txBody>
      </p:sp>
      <p:sp>
        <p:nvSpPr>
          <p:cNvPr id="3" name="Content Placeholder 2"/>
          <p:cNvSpPr>
            <a:spLocks noGrp="1"/>
          </p:cNvSpPr>
          <p:nvPr>
            <p:ph idx="1"/>
          </p:nvPr>
        </p:nvSpPr>
        <p:spPr/>
        <p:txBody>
          <a:bodyPr/>
          <a:lstStyle/>
          <a:p>
            <a:r>
              <a:rPr lang="en-US" dirty="0" smtClean="0"/>
              <a:t>Must consent of both joint employers be obtained if employees of joint employers wish </a:t>
            </a:r>
            <a:r>
              <a:rPr lang="en-US" dirty="0"/>
              <a:t>to be represented for purposes of collective bargaining in a </a:t>
            </a:r>
            <a:r>
              <a:rPr lang="en-US" dirty="0" smtClean="0"/>
              <a:t>single bargaining unit?</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21</a:t>
            </a:fld>
            <a:endParaRPr lang="en-US" dirty="0"/>
          </a:p>
        </p:txBody>
      </p:sp>
    </p:spTree>
    <p:extLst>
      <p:ext uri="{BB962C8B-B14F-4D97-AF65-F5344CB8AC3E}">
        <p14:creationId xmlns:p14="http://schemas.microsoft.com/office/powerpoint/2010/main" val="1365333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Miller &amp; Anderson, Inc</a:t>
            </a:r>
            <a:r>
              <a:rPr lang="en-US" dirty="0" smtClean="0"/>
              <a:t>., 364 NLRB No. 39 (July 11, 2016).</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fundamental issue raised by the Petitioner’s </a:t>
            </a:r>
            <a:r>
              <a:rPr lang="en-US" dirty="0" smtClean="0"/>
              <a:t>request for </a:t>
            </a:r>
            <a:r>
              <a:rPr lang="en-US" dirty="0"/>
              <a:t>review is whether under the National </a:t>
            </a:r>
            <a:r>
              <a:rPr lang="en-US" dirty="0" smtClean="0"/>
              <a:t>Labor Relations </a:t>
            </a:r>
            <a:r>
              <a:rPr lang="en-US" dirty="0"/>
              <a:t>Act (“the Act”) the employees who work for </a:t>
            </a:r>
            <a:r>
              <a:rPr lang="en-US" dirty="0" smtClean="0"/>
              <a:t>a user </a:t>
            </a:r>
            <a:r>
              <a:rPr lang="en-US" dirty="0"/>
              <a:t>employer—both those employees the user </a:t>
            </a:r>
            <a:r>
              <a:rPr lang="en-US" dirty="0" smtClean="0"/>
              <a:t>alone employs </a:t>
            </a:r>
            <a:r>
              <a:rPr lang="en-US" dirty="0"/>
              <a:t>and those employees it jointly employs (</a:t>
            </a:r>
            <a:r>
              <a:rPr lang="en-US" dirty="0" smtClean="0"/>
              <a:t>along with </a:t>
            </a:r>
            <a:r>
              <a:rPr lang="en-US" dirty="0"/>
              <a:t>a supplier employer)—must obtain employer </a:t>
            </a:r>
            <a:r>
              <a:rPr lang="en-US" dirty="0" smtClean="0"/>
              <a:t>consent if </a:t>
            </a:r>
            <a:r>
              <a:rPr lang="en-US" dirty="0"/>
              <a:t>they wish to be represented for purposes of </a:t>
            </a:r>
            <a:r>
              <a:rPr lang="en-US" dirty="0" smtClean="0"/>
              <a:t>collective bargaining </a:t>
            </a:r>
            <a:r>
              <a:rPr lang="en-US" dirty="0"/>
              <a:t>in a single unit, even if both groups </a:t>
            </a:r>
            <a:r>
              <a:rPr lang="en-US" dirty="0" smtClean="0"/>
              <a:t>of employees </a:t>
            </a:r>
            <a:r>
              <a:rPr lang="en-US" dirty="0"/>
              <a:t>share a community of interest with one </a:t>
            </a:r>
            <a:r>
              <a:rPr lang="en-US" dirty="0" smtClean="0"/>
              <a:t>another under </a:t>
            </a:r>
            <a:r>
              <a:rPr lang="en-US" dirty="0"/>
              <a:t>the Board’s traditional test for determining </a:t>
            </a:r>
            <a:r>
              <a:rPr lang="en-US" dirty="0" smtClean="0"/>
              <a:t>appropriate units.”   Id. </a:t>
            </a:r>
            <a:r>
              <a:rPr lang="en-US" dirty="0"/>
              <a:t>a</a:t>
            </a:r>
            <a:r>
              <a:rPr lang="en-US" dirty="0" smtClean="0"/>
              <a:t>t 1.</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22</a:t>
            </a:fld>
            <a:endParaRPr lang="en-US" dirty="0"/>
          </a:p>
        </p:txBody>
      </p:sp>
    </p:spTree>
    <p:extLst>
      <p:ext uri="{BB962C8B-B14F-4D97-AF65-F5344CB8AC3E}">
        <p14:creationId xmlns:p14="http://schemas.microsoft.com/office/powerpoint/2010/main" val="1291093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Miller &amp; Anderson, Inc</a:t>
            </a:r>
            <a:r>
              <a:rPr lang="en-US" dirty="0"/>
              <a:t>., 364 NLRB No. 39 (July 11, 2016).</a:t>
            </a:r>
          </a:p>
        </p:txBody>
      </p:sp>
      <p:sp>
        <p:nvSpPr>
          <p:cNvPr id="3" name="Content Placeholder 2"/>
          <p:cNvSpPr>
            <a:spLocks noGrp="1"/>
          </p:cNvSpPr>
          <p:nvPr>
            <p:ph idx="1"/>
          </p:nvPr>
        </p:nvSpPr>
        <p:spPr/>
        <p:txBody>
          <a:bodyPr>
            <a:normAutofit fontScale="92500" lnSpcReduction="10000"/>
          </a:bodyPr>
          <a:lstStyle/>
          <a:p>
            <a:r>
              <a:rPr lang="en-US" i="1" dirty="0" smtClean="0"/>
              <a:t>The Board chose to return to </a:t>
            </a:r>
            <a:r>
              <a:rPr lang="tr-TR" dirty="0"/>
              <a:t> </a:t>
            </a:r>
            <a:r>
              <a:rPr lang="tr-TR" i="1" dirty="0"/>
              <a:t>M.B. Sturgis</a:t>
            </a:r>
            <a:r>
              <a:rPr lang="tr-TR" dirty="0"/>
              <a:t>, 331 NLRB 1298 (2000)</a:t>
            </a:r>
            <a:r>
              <a:rPr lang="en-US" i="1" dirty="0" smtClean="0"/>
              <a:t> (“Sturgis</a:t>
            </a:r>
            <a:r>
              <a:rPr lang="en-US" dirty="0" smtClean="0"/>
              <a:t> </a:t>
            </a:r>
            <a:r>
              <a:rPr lang="en-US" dirty="0"/>
              <a:t>is manifestly more responsive than  </a:t>
            </a:r>
            <a:r>
              <a:rPr lang="en-US" i="1" dirty="0"/>
              <a:t>Oakwood</a:t>
            </a:r>
            <a:r>
              <a:rPr lang="en-US" dirty="0"/>
              <a:t> [</a:t>
            </a:r>
            <a:r>
              <a:rPr lang="en-US" i="1" dirty="0" smtClean="0"/>
              <a:t>Care </a:t>
            </a:r>
            <a:r>
              <a:rPr lang="en-US" i="1" dirty="0"/>
              <a:t>Center</a:t>
            </a:r>
            <a:r>
              <a:rPr lang="en-US" dirty="0"/>
              <a:t>, 343 NLRB 659 (</a:t>
            </a:r>
            <a:r>
              <a:rPr lang="en-US" dirty="0" smtClean="0"/>
              <a:t>2004)] to Section </a:t>
            </a:r>
            <a:r>
              <a:rPr lang="en-US" dirty="0"/>
              <a:t>9(b)’s “statutory command” to the Board, in </a:t>
            </a:r>
            <a:r>
              <a:rPr lang="en-US" dirty="0" smtClean="0"/>
              <a:t>deciding whether </a:t>
            </a:r>
            <a:r>
              <a:rPr lang="en-US" dirty="0"/>
              <a:t>a petitioned-for bargaining unit is appropriate</a:t>
            </a:r>
            <a:r>
              <a:rPr lang="en-US" dirty="0" smtClean="0"/>
              <a:t>, “‘</a:t>
            </a:r>
            <a:r>
              <a:rPr lang="en-US" dirty="0"/>
              <a:t>to assure to employees the fullest freedom </a:t>
            </a:r>
            <a:r>
              <a:rPr lang="en-US" dirty="0" smtClean="0"/>
              <a:t>in exercising </a:t>
            </a:r>
            <a:r>
              <a:rPr lang="en-US" dirty="0"/>
              <a:t>the rights guaranteed’ by th[e] Act</a:t>
            </a:r>
            <a:r>
              <a:rPr lang="en-US" dirty="0" smtClean="0"/>
              <a:t>[.]” Gallenkamp </a:t>
            </a:r>
            <a:r>
              <a:rPr lang="en-US" dirty="0"/>
              <a:t>Stores Co. v. NLRB, supra, 402 F.2d at </a:t>
            </a:r>
            <a:r>
              <a:rPr lang="en-US" dirty="0" smtClean="0"/>
              <a:t>532 (quoting </a:t>
            </a:r>
            <a:r>
              <a:rPr lang="en-US" dirty="0"/>
              <a:t>Section 9(b</a:t>
            </a:r>
            <a:r>
              <a:rPr lang="en-US" dirty="0" smtClean="0"/>
              <a:t>)).”) Id. </a:t>
            </a:r>
            <a:r>
              <a:rPr lang="en-US" dirty="0"/>
              <a:t>a</a:t>
            </a:r>
            <a:r>
              <a:rPr lang="en-US" dirty="0" smtClean="0"/>
              <a:t>t 8.</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23</a:t>
            </a:fld>
            <a:endParaRPr lang="en-US" dirty="0"/>
          </a:p>
        </p:txBody>
      </p:sp>
    </p:spTree>
    <p:extLst>
      <p:ext uri="{BB962C8B-B14F-4D97-AF65-F5344CB8AC3E}">
        <p14:creationId xmlns:p14="http://schemas.microsoft.com/office/powerpoint/2010/main" val="679653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Miller &amp; Anderson, Inc</a:t>
            </a:r>
            <a:r>
              <a:rPr lang="en-US" dirty="0"/>
              <a:t>., 364 NLRB No. 39 (July 11, 2016).</a:t>
            </a:r>
          </a:p>
        </p:txBody>
      </p:sp>
      <p:sp>
        <p:nvSpPr>
          <p:cNvPr id="3" name="Content Placeholder 2"/>
          <p:cNvSpPr>
            <a:spLocks noGrp="1"/>
          </p:cNvSpPr>
          <p:nvPr>
            <p:ph idx="1"/>
          </p:nvPr>
        </p:nvSpPr>
        <p:spPr/>
        <p:txBody>
          <a:bodyPr>
            <a:normAutofit fontScale="92500"/>
          </a:bodyPr>
          <a:lstStyle/>
          <a:p>
            <a:r>
              <a:rPr lang="en-US" dirty="0" smtClean="0"/>
              <a:t>“The </a:t>
            </a:r>
            <a:r>
              <a:rPr lang="en-US" dirty="0"/>
              <a:t>Board has recognized that “[a] key aspect of the right to ‘self-organization’ is the right to draw the boundaries of that organization—to choose whom to include and whom to exclude.”  Specialty Healthcare &amp; Rehabilitation Center of Mobile, 357 NLRB 934, 941 fn.18 (2011) (“ Specialty Healthcare”), affd sub. nom,  Kindred Nursing Centers East, LLC v. NLRB, 727 F.3d 552 (6th Cir. 2013</a:t>
            </a:r>
            <a:r>
              <a:rPr lang="en-US" dirty="0" smtClean="0"/>
              <a:t>).” Id. </a:t>
            </a:r>
            <a:r>
              <a:rPr lang="en-US" dirty="0"/>
              <a:t>a</a:t>
            </a:r>
            <a:r>
              <a:rPr lang="en-US" dirty="0" smtClean="0"/>
              <a:t>t 8.</a:t>
            </a:r>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24</a:t>
            </a:fld>
            <a:endParaRPr lang="en-US" dirty="0"/>
          </a:p>
        </p:txBody>
      </p:sp>
    </p:spTree>
    <p:extLst>
      <p:ext uri="{BB962C8B-B14F-4D97-AF65-F5344CB8AC3E}">
        <p14:creationId xmlns:p14="http://schemas.microsoft.com/office/powerpoint/2010/main" val="81809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Miller &amp; Anderson, Inc</a:t>
            </a:r>
            <a:r>
              <a:rPr lang="en-US" dirty="0"/>
              <a:t>., 364 NLRB No. 39 (July 11, 2016).</a:t>
            </a:r>
          </a:p>
        </p:txBody>
      </p:sp>
      <p:sp>
        <p:nvSpPr>
          <p:cNvPr id="3" name="Content Placeholder 2"/>
          <p:cNvSpPr>
            <a:spLocks noGrp="1"/>
          </p:cNvSpPr>
          <p:nvPr>
            <p:ph idx="1"/>
          </p:nvPr>
        </p:nvSpPr>
        <p:spPr/>
        <p:txBody>
          <a:bodyPr>
            <a:normAutofit fontScale="92500"/>
          </a:bodyPr>
          <a:lstStyle/>
          <a:p>
            <a:r>
              <a:rPr lang="en-US" dirty="0" smtClean="0"/>
              <a:t>“The  </a:t>
            </a:r>
            <a:r>
              <a:rPr lang="en-US" i="1" dirty="0"/>
              <a:t>Sturgis </a:t>
            </a:r>
            <a:r>
              <a:rPr lang="en-US" dirty="0"/>
              <a:t>approach honors that principle because it does not require employees to obtain employer permission before </a:t>
            </a:r>
            <a:r>
              <a:rPr lang="en-US" dirty="0" smtClean="0"/>
              <a:t>they may </a:t>
            </a:r>
            <a:r>
              <a:rPr lang="en-US" dirty="0"/>
              <a:t>organize in their desired unit</a:t>
            </a:r>
            <a:r>
              <a:rPr lang="en-US" dirty="0" smtClean="0"/>
              <a:t>.</a:t>
            </a:r>
            <a:r>
              <a:rPr lang="en-US" dirty="0"/>
              <a:t> </a:t>
            </a:r>
            <a:r>
              <a:rPr lang="en-US" dirty="0" smtClean="0"/>
              <a:t> Nor </a:t>
            </a:r>
            <a:r>
              <a:rPr lang="en-US" dirty="0"/>
              <a:t>does </a:t>
            </a:r>
            <a:r>
              <a:rPr lang="en-US" i="1" dirty="0" smtClean="0"/>
              <a:t>Sturgis</a:t>
            </a:r>
            <a:r>
              <a:rPr lang="en-US" dirty="0"/>
              <a:t> </a:t>
            </a:r>
            <a:r>
              <a:rPr lang="en-US" dirty="0" smtClean="0"/>
              <a:t>mandate </a:t>
            </a:r>
            <a:r>
              <a:rPr lang="en-US" dirty="0"/>
              <a:t>any particular bargaining unit for the </a:t>
            </a:r>
            <a:r>
              <a:rPr lang="en-US" dirty="0" smtClean="0"/>
              <a:t>contingent </a:t>
            </a:r>
            <a:r>
              <a:rPr lang="en-US" dirty="0"/>
              <a:t> employees (who are jointly employed by a user </a:t>
            </a:r>
            <a:r>
              <a:rPr lang="en-US" dirty="0" smtClean="0"/>
              <a:t>employer and </a:t>
            </a:r>
            <a:r>
              <a:rPr lang="en-US" dirty="0"/>
              <a:t>a supplier employer) and the employees solely </a:t>
            </a:r>
            <a:r>
              <a:rPr lang="en-US" dirty="0" smtClean="0"/>
              <a:t>employed by </a:t>
            </a:r>
            <a:r>
              <a:rPr lang="en-US" dirty="0"/>
              <a:t>that same user employer</a:t>
            </a:r>
            <a:r>
              <a:rPr lang="en-US" dirty="0" smtClean="0"/>
              <a:t>.” Id. </a:t>
            </a:r>
            <a:r>
              <a:rPr lang="en-US" dirty="0"/>
              <a:t>a</a:t>
            </a:r>
            <a:r>
              <a:rPr lang="en-US" dirty="0" smtClean="0"/>
              <a:t>t 8.</a:t>
            </a:r>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25</a:t>
            </a:fld>
            <a:endParaRPr lang="en-US" dirty="0"/>
          </a:p>
        </p:txBody>
      </p:sp>
    </p:spTree>
    <p:extLst>
      <p:ext uri="{BB962C8B-B14F-4D97-AF65-F5344CB8AC3E}">
        <p14:creationId xmlns:p14="http://schemas.microsoft.com/office/powerpoint/2010/main" val="930546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Miller &amp; Anderson, Inc</a:t>
            </a:r>
            <a:r>
              <a:rPr lang="en-US" dirty="0"/>
              <a:t>., 364 NLRB No. 39 (July 11, 2016).</a:t>
            </a:r>
          </a:p>
        </p:txBody>
      </p:sp>
      <p:sp>
        <p:nvSpPr>
          <p:cNvPr id="3" name="Content Placeholder 2"/>
          <p:cNvSpPr>
            <a:spLocks noGrp="1"/>
          </p:cNvSpPr>
          <p:nvPr>
            <p:ph idx="1"/>
          </p:nvPr>
        </p:nvSpPr>
        <p:spPr/>
        <p:txBody>
          <a:bodyPr>
            <a:normAutofit fontScale="85000" lnSpcReduction="10000"/>
          </a:bodyPr>
          <a:lstStyle/>
          <a:p>
            <a:r>
              <a:rPr lang="en-US" dirty="0" smtClean="0"/>
              <a:t>“Rather</a:t>
            </a:r>
            <a:r>
              <a:rPr lang="en-US" dirty="0"/>
              <a:t>, </a:t>
            </a:r>
            <a:r>
              <a:rPr lang="en-US" i="1" dirty="0" smtClean="0"/>
              <a:t>Sturgis</a:t>
            </a:r>
            <a:r>
              <a:rPr lang="en-US" dirty="0" smtClean="0"/>
              <a:t> leaves </a:t>
            </a:r>
            <a:r>
              <a:rPr lang="en-US" dirty="0"/>
              <a:t>the employees free to choose the unit they wish </a:t>
            </a:r>
            <a:r>
              <a:rPr lang="en-US" dirty="0" smtClean="0"/>
              <a:t>to organize</a:t>
            </a:r>
            <a:r>
              <a:rPr lang="en-US" dirty="0"/>
              <a:t>, provided their desired unit is appropriate </a:t>
            </a:r>
            <a:r>
              <a:rPr lang="en-US" dirty="0" smtClean="0"/>
              <a:t>under the </a:t>
            </a:r>
            <a:r>
              <a:rPr lang="en-US" dirty="0"/>
              <a:t>Board’s traditional test for determining unit </a:t>
            </a:r>
            <a:r>
              <a:rPr lang="en-US" dirty="0" smtClean="0"/>
              <a:t>appropriateness. Thus</a:t>
            </a:r>
            <a:r>
              <a:rPr lang="en-US" dirty="0"/>
              <a:t>, </a:t>
            </a:r>
            <a:r>
              <a:rPr lang="en-US" i="1" dirty="0"/>
              <a:t>Sturgis </a:t>
            </a:r>
            <a:r>
              <a:rPr lang="en-US" dirty="0"/>
              <a:t> permits the jointly employed </a:t>
            </a:r>
            <a:r>
              <a:rPr lang="en-US" dirty="0" smtClean="0"/>
              <a:t>contingent employees </a:t>
            </a:r>
            <a:r>
              <a:rPr lang="en-US" dirty="0"/>
              <a:t>to organize in bargaining units </a:t>
            </a:r>
            <a:r>
              <a:rPr lang="en-US" dirty="0" smtClean="0"/>
              <a:t>with their </a:t>
            </a:r>
            <a:r>
              <a:rPr lang="en-US" dirty="0"/>
              <a:t>coworkers who are solely employed by the </a:t>
            </a:r>
            <a:r>
              <a:rPr lang="en-US" dirty="0" smtClean="0"/>
              <a:t>user employer </a:t>
            </a:r>
            <a:r>
              <a:rPr lang="en-US" dirty="0"/>
              <a:t>if they share the requisite community of </a:t>
            </a:r>
            <a:r>
              <a:rPr lang="en-US" dirty="0" smtClean="0"/>
              <a:t>interest, while </a:t>
            </a:r>
            <a:r>
              <a:rPr lang="en-US" dirty="0"/>
              <a:t>also leaving both groups free to organize </a:t>
            </a:r>
            <a:r>
              <a:rPr lang="en-US" dirty="0" smtClean="0"/>
              <a:t>separately if </a:t>
            </a:r>
            <a:r>
              <a:rPr lang="en-US" dirty="0"/>
              <a:t>they would prefer to do so</a:t>
            </a:r>
            <a:r>
              <a:rPr lang="en-US" dirty="0" smtClean="0"/>
              <a:t>.”  Id at 8.</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26</a:t>
            </a:fld>
            <a:endParaRPr lang="en-US" dirty="0"/>
          </a:p>
        </p:txBody>
      </p:sp>
    </p:spTree>
    <p:extLst>
      <p:ext uri="{BB962C8B-B14F-4D97-AF65-F5344CB8AC3E}">
        <p14:creationId xmlns:p14="http://schemas.microsoft.com/office/powerpoint/2010/main" val="191479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Miller &amp; Anderson, Inc</a:t>
            </a:r>
            <a:r>
              <a:rPr lang="en-US" dirty="0"/>
              <a:t>., 364 NLRB No. 39 (July 11, 2016).</a:t>
            </a:r>
          </a:p>
        </p:txBody>
      </p:sp>
      <p:sp>
        <p:nvSpPr>
          <p:cNvPr id="3" name="Content Placeholder 2"/>
          <p:cNvSpPr>
            <a:spLocks noGrp="1"/>
          </p:cNvSpPr>
          <p:nvPr>
            <p:ph idx="1"/>
          </p:nvPr>
        </p:nvSpPr>
        <p:spPr/>
        <p:txBody>
          <a:bodyPr>
            <a:normAutofit fontScale="92500" lnSpcReduction="20000"/>
          </a:bodyPr>
          <a:lstStyle/>
          <a:p>
            <a:r>
              <a:rPr lang="en-US" dirty="0" smtClean="0"/>
              <a:t>Member Miscimarra dissented and write: “Based </a:t>
            </a:r>
            <a:r>
              <a:rPr lang="en-US" dirty="0"/>
              <a:t>on the above considerations, I do not believe </a:t>
            </a:r>
            <a:r>
              <a:rPr lang="en-US" dirty="0" smtClean="0"/>
              <a:t>the Board </a:t>
            </a:r>
            <a:r>
              <a:rPr lang="en-US" dirty="0"/>
              <a:t>may approve a multi-employer/non-employer </a:t>
            </a:r>
            <a:r>
              <a:rPr lang="en-US" dirty="0" smtClean="0"/>
              <a:t>bargaining unit</a:t>
            </a:r>
            <a:r>
              <a:rPr lang="en-US" dirty="0"/>
              <a:t>, absent the consent of the parties. </a:t>
            </a:r>
            <a:r>
              <a:rPr lang="en-US" dirty="0" smtClean="0"/>
              <a:t>However, even </a:t>
            </a:r>
            <a:r>
              <a:rPr lang="en-US" dirty="0"/>
              <a:t>if the Board had the statutory authority to </a:t>
            </a:r>
            <a:r>
              <a:rPr lang="en-US" dirty="0" smtClean="0"/>
              <a:t>approve such </a:t>
            </a:r>
            <a:r>
              <a:rPr lang="en-US" dirty="0"/>
              <a:t>a unit, I agree with the Oakwood  majority and </a:t>
            </a:r>
            <a:r>
              <a:rPr lang="en-US" dirty="0" smtClean="0"/>
              <a:t>the</a:t>
            </a:r>
            <a:r>
              <a:rPr lang="en-US" dirty="0"/>
              <a:t> Sturgis dissent that, as a matter of policy, the </a:t>
            </a:r>
            <a:r>
              <a:rPr lang="en-US" dirty="0" smtClean="0"/>
              <a:t>Board should </a:t>
            </a:r>
            <a:r>
              <a:rPr lang="en-US" dirty="0"/>
              <a:t>not process petitions for </a:t>
            </a:r>
            <a:r>
              <a:rPr lang="en-US" dirty="0" smtClean="0"/>
              <a:t>multi-employer/nonemployer</a:t>
            </a:r>
            <a:r>
              <a:rPr lang="en-US" dirty="0"/>
              <a:t> </a:t>
            </a:r>
            <a:r>
              <a:rPr lang="en-US" dirty="0" smtClean="0"/>
              <a:t>units </a:t>
            </a:r>
            <a:r>
              <a:rPr lang="en-US" dirty="0"/>
              <a:t>absent the consent of all parties</a:t>
            </a:r>
            <a:r>
              <a:rPr lang="en-US" dirty="0" smtClean="0"/>
              <a:t>.”  Id. </a:t>
            </a:r>
            <a:r>
              <a:rPr lang="en-US" dirty="0"/>
              <a:t>a</a:t>
            </a:r>
            <a:r>
              <a:rPr lang="en-US" dirty="0" smtClean="0"/>
              <a:t>t 22.</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27</a:t>
            </a:fld>
            <a:endParaRPr lang="en-US" dirty="0"/>
          </a:p>
        </p:txBody>
      </p:sp>
    </p:spTree>
    <p:extLst>
      <p:ext uri="{BB962C8B-B14F-4D97-AF65-F5344CB8AC3E}">
        <p14:creationId xmlns:p14="http://schemas.microsoft.com/office/powerpoint/2010/main" val="1179869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Significant Recent Board Decisions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Section 7 protections to employees have when they post on social media about their terms and conditions of employment seeking to make common cause with other employees?</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28</a:t>
            </a:fld>
            <a:endParaRPr lang="en-US" dirty="0"/>
          </a:p>
        </p:txBody>
      </p:sp>
    </p:spTree>
    <p:extLst>
      <p:ext uri="{BB962C8B-B14F-4D97-AF65-F5344CB8AC3E}">
        <p14:creationId xmlns:p14="http://schemas.microsoft.com/office/powerpoint/2010/main" val="680655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Three D, LLC d/b/a Triple Play Sports Bar and Grille</a:t>
            </a:r>
            <a:r>
              <a:rPr lang="en-US" sz="3200" dirty="0"/>
              <a:t>, 361 NLRB No. 31(8/22/14).</a:t>
            </a:r>
          </a:p>
        </p:txBody>
      </p:sp>
      <p:sp>
        <p:nvSpPr>
          <p:cNvPr id="3" name="Content Placeholder 2"/>
          <p:cNvSpPr>
            <a:spLocks noGrp="1"/>
          </p:cNvSpPr>
          <p:nvPr>
            <p:ph idx="1"/>
          </p:nvPr>
        </p:nvSpPr>
        <p:spPr/>
        <p:txBody>
          <a:bodyPr/>
          <a:lstStyle/>
          <a:p>
            <a:pPr>
              <a:buNone/>
            </a:pPr>
            <a:r>
              <a:rPr lang="en-US" dirty="0"/>
              <a:t>Facebook Postings:</a:t>
            </a:r>
          </a:p>
          <a:p>
            <a:pPr>
              <a:buNone/>
            </a:pPr>
            <a:r>
              <a:rPr lang="en-US" dirty="0"/>
              <a:t>Board (Miscimarra, Hirozawa and Schiffer) found that the Employer violated Section 8(a)(1) by discharging two employees for their participation in a Facebook discussion involving claims that employees unexpectedly owed additional state income taxes because of the Employer’s withholding mistakes.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29</a:t>
            </a:fld>
            <a:endParaRPr lang="en-US" dirty="0"/>
          </a:p>
        </p:txBody>
      </p:sp>
    </p:spTree>
    <p:extLst>
      <p:ext uri="{BB962C8B-B14F-4D97-AF65-F5344CB8AC3E}">
        <p14:creationId xmlns:p14="http://schemas.microsoft.com/office/powerpoint/2010/main" val="463628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Pacific Lutheran University</a:t>
            </a:r>
            <a:r>
              <a:rPr lang="en-US" dirty="0"/>
              <a:t>, 361 NLRB No. 157 (12/16/14).</a:t>
            </a:r>
          </a:p>
        </p:txBody>
      </p:sp>
      <p:sp>
        <p:nvSpPr>
          <p:cNvPr id="3" name="Content Placeholder 2"/>
          <p:cNvSpPr>
            <a:spLocks noGrp="1"/>
          </p:cNvSpPr>
          <p:nvPr>
            <p:ph idx="1"/>
          </p:nvPr>
        </p:nvSpPr>
        <p:spPr/>
        <p:txBody>
          <a:bodyPr/>
          <a:lstStyle/>
          <a:p>
            <a:r>
              <a:rPr lang="en-US" b="1" i="1" dirty="0"/>
              <a:t>Catholic Bishop </a:t>
            </a:r>
            <a:r>
              <a:rPr lang="en-US" dirty="0"/>
              <a:t>Issue: If a college or university argues that the Board cannot assert jurisdiction over a unit of faculty members because the university is a religious one, the university must first show, as a threshold requirement, that First Amendment concerns are implicated by showing it holds itself out as providing a religious educational environment.</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a:t>
            </a:fld>
            <a:endParaRPr lang="en-US" dirty="0"/>
          </a:p>
        </p:txBody>
      </p:sp>
    </p:spTree>
    <p:extLst>
      <p:ext uri="{BB962C8B-B14F-4D97-AF65-F5344CB8AC3E}">
        <p14:creationId xmlns:p14="http://schemas.microsoft.com/office/powerpoint/2010/main" val="1005377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Three D, LLC d/b/a Triple Play Sports Bar and Grille</a:t>
            </a:r>
            <a:r>
              <a:rPr lang="en-US" sz="3200" dirty="0"/>
              <a:t>, 361 NLRB No. 31(8/22/14).</a:t>
            </a:r>
          </a:p>
        </p:txBody>
      </p:sp>
      <p:sp>
        <p:nvSpPr>
          <p:cNvPr id="3" name="Content Placeholder 2"/>
          <p:cNvSpPr>
            <a:spLocks noGrp="1"/>
          </p:cNvSpPr>
          <p:nvPr>
            <p:ph idx="1"/>
          </p:nvPr>
        </p:nvSpPr>
        <p:spPr/>
        <p:txBody>
          <a:bodyPr/>
          <a:lstStyle/>
          <a:p>
            <a:pPr>
              <a:buNone/>
            </a:pPr>
            <a:r>
              <a:rPr lang="en-US" dirty="0"/>
              <a:t>Facts:</a:t>
            </a:r>
          </a:p>
          <a:p>
            <a:pPr>
              <a:buNone/>
            </a:pPr>
            <a:r>
              <a:rPr lang="en-US" dirty="0"/>
              <a:t>Former employee posted: “Maybe someone should do the owners of Triple Play a favor and buy it from them.  They can’t even do tax withholding correctly!!! Now I OWE money . . .WTF!!!”</a:t>
            </a:r>
          </a:p>
          <a:p>
            <a:pPr>
              <a:buNone/>
            </a:pPr>
            <a:r>
              <a:rPr lang="en-US" dirty="0"/>
              <a:t>A current employee liked this posting.</a:t>
            </a:r>
          </a:p>
          <a:p>
            <a:pPr>
              <a:buNone/>
            </a:pPr>
            <a:r>
              <a:rPr lang="en-US" dirty="0"/>
              <a:t>Another current employee posted: “ I owe too.  Such an asshole.”</a:t>
            </a:r>
          </a:p>
        </p:txBody>
      </p:sp>
      <p:sp>
        <p:nvSpPr>
          <p:cNvPr id="4" name="Slide Number Placeholder 3"/>
          <p:cNvSpPr>
            <a:spLocks noGrp="1"/>
          </p:cNvSpPr>
          <p:nvPr>
            <p:ph type="sldNum" sz="quarter" idx="12"/>
          </p:nvPr>
        </p:nvSpPr>
        <p:spPr/>
        <p:txBody>
          <a:bodyPr/>
          <a:lstStyle/>
          <a:p>
            <a:fld id="{2C25B85F-936E-4A11-923F-623ED4928BBE}" type="slidenum">
              <a:rPr lang="en-US" smtClean="0"/>
              <a:pPr/>
              <a:t>30</a:t>
            </a:fld>
            <a:endParaRPr lang="en-US" dirty="0"/>
          </a:p>
        </p:txBody>
      </p:sp>
    </p:spTree>
    <p:extLst>
      <p:ext uri="{BB962C8B-B14F-4D97-AF65-F5344CB8AC3E}">
        <p14:creationId xmlns:p14="http://schemas.microsoft.com/office/powerpoint/2010/main" val="1699730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Three D, LLC d/b/a Triple Play Sports Bar and Grille</a:t>
            </a:r>
            <a:r>
              <a:rPr lang="en-US" sz="3200" dirty="0"/>
              <a:t>, 361 NLRB No. 31(8/22/14).</a:t>
            </a:r>
          </a:p>
        </p:txBody>
      </p:sp>
      <p:sp>
        <p:nvSpPr>
          <p:cNvPr id="3" name="Content Placeholder 2"/>
          <p:cNvSpPr>
            <a:spLocks noGrp="1"/>
          </p:cNvSpPr>
          <p:nvPr>
            <p:ph idx="1"/>
          </p:nvPr>
        </p:nvSpPr>
        <p:spPr/>
        <p:txBody>
          <a:bodyPr/>
          <a:lstStyle/>
          <a:p>
            <a:r>
              <a:rPr lang="en-US" dirty="0"/>
              <a:t>The Employer discharge the one employee for her posting stating that she was not loyal enough to be working for the Employer.</a:t>
            </a:r>
          </a:p>
          <a:p>
            <a:r>
              <a:rPr lang="en-US" dirty="0"/>
              <a:t>The Employer also questions the employee who had liked the initial posting and fired him because he liked what the Employer considered to be disparaging and defamatory comments.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31</a:t>
            </a:fld>
            <a:endParaRPr lang="en-US" dirty="0"/>
          </a:p>
        </p:txBody>
      </p:sp>
    </p:spTree>
    <p:extLst>
      <p:ext uri="{BB962C8B-B14F-4D97-AF65-F5344CB8AC3E}">
        <p14:creationId xmlns:p14="http://schemas.microsoft.com/office/powerpoint/2010/main" val="1508878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Three D, LLC d/b/a Triple Play Sports Bar and Grille</a:t>
            </a:r>
            <a:r>
              <a:rPr lang="en-US" sz="3200" dirty="0"/>
              <a:t>, 361 NLRB No. 31(8/22/14).</a:t>
            </a:r>
          </a:p>
        </p:txBody>
      </p:sp>
      <p:sp>
        <p:nvSpPr>
          <p:cNvPr id="3" name="Content Placeholder 2"/>
          <p:cNvSpPr>
            <a:spLocks noGrp="1"/>
          </p:cNvSpPr>
          <p:nvPr>
            <p:ph idx="1"/>
          </p:nvPr>
        </p:nvSpPr>
        <p:spPr/>
        <p:txBody>
          <a:bodyPr>
            <a:normAutofit lnSpcReduction="10000"/>
          </a:bodyPr>
          <a:lstStyle/>
          <a:p>
            <a:r>
              <a:rPr lang="en-US" dirty="0"/>
              <a:t>The ALJ found, and the Respondent did not contest, that the two employees were engaged in protected concerted activity because the discussion concerned workplace complaints about tax liabilities.</a:t>
            </a:r>
          </a:p>
          <a:p>
            <a:r>
              <a:rPr lang="en-US" dirty="0"/>
              <a:t>The issue was whether the discussion exceeded the protections of the Act.</a:t>
            </a:r>
          </a:p>
          <a:p>
            <a:r>
              <a:rPr lang="en-US" dirty="0"/>
              <a:t>Board initially concludes that the </a:t>
            </a:r>
            <a:r>
              <a:rPr lang="en-US" b="1" i="1" dirty="0"/>
              <a:t>Atlantic Steel </a:t>
            </a:r>
            <a:r>
              <a:rPr lang="en-US" dirty="0"/>
              <a:t>framework does not apply because it is tailored to workplace confrontations.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32</a:t>
            </a:fld>
            <a:endParaRPr lang="en-US" dirty="0"/>
          </a:p>
        </p:txBody>
      </p:sp>
    </p:spTree>
    <p:extLst>
      <p:ext uri="{BB962C8B-B14F-4D97-AF65-F5344CB8AC3E}">
        <p14:creationId xmlns:p14="http://schemas.microsoft.com/office/powerpoint/2010/main" val="1323818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t>Three D, LLC d/b/a Triple Play Sports Bar and Grille</a:t>
            </a:r>
            <a:r>
              <a:rPr lang="en-US" sz="4000" dirty="0"/>
              <a:t>, 361 NLRB No. 31(8/22/14).</a:t>
            </a:r>
            <a:endParaRPr lang="en-US" dirty="0"/>
          </a:p>
        </p:txBody>
      </p:sp>
      <p:sp>
        <p:nvSpPr>
          <p:cNvPr id="3" name="Content Placeholder 2"/>
          <p:cNvSpPr>
            <a:spLocks noGrp="1"/>
          </p:cNvSpPr>
          <p:nvPr>
            <p:ph idx="1"/>
          </p:nvPr>
        </p:nvSpPr>
        <p:spPr/>
        <p:txBody>
          <a:bodyPr/>
          <a:lstStyle/>
          <a:p>
            <a:r>
              <a:rPr lang="en-US" dirty="0"/>
              <a:t>The Board applied the </a:t>
            </a:r>
            <a:r>
              <a:rPr lang="en-US" b="1" i="1" dirty="0"/>
              <a:t>Jefferson Standard  </a:t>
            </a:r>
            <a:r>
              <a:rPr lang="en-US" dirty="0"/>
              <a:t>and </a:t>
            </a:r>
            <a:r>
              <a:rPr lang="en-US" b="1" i="1" dirty="0"/>
              <a:t>Linn</a:t>
            </a:r>
            <a:r>
              <a:rPr lang="en-US" dirty="0"/>
              <a:t> tests: Did the employees’ conduct amount to disloyal disparagement of their employer so as to fall outside the protection of the Act or were the statements uttered “with knowledge of its falsity, or with reckless disregard of whether it was true or false.”</a:t>
            </a:r>
          </a:p>
          <a:p>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33</a:t>
            </a:fld>
            <a:endParaRPr lang="en-US" dirty="0"/>
          </a:p>
        </p:txBody>
      </p:sp>
    </p:spTree>
    <p:extLst>
      <p:ext uri="{BB962C8B-B14F-4D97-AF65-F5344CB8AC3E}">
        <p14:creationId xmlns:p14="http://schemas.microsoft.com/office/powerpoint/2010/main" val="455411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t>Three D, LLC d/b/a Triple Play Sports Bar and Grille</a:t>
            </a:r>
            <a:r>
              <a:rPr lang="en-US" sz="4000" dirty="0"/>
              <a:t>, 361 NLRB No. 31(8/22/14).</a:t>
            </a:r>
            <a:endParaRPr lang="en-US" dirty="0"/>
          </a:p>
        </p:txBody>
      </p:sp>
      <p:sp>
        <p:nvSpPr>
          <p:cNvPr id="3" name="Content Placeholder 2"/>
          <p:cNvSpPr>
            <a:spLocks noGrp="1"/>
          </p:cNvSpPr>
          <p:nvPr>
            <p:ph idx="1"/>
          </p:nvPr>
        </p:nvSpPr>
        <p:spPr/>
        <p:txBody>
          <a:bodyPr/>
          <a:lstStyle/>
          <a:p>
            <a:r>
              <a:rPr lang="en-US" dirty="0"/>
              <a:t>Board finds  that comments at issue did not even mention, much less disparage the employer’s products or services.</a:t>
            </a:r>
          </a:p>
          <a:p>
            <a:r>
              <a:rPr lang="en-US" dirty="0"/>
              <a:t>The Board also found that the comments were not defamatory.</a:t>
            </a:r>
          </a:p>
          <a:p>
            <a:r>
              <a:rPr lang="en-US" dirty="0"/>
              <a:t>The Board then found that the Employer violated Section 8(a) (l) by discharging the two employees because of their protected concerted activity.</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34</a:t>
            </a:fld>
            <a:endParaRPr lang="en-US" dirty="0"/>
          </a:p>
        </p:txBody>
      </p:sp>
    </p:spTree>
    <p:extLst>
      <p:ext uri="{BB962C8B-B14F-4D97-AF65-F5344CB8AC3E}">
        <p14:creationId xmlns:p14="http://schemas.microsoft.com/office/powerpoint/2010/main" val="1559821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t>Three D, LLC d/b/a Triple Play Sports Bar and Grille</a:t>
            </a:r>
            <a:r>
              <a:rPr lang="en-US" sz="4000" dirty="0"/>
              <a:t>, 361 NLRB No. 31(8/22/14).</a:t>
            </a:r>
            <a:endParaRPr lang="en-US" dirty="0"/>
          </a:p>
        </p:txBody>
      </p:sp>
      <p:sp>
        <p:nvSpPr>
          <p:cNvPr id="3" name="Content Placeholder 2"/>
          <p:cNvSpPr>
            <a:spLocks noGrp="1"/>
          </p:cNvSpPr>
          <p:nvPr>
            <p:ph idx="1"/>
          </p:nvPr>
        </p:nvSpPr>
        <p:spPr/>
        <p:txBody>
          <a:bodyPr>
            <a:normAutofit fontScale="92500" lnSpcReduction="20000"/>
          </a:bodyPr>
          <a:lstStyle/>
          <a:p>
            <a:r>
              <a:rPr lang="en-US" dirty="0"/>
              <a:t>Two members of the Board also found that the Internet Blogging Policy was unlawful:</a:t>
            </a:r>
          </a:p>
          <a:p>
            <a:pPr lvl="1"/>
            <a:r>
              <a:rPr lang="en-US" dirty="0"/>
              <a:t>“when internet blogging, chat room discussions, e-mail, text messages, or other forms of communication extend to employees revealing confidential and proprietary information about the Company, or engage in inappropriate discussions about the company, management and/or coworkers, the employee may be violating the law and is subject to disciplinary action, up to and including termination of employment.  …  In the event state or federal law precludes this policy, then it is of no force and effect.”</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35</a:t>
            </a:fld>
            <a:endParaRPr lang="en-US" dirty="0"/>
          </a:p>
        </p:txBody>
      </p:sp>
    </p:spTree>
    <p:extLst>
      <p:ext uri="{BB962C8B-B14F-4D97-AF65-F5344CB8AC3E}">
        <p14:creationId xmlns:p14="http://schemas.microsoft.com/office/powerpoint/2010/main" val="530415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t>Three D, LLC d/b/a Triple Play Sports Bar and Grille</a:t>
            </a:r>
            <a:r>
              <a:rPr lang="en-US" sz="4000" dirty="0"/>
              <a:t>, 361 NLRB No. 31(8/22/14).</a:t>
            </a:r>
            <a:endParaRPr lang="en-US" dirty="0"/>
          </a:p>
        </p:txBody>
      </p:sp>
      <p:sp>
        <p:nvSpPr>
          <p:cNvPr id="3" name="Content Placeholder 2"/>
          <p:cNvSpPr>
            <a:spLocks noGrp="1"/>
          </p:cNvSpPr>
          <p:nvPr>
            <p:ph idx="1"/>
          </p:nvPr>
        </p:nvSpPr>
        <p:spPr/>
        <p:txBody>
          <a:bodyPr>
            <a:normAutofit lnSpcReduction="10000"/>
          </a:bodyPr>
          <a:lstStyle/>
          <a:p>
            <a:r>
              <a:rPr lang="en-US" dirty="0"/>
              <a:t>Majority conclude that rule was overbroad under </a:t>
            </a:r>
            <a:r>
              <a:rPr lang="en-US" b="1" i="1" dirty="0"/>
              <a:t>Lutheran Heritage </a:t>
            </a:r>
            <a:r>
              <a:rPr lang="en-US" dirty="0"/>
              <a:t>because employees would reasonably interpret the rule as proscribing discussion of terms and conditions of employment deemed “inappropriate” by the Employer.  Majority notes that unlawful actions in this case indicated to employees that the savings clause did not protect them.</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36</a:t>
            </a:fld>
            <a:endParaRPr lang="en-US" dirty="0"/>
          </a:p>
        </p:txBody>
      </p:sp>
    </p:spTree>
    <p:extLst>
      <p:ext uri="{BB962C8B-B14F-4D97-AF65-F5344CB8AC3E}">
        <p14:creationId xmlns:p14="http://schemas.microsoft.com/office/powerpoint/2010/main" val="1980386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t>Three D, LLC d/b/a Triple Play Sports Bar and Grille</a:t>
            </a:r>
            <a:r>
              <a:rPr lang="en-US" sz="4000" dirty="0"/>
              <a:t>, 361 NLRB No. 31(8/22/14).</a:t>
            </a:r>
            <a:endParaRPr lang="en-US" dirty="0"/>
          </a:p>
        </p:txBody>
      </p:sp>
      <p:sp>
        <p:nvSpPr>
          <p:cNvPr id="3" name="Content Placeholder 2"/>
          <p:cNvSpPr>
            <a:spLocks noGrp="1"/>
          </p:cNvSpPr>
          <p:nvPr>
            <p:ph idx="1"/>
          </p:nvPr>
        </p:nvSpPr>
        <p:spPr/>
        <p:txBody>
          <a:bodyPr>
            <a:normAutofit fontScale="92500"/>
          </a:bodyPr>
          <a:lstStyle/>
          <a:p>
            <a:r>
              <a:rPr lang="en-US" dirty="0"/>
              <a:t>Member Miscimarra found policy to be lawful:  “Nobody can seriously disagree that the two listed infractions—disclosing ‘confidential and proprietary information’ and ‘inappropriate discussions’ ‘may’ violate one or more laws ‘and’ be proper grounds for discipline.” Id at 11.  He accuses the majority of unfairly combining prongs one and three of </a:t>
            </a:r>
            <a:r>
              <a:rPr lang="en-US" b="1" i="1" dirty="0"/>
              <a:t>Lutheran Heritage</a:t>
            </a:r>
            <a:r>
              <a:rPr lang="en-US" dirty="0"/>
              <a:t>.  He would also give effect to the savings language.</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37</a:t>
            </a:fld>
            <a:endParaRPr lang="en-US" dirty="0"/>
          </a:p>
        </p:txBody>
      </p:sp>
    </p:spTree>
    <p:extLst>
      <p:ext uri="{BB962C8B-B14F-4D97-AF65-F5344CB8AC3E}">
        <p14:creationId xmlns:p14="http://schemas.microsoft.com/office/powerpoint/2010/main" val="16566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lstStyle/>
          <a:p>
            <a:r>
              <a:rPr lang="en-US" dirty="0"/>
              <a:t>The Board found that an Employer violated Section 8(a)(3) and (1) by discharging an employee because of his protected, concerted comments made in a posting on social media and applied a totality of the circumstances test to determine that the posting did not exceed the protections of the Act.</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38</a:t>
            </a:fld>
            <a:endParaRPr lang="en-US" dirty="0"/>
          </a:p>
        </p:txBody>
      </p:sp>
    </p:spTree>
    <p:extLst>
      <p:ext uri="{BB962C8B-B14F-4D97-AF65-F5344CB8AC3E}">
        <p14:creationId xmlns:p14="http://schemas.microsoft.com/office/powerpoint/2010/main" val="1971170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normAutofit fontScale="92500" lnSpcReduction="20000"/>
          </a:bodyPr>
          <a:lstStyle/>
          <a:p>
            <a:r>
              <a:rPr lang="en-US" dirty="0"/>
              <a:t>FACTS:</a:t>
            </a:r>
          </a:p>
          <a:p>
            <a:r>
              <a:rPr lang="en-US" dirty="0"/>
              <a:t>Respondent operated a catering company and a Board election was scheduled to be conducted.</a:t>
            </a:r>
          </a:p>
          <a:p>
            <a:r>
              <a:rPr lang="en-US" dirty="0"/>
              <a:t>2 days prior to the election, an employee was working as a server and the Assistant Director of Banquets made comments to employees in a harsh tone of voice in front of customers.  The employee told the head of the union’s organizing effort that employees were sick and tired of the way that this manager talked to employees.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39</a:t>
            </a:fld>
            <a:endParaRPr lang="en-US" dirty="0"/>
          </a:p>
        </p:txBody>
      </p:sp>
    </p:spTree>
    <p:extLst>
      <p:ext uri="{BB962C8B-B14F-4D97-AF65-F5344CB8AC3E}">
        <p14:creationId xmlns:p14="http://schemas.microsoft.com/office/powerpoint/2010/main" val="1361819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Pacific Lutheran University</a:t>
            </a:r>
            <a:r>
              <a:rPr lang="en-US" dirty="0"/>
              <a:t>, 361 NLRB No. 157 (12/16/14).</a:t>
            </a:r>
          </a:p>
        </p:txBody>
      </p:sp>
      <p:sp>
        <p:nvSpPr>
          <p:cNvPr id="3" name="Content Placeholder 2"/>
          <p:cNvSpPr>
            <a:spLocks noGrp="1"/>
          </p:cNvSpPr>
          <p:nvPr>
            <p:ph idx="1"/>
          </p:nvPr>
        </p:nvSpPr>
        <p:spPr/>
        <p:txBody>
          <a:bodyPr>
            <a:normAutofit lnSpcReduction="10000"/>
          </a:bodyPr>
          <a:lstStyle/>
          <a:p>
            <a:r>
              <a:rPr lang="en-US" dirty="0"/>
              <a:t>Once the threshold requirement is met, the university must show that it holds out the petitioned for faculty members themselves as performing a specific role in creating or maintaining the college’s or university’s religious educational environment, as demonstrated by representations to current or potential students and faculty members, and the community at large.</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a:t>
            </a:fld>
            <a:endParaRPr lang="en-US" dirty="0"/>
          </a:p>
        </p:txBody>
      </p:sp>
    </p:spTree>
    <p:extLst>
      <p:ext uri="{BB962C8B-B14F-4D97-AF65-F5344CB8AC3E}">
        <p14:creationId xmlns:p14="http://schemas.microsoft.com/office/powerpoint/2010/main" val="1888982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lstStyle/>
          <a:p>
            <a:r>
              <a:rPr lang="en-US" dirty="0"/>
              <a:t>The employee then vented his frustration with the manager’s treatment of servers by posting from his iPhone the following message on his personal Facebook page:</a:t>
            </a:r>
          </a:p>
          <a:p>
            <a:pPr marL="548640">
              <a:spcBef>
                <a:spcPts val="800"/>
              </a:spcBef>
              <a:buNone/>
            </a:pPr>
            <a:r>
              <a:rPr lang="en-US" dirty="0"/>
              <a:t>   “Bob is such a NASTY MOTHER FUCKER don’t know how to talk to people!!!!!! Fuck his mother and his entire fucking family!!!!  What a LOSER!!!!  Vote YES for the UNION!!!!!!”</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40</a:t>
            </a:fld>
            <a:endParaRPr lang="en-US" dirty="0"/>
          </a:p>
        </p:txBody>
      </p:sp>
    </p:spTree>
    <p:extLst>
      <p:ext uri="{BB962C8B-B14F-4D97-AF65-F5344CB8AC3E}">
        <p14:creationId xmlns:p14="http://schemas.microsoft.com/office/powerpoint/2010/main" val="2146442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lstStyle/>
          <a:p>
            <a:r>
              <a:rPr lang="en-US" dirty="0"/>
              <a:t>The employee’s posting was visible to his Facebook “friends,”  including some co-workers.</a:t>
            </a:r>
          </a:p>
          <a:p>
            <a:r>
              <a:rPr lang="en-US" dirty="0"/>
              <a:t>The employee deleted the posting the day after the election.</a:t>
            </a:r>
          </a:p>
          <a:p>
            <a:r>
              <a:rPr lang="en-US" dirty="0"/>
              <a:t>The Employer’s managers learned of the posting and then discharged the employee based on his Facebook comments.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41</a:t>
            </a:fld>
            <a:endParaRPr lang="en-US" dirty="0"/>
          </a:p>
        </p:txBody>
      </p:sp>
    </p:spTree>
    <p:extLst>
      <p:ext uri="{BB962C8B-B14F-4D97-AF65-F5344CB8AC3E}">
        <p14:creationId xmlns:p14="http://schemas.microsoft.com/office/powerpoint/2010/main" val="1530282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normAutofit fontScale="92500"/>
          </a:bodyPr>
          <a:lstStyle/>
          <a:p>
            <a:r>
              <a:rPr lang="en-US" dirty="0"/>
              <a:t>The Board first conclude that the employee’s Facebook posting was directed at a supervisors’ mistreatment of employees and sought redress through the upcoming union election, and therefore constituted protected, concerted activity and union activity.</a:t>
            </a:r>
          </a:p>
          <a:p>
            <a:r>
              <a:rPr lang="en-US" dirty="0"/>
              <a:t>The Board also conclude that the employee’s comments were not so egregious as to exceed the Act’s protection.</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42</a:t>
            </a:fld>
            <a:endParaRPr lang="en-US" dirty="0"/>
          </a:p>
        </p:txBody>
      </p:sp>
    </p:spTree>
    <p:extLst>
      <p:ext uri="{BB962C8B-B14F-4D97-AF65-F5344CB8AC3E}">
        <p14:creationId xmlns:p14="http://schemas.microsoft.com/office/powerpoint/2010/main" val="1166615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normAutofit fontScale="92500" lnSpcReduction="10000"/>
          </a:bodyPr>
          <a:lstStyle/>
          <a:p>
            <a:r>
              <a:rPr lang="en-US" dirty="0"/>
              <a:t>The Board applied a totality of the circumstances test, not the </a:t>
            </a:r>
            <a:r>
              <a:rPr lang="en-US" i="1" dirty="0"/>
              <a:t>Atlantic Steel </a:t>
            </a:r>
            <a:r>
              <a:rPr lang="en-US" dirty="0"/>
              <a:t>four factor test.  The Board considered:</a:t>
            </a:r>
          </a:p>
          <a:p>
            <a:r>
              <a:rPr lang="en-US" dirty="0"/>
              <a:t>(1) whether the record contained any evidence of the Respondent’s antiunion hostility; (2) whether the Respondent provoked [the employee’s] conduct; (3) whether [the employee’s] conduct was impulsive or deliberate; (4) the location of [the employee’s] Facebook post;   [Continued on Next Slide].</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43</a:t>
            </a:fld>
            <a:endParaRPr lang="en-US" dirty="0"/>
          </a:p>
        </p:txBody>
      </p:sp>
    </p:spTree>
    <p:extLst>
      <p:ext uri="{BB962C8B-B14F-4D97-AF65-F5344CB8AC3E}">
        <p14:creationId xmlns:p14="http://schemas.microsoft.com/office/powerpoint/2010/main" val="290160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normAutofit fontScale="92500"/>
          </a:bodyPr>
          <a:lstStyle/>
          <a:p>
            <a:r>
              <a:rPr lang="en-US" dirty="0"/>
              <a:t>(5) the subject matter of the post; (6) the nature of the post; (7) whether the Respondent considered language similar to that used by [the employee] to be offensive; (8) whether the employer maintained a specific rule prohibiting the language at issue; and (9) whether the discipline imposed upon [the employee] was typical of that imposed for similar violations or disproportionate to his offense.”  Id. at 2</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44</a:t>
            </a:fld>
            <a:endParaRPr lang="en-US" dirty="0"/>
          </a:p>
        </p:txBody>
      </p:sp>
    </p:spTree>
    <p:extLst>
      <p:ext uri="{BB962C8B-B14F-4D97-AF65-F5344CB8AC3E}">
        <p14:creationId xmlns:p14="http://schemas.microsoft.com/office/powerpoint/2010/main" val="837094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normAutofit lnSpcReduction="10000"/>
          </a:bodyPr>
          <a:lstStyle/>
          <a:p>
            <a:r>
              <a:rPr lang="en-US" dirty="0"/>
              <a:t>After weighing these factors, the Board concluded:  “Although we do not condone [the employee’s] use of obscene and vulgar language in his online statements about his manager, we agree with the judge that the particular facts and circumstances presented in this case weigh in favor of finding that [the employee’s] conduct did not lose the Acts’ protection.”  Id. at </a:t>
            </a:r>
            <a:r>
              <a:rPr lang="en-US" dirty="0" smtClean="0"/>
              <a:t>4.</a:t>
            </a:r>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45</a:t>
            </a:fld>
            <a:endParaRPr lang="en-US" dirty="0"/>
          </a:p>
        </p:txBody>
      </p:sp>
    </p:spTree>
    <p:extLst>
      <p:ext uri="{BB962C8B-B14F-4D97-AF65-F5344CB8AC3E}">
        <p14:creationId xmlns:p14="http://schemas.microsoft.com/office/powerpoint/2010/main" val="2052653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Pier Sixty, LLC</a:t>
            </a:r>
            <a:r>
              <a:rPr lang="en-US" dirty="0"/>
              <a:t>, 362 NLRB No. 59 (March 31, 2015).</a:t>
            </a:r>
          </a:p>
        </p:txBody>
      </p:sp>
      <p:sp>
        <p:nvSpPr>
          <p:cNvPr id="3" name="Content Placeholder 2"/>
          <p:cNvSpPr>
            <a:spLocks noGrp="1"/>
          </p:cNvSpPr>
          <p:nvPr>
            <p:ph idx="1"/>
          </p:nvPr>
        </p:nvSpPr>
        <p:spPr/>
        <p:txBody>
          <a:bodyPr>
            <a:normAutofit fontScale="92500" lnSpcReduction="10000"/>
          </a:bodyPr>
          <a:lstStyle/>
          <a:p>
            <a:r>
              <a:rPr lang="en-US" dirty="0"/>
              <a:t>Member Johnson dissented and would have dismissed the discharge allegation:</a:t>
            </a:r>
          </a:p>
          <a:p>
            <a:pPr>
              <a:buNone/>
            </a:pPr>
            <a:r>
              <a:rPr lang="en-US" dirty="0"/>
              <a:t>“In condoning [the employee’s] offensive online rant, which was fraught with insulting and obscene vulgarities directed toward his manager and his manager’s mother and family, my colleagues recast an outrageous, individualized griping episode as protected activity.  I cannot join in concluding that such blatantly uncivil and opprobrious behavior is within the Act’s protection.”  Id. at </a:t>
            </a:r>
            <a:r>
              <a:rPr lang="en-US" dirty="0" smtClean="0"/>
              <a:t>5.</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46</a:t>
            </a:fld>
            <a:endParaRPr lang="en-US" dirty="0"/>
          </a:p>
        </p:txBody>
      </p:sp>
    </p:spTree>
    <p:extLst>
      <p:ext uri="{BB962C8B-B14F-4D97-AF65-F5344CB8AC3E}">
        <p14:creationId xmlns:p14="http://schemas.microsoft.com/office/powerpoint/2010/main" val="1774725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a:t>
            </a:r>
            <a:r>
              <a:rPr lang="tr-TR" b="1" i="1" dirty="0" smtClean="0"/>
              <a:t>NLRB</a:t>
            </a:r>
            <a:r>
              <a:rPr lang="tr-TR" dirty="0" smtClean="0"/>
              <a:t>, No.11-1273 </a:t>
            </a:r>
            <a:r>
              <a:rPr lang="tr-TR" dirty="0"/>
              <a:t>(</a:t>
            </a:r>
            <a:r>
              <a:rPr lang="tr-TR" dirty="0" smtClean="0"/>
              <a:t>DC</a:t>
            </a:r>
            <a:r>
              <a:rPr lang="tr-TR" dirty="0"/>
              <a:t> Cir. </a:t>
            </a:r>
            <a:r>
              <a:rPr lang="tr-TR" dirty="0" smtClean="0"/>
              <a:t> September 16, 2016).</a:t>
            </a:r>
            <a:endParaRPr lang="en-US" dirty="0"/>
          </a:p>
        </p:txBody>
      </p:sp>
      <p:sp>
        <p:nvSpPr>
          <p:cNvPr id="3" name="Content Placeholder 2"/>
          <p:cNvSpPr>
            <a:spLocks noGrp="1"/>
          </p:cNvSpPr>
          <p:nvPr>
            <p:ph idx="1"/>
          </p:nvPr>
        </p:nvSpPr>
        <p:spPr/>
        <p:txBody>
          <a:bodyPr>
            <a:normAutofit fontScale="92500"/>
          </a:bodyPr>
          <a:lstStyle/>
          <a:p>
            <a:r>
              <a:rPr lang="en-US" dirty="0" smtClean="0"/>
              <a:t>“In </a:t>
            </a:r>
            <a:r>
              <a:rPr lang="en-US" dirty="0"/>
              <a:t>this case, a group of employees, frustrated by a new pay policy at work and unable to make headway in direct discussions with their employer, aired their grievances publicly in an interview with a reporter for a local television news station. </a:t>
            </a:r>
            <a:r>
              <a:rPr lang="en-US" dirty="0" smtClean="0"/>
              <a:t>  The </a:t>
            </a:r>
            <a:r>
              <a:rPr lang="en-US" dirty="0"/>
              <a:t>company responded by firing the employees. </a:t>
            </a:r>
            <a:r>
              <a:rPr lang="en-US" dirty="0" smtClean="0"/>
              <a:t>  The </a:t>
            </a:r>
            <a:r>
              <a:rPr lang="en-US" dirty="0"/>
              <a:t>Board found that the company’s termination of the employees was an unfair labor practice</a:t>
            </a:r>
            <a:r>
              <a:rPr lang="en-US" dirty="0" smtClean="0"/>
              <a:t>.”  Id. </a:t>
            </a:r>
            <a:r>
              <a:rPr lang="en-US" dirty="0"/>
              <a:t>a</a:t>
            </a:r>
            <a:r>
              <a:rPr lang="en-US" dirty="0" smtClean="0"/>
              <a:t>t 3 (DC Cir.). </a:t>
            </a:r>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47</a:t>
            </a:fld>
            <a:endParaRPr lang="en-US" dirty="0"/>
          </a:p>
        </p:txBody>
      </p:sp>
    </p:spTree>
    <p:extLst>
      <p:ext uri="{BB962C8B-B14F-4D97-AF65-F5344CB8AC3E}">
        <p14:creationId xmlns:p14="http://schemas.microsoft.com/office/powerpoint/2010/main" val="1005562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DC Circuit enforced the Board’s decision and summarized the Board’s analysis: </a:t>
            </a:r>
          </a:p>
          <a:p>
            <a:r>
              <a:rPr lang="en-US" dirty="0" smtClean="0"/>
              <a:t>“The </a:t>
            </a:r>
            <a:r>
              <a:rPr lang="en-US" dirty="0"/>
              <a:t>Board explained that, under its decisions, </a:t>
            </a:r>
            <a:r>
              <a:rPr lang="en-US" dirty="0" smtClean="0"/>
              <a:t>‘employee </a:t>
            </a:r>
            <a:r>
              <a:rPr lang="en-US" dirty="0"/>
              <a:t>communications to third parties in an effort to obtain their support are protected </a:t>
            </a:r>
            <a:r>
              <a:rPr lang="en-US" dirty="0" smtClean="0"/>
              <a:t>where’ </a:t>
            </a:r>
            <a:r>
              <a:rPr lang="en-US" dirty="0"/>
              <a:t>(i) </a:t>
            </a:r>
            <a:r>
              <a:rPr lang="en-US" dirty="0" smtClean="0"/>
              <a:t>‘the </a:t>
            </a:r>
            <a:r>
              <a:rPr lang="en-US" dirty="0"/>
              <a:t>communication indicate[s] it is related to an ongoing </a:t>
            </a:r>
            <a:r>
              <a:rPr lang="en-US" dirty="0" smtClean="0"/>
              <a:t>dispute’ </a:t>
            </a:r>
            <a:r>
              <a:rPr lang="en-US" dirty="0"/>
              <a:t>and (ii) it </a:t>
            </a:r>
            <a:r>
              <a:rPr lang="en-US" dirty="0" smtClean="0"/>
              <a:t>‘is </a:t>
            </a:r>
            <a:r>
              <a:rPr lang="en-US" dirty="0"/>
              <a:t>not so disloyal, reckless or maliciously untrue as to lose the Act’s protection</a:t>
            </a:r>
            <a:r>
              <a:rPr lang="en-US" dirty="0" smtClean="0"/>
              <a:t>.' </a:t>
            </a:r>
            <a:r>
              <a:rPr lang="en-US" i="1" dirty="0"/>
              <a:t>MasTec</a:t>
            </a:r>
            <a:r>
              <a:rPr lang="en-US" dirty="0"/>
              <a:t>, 357 NLRB at 107</a:t>
            </a:r>
            <a:r>
              <a:rPr lang="en-US" dirty="0" smtClean="0"/>
              <a:t>.” Id. </a:t>
            </a:r>
            <a:r>
              <a:rPr lang="en-US" dirty="0"/>
              <a:t>a</a:t>
            </a:r>
            <a:r>
              <a:rPr lang="en-US" dirty="0" smtClean="0"/>
              <a:t>t 12 (DC Cir.).</a:t>
            </a:r>
          </a:p>
        </p:txBody>
      </p:sp>
      <p:sp>
        <p:nvSpPr>
          <p:cNvPr id="4" name="Slide Number Placeholder 3"/>
          <p:cNvSpPr>
            <a:spLocks noGrp="1"/>
          </p:cNvSpPr>
          <p:nvPr>
            <p:ph type="sldNum" sz="quarter" idx="12"/>
          </p:nvPr>
        </p:nvSpPr>
        <p:spPr/>
        <p:txBody>
          <a:bodyPr/>
          <a:lstStyle/>
          <a:p>
            <a:fld id="{2C25B85F-936E-4A11-923F-623ED4928BBE}" type="slidenum">
              <a:rPr lang="en-US" smtClean="0"/>
              <a:pPr/>
              <a:t>48</a:t>
            </a:fld>
            <a:endParaRPr lang="en-US" dirty="0"/>
          </a:p>
        </p:txBody>
      </p:sp>
    </p:spTree>
    <p:extLst>
      <p:ext uri="{BB962C8B-B14F-4D97-AF65-F5344CB8AC3E}">
        <p14:creationId xmlns:p14="http://schemas.microsoft.com/office/powerpoint/2010/main" val="5057801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a:t>
            </a:r>
            <a:r>
              <a:rPr lang="en-US" dirty="0"/>
              <a:t>to the first prong, the Board agreed with the ALJ </a:t>
            </a:r>
            <a:r>
              <a:rPr lang="en-US" dirty="0" smtClean="0"/>
              <a:t>‘that </a:t>
            </a:r>
            <a:r>
              <a:rPr lang="en-US" dirty="0"/>
              <a:t>the employee communications here were clearly related to their pay dispute</a:t>
            </a:r>
            <a:r>
              <a:rPr lang="en-US" dirty="0" smtClean="0"/>
              <a:t>.’ </a:t>
            </a:r>
            <a:r>
              <a:rPr lang="en-US" i="1" dirty="0"/>
              <a:t>Id. </a:t>
            </a:r>
            <a:r>
              <a:rPr lang="en-US" dirty="0"/>
              <a:t>As to the </a:t>
            </a:r>
            <a:r>
              <a:rPr lang="en-US" dirty="0" smtClean="0"/>
              <a:t>second prong</a:t>
            </a:r>
            <a:r>
              <a:rPr lang="en-US" dirty="0"/>
              <a:t>, the Board found that the ALJ </a:t>
            </a:r>
            <a:r>
              <a:rPr lang="en-US" dirty="0" smtClean="0"/>
              <a:t>‘clearly </a:t>
            </a:r>
            <a:r>
              <a:rPr lang="en-US" dirty="0"/>
              <a:t>erred in finding that the employee communications and/or participation in the Channel 6 newscast were either maliciously untrue or so disloyal and reckless as to warrant removal of the Act’s protection</a:t>
            </a:r>
            <a:r>
              <a:rPr lang="en-US" dirty="0" smtClean="0"/>
              <a:t>.’ </a:t>
            </a:r>
            <a:r>
              <a:rPr lang="en-US" i="1" dirty="0"/>
              <a:t>Id</a:t>
            </a:r>
            <a:r>
              <a:rPr lang="en-US" i="1" dirty="0" smtClean="0"/>
              <a:t>.”  </a:t>
            </a:r>
            <a:r>
              <a:rPr lang="en-US" dirty="0" smtClean="0"/>
              <a:t>Id. at 12-13</a:t>
            </a:r>
            <a:r>
              <a:rPr lang="en-US" i="1" dirty="0" smtClean="0"/>
              <a:t> </a:t>
            </a:r>
            <a:r>
              <a:rPr lang="en-US" dirty="0"/>
              <a:t>(DC Cir.).</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49</a:t>
            </a:fld>
            <a:endParaRPr lang="en-US" dirty="0"/>
          </a:p>
        </p:txBody>
      </p:sp>
    </p:spTree>
    <p:extLst>
      <p:ext uri="{BB962C8B-B14F-4D97-AF65-F5344CB8AC3E}">
        <p14:creationId xmlns:p14="http://schemas.microsoft.com/office/powerpoint/2010/main" val="83039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Pacific Lutheran University</a:t>
            </a:r>
            <a:r>
              <a:rPr lang="en-US" dirty="0"/>
              <a:t>, 361 NLRB No. 157 (12/16/14).</a:t>
            </a:r>
          </a:p>
        </p:txBody>
      </p:sp>
      <p:sp>
        <p:nvSpPr>
          <p:cNvPr id="3" name="Content Placeholder 2"/>
          <p:cNvSpPr>
            <a:spLocks noGrp="1"/>
          </p:cNvSpPr>
          <p:nvPr>
            <p:ph idx="1"/>
          </p:nvPr>
        </p:nvSpPr>
        <p:spPr/>
        <p:txBody>
          <a:bodyPr>
            <a:normAutofit lnSpcReduction="10000"/>
          </a:bodyPr>
          <a:lstStyle/>
          <a:p>
            <a:r>
              <a:rPr lang="en-US" b="1" i="1" dirty="0"/>
              <a:t>Yeshiva</a:t>
            </a:r>
            <a:r>
              <a:rPr lang="en-US" dirty="0"/>
              <a:t> Issue:  Where a party asserts that university faculty are managerial employees, the Board will examine the faculty's participation in the following areas of </a:t>
            </a:r>
            <a:r>
              <a:rPr lang="en-US" dirty="0" smtClean="0"/>
              <a:t>decision making</a:t>
            </a:r>
            <a:r>
              <a:rPr lang="en-US" dirty="0"/>
              <a:t>:  academic program, enrollment management, finances, academic policy and personnel policies and decision.  The first three areas are considered to be primary and are given greater weight.</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a:t>
            </a:fld>
            <a:endParaRPr lang="en-US" dirty="0"/>
          </a:p>
        </p:txBody>
      </p:sp>
    </p:spTree>
    <p:extLst>
      <p:ext uri="{BB962C8B-B14F-4D97-AF65-F5344CB8AC3E}">
        <p14:creationId xmlns:p14="http://schemas.microsoft.com/office/powerpoint/2010/main" val="1692353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dirty="0"/>
              <a:t>this case, </a:t>
            </a:r>
            <a:r>
              <a:rPr lang="en-US" dirty="0" smtClean="0"/>
              <a:t>. . . there </a:t>
            </a:r>
            <a:r>
              <a:rPr lang="en-US" dirty="0"/>
              <a:t>is no dispute that the technicians’ statements in the interview segment indicated a relationship </a:t>
            </a:r>
            <a:r>
              <a:rPr lang="en-US" dirty="0" smtClean="0"/>
              <a:t>‘to </a:t>
            </a:r>
            <a:r>
              <a:rPr lang="en-US" dirty="0"/>
              <a:t>an ongoing dispute between the employees and the employers</a:t>
            </a:r>
            <a:r>
              <a:rPr lang="en-US" dirty="0" smtClean="0"/>
              <a:t>,’ </a:t>
            </a:r>
            <a:r>
              <a:rPr lang="en-US" dirty="0"/>
              <a:t>satisfying the first prong of the </a:t>
            </a:r>
            <a:r>
              <a:rPr lang="en-US" i="1" dirty="0"/>
              <a:t>Mountain Shadows Golf </a:t>
            </a:r>
            <a:r>
              <a:rPr lang="en-US" dirty="0"/>
              <a:t>test. 330 NLRB at 1240. </a:t>
            </a:r>
            <a:r>
              <a:rPr lang="en-US" dirty="0" smtClean="0"/>
              <a:t> The </a:t>
            </a:r>
            <a:r>
              <a:rPr lang="en-US" dirty="0"/>
              <a:t>companies thus do not challenge the Board’s finding </a:t>
            </a:r>
            <a:r>
              <a:rPr lang="en-US" dirty="0" smtClean="0"/>
              <a:t>‘that </a:t>
            </a:r>
            <a:r>
              <a:rPr lang="en-US" dirty="0"/>
              <a:t>the employee communications here were clearly related to their pay dispute</a:t>
            </a:r>
            <a:r>
              <a:rPr lang="en-US" dirty="0" smtClean="0"/>
              <a:t>.’ </a:t>
            </a:r>
            <a:r>
              <a:rPr lang="en-US" i="1" dirty="0"/>
              <a:t>MasTec</a:t>
            </a:r>
            <a:r>
              <a:rPr lang="en-US" dirty="0"/>
              <a:t>, 357 NLRB at 107</a:t>
            </a:r>
            <a:r>
              <a:rPr lang="en-US" dirty="0" smtClean="0"/>
              <a:t>.” Id. </a:t>
            </a:r>
            <a:r>
              <a:rPr lang="en-US" dirty="0"/>
              <a:t>a</a:t>
            </a:r>
            <a:r>
              <a:rPr lang="en-US" dirty="0" smtClean="0"/>
              <a:t>t 18</a:t>
            </a:r>
            <a:r>
              <a:rPr lang="en-US" dirty="0"/>
              <a:t> (DC Cir.).</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50</a:t>
            </a:fld>
            <a:endParaRPr lang="en-US" dirty="0"/>
          </a:p>
        </p:txBody>
      </p:sp>
    </p:spTree>
    <p:extLst>
      <p:ext uri="{BB962C8B-B14F-4D97-AF65-F5344CB8AC3E}">
        <p14:creationId xmlns:p14="http://schemas.microsoft.com/office/powerpoint/2010/main" val="977180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Board explained that: the technicians participated in the newscast only after unsuccessfully attempting to resolve their grievance directly with their employer; the news segment directly related to their objections to a pay policy viewed by them to be unfair and to call for them to mislead customers; and their statements sought to bring attention to the nature of their grievances rather than to unnecessarily tarnish their employer. </a:t>
            </a:r>
            <a:r>
              <a:rPr lang="en-US" dirty="0" smtClean="0"/>
              <a:t> </a:t>
            </a:r>
            <a:r>
              <a:rPr lang="en-US" i="1" dirty="0" smtClean="0"/>
              <a:t>MasTec</a:t>
            </a:r>
            <a:r>
              <a:rPr lang="en-US" dirty="0"/>
              <a:t>, 357 NLRB at 108</a:t>
            </a:r>
            <a:r>
              <a:rPr lang="en-US" dirty="0" smtClean="0"/>
              <a:t>.”  Id. </a:t>
            </a:r>
            <a:r>
              <a:rPr lang="en-US" dirty="0"/>
              <a:t>a</a:t>
            </a:r>
            <a:r>
              <a:rPr lang="en-US" dirty="0" smtClean="0"/>
              <a:t>t 30</a:t>
            </a:r>
            <a:r>
              <a:rPr lang="en-US" dirty="0"/>
              <a:t> (DC Cir.).</a:t>
            </a:r>
          </a:p>
        </p:txBody>
      </p:sp>
      <p:sp>
        <p:nvSpPr>
          <p:cNvPr id="4" name="Slide Number Placeholder 3"/>
          <p:cNvSpPr>
            <a:spLocks noGrp="1"/>
          </p:cNvSpPr>
          <p:nvPr>
            <p:ph type="sldNum" sz="quarter" idx="12"/>
          </p:nvPr>
        </p:nvSpPr>
        <p:spPr/>
        <p:txBody>
          <a:bodyPr/>
          <a:lstStyle/>
          <a:p>
            <a:fld id="{2C25B85F-936E-4A11-923F-623ED4928BBE}" type="slidenum">
              <a:rPr lang="en-US" smtClean="0"/>
              <a:pPr/>
              <a:t>51</a:t>
            </a:fld>
            <a:endParaRPr lang="en-US" dirty="0"/>
          </a:p>
        </p:txBody>
      </p:sp>
    </p:spTree>
    <p:extLst>
      <p:ext uri="{BB962C8B-B14F-4D97-AF65-F5344CB8AC3E}">
        <p14:creationId xmlns:p14="http://schemas.microsoft.com/office/powerpoint/2010/main" val="159179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lstStyle/>
          <a:p>
            <a:r>
              <a:rPr lang="en-US" dirty="0" smtClean="0"/>
              <a:t>“In </a:t>
            </a:r>
            <a:r>
              <a:rPr lang="en-US" dirty="0"/>
              <a:t>those circumstances, it was reasonable for the Board to conclude that the technicians’ statements in the interview were not ‘flagrantly disloyal, wholly incommensurate with any grievances which they might have.’ </a:t>
            </a:r>
            <a:r>
              <a:rPr lang="en-US" i="1" dirty="0"/>
              <a:t>Id.” </a:t>
            </a:r>
            <a:endParaRPr lang="en-US" i="1" dirty="0" smtClean="0"/>
          </a:p>
          <a:p>
            <a:r>
              <a:rPr lang="en-US" i="1" dirty="0" smtClean="0"/>
              <a:t> </a:t>
            </a:r>
            <a:r>
              <a:rPr lang="en-US" dirty="0" smtClean="0"/>
              <a:t>Id. </a:t>
            </a:r>
            <a:r>
              <a:rPr lang="en-US" dirty="0"/>
              <a:t>a</a:t>
            </a:r>
            <a:r>
              <a:rPr lang="en-US" dirty="0" smtClean="0"/>
              <a:t>t 30</a:t>
            </a:r>
            <a:r>
              <a:rPr lang="en-US" dirty="0"/>
              <a:t> (DC Cir.).</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52</a:t>
            </a:fld>
            <a:endParaRPr lang="en-US" dirty="0"/>
          </a:p>
        </p:txBody>
      </p:sp>
    </p:spTree>
    <p:extLst>
      <p:ext uri="{BB962C8B-B14F-4D97-AF65-F5344CB8AC3E}">
        <p14:creationId xmlns:p14="http://schemas.microsoft.com/office/powerpoint/2010/main" val="558757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Board concluded that, </a:t>
            </a:r>
            <a:r>
              <a:rPr lang="en-US" dirty="0" smtClean="0"/>
              <a:t>‘for </a:t>
            </a:r>
            <a:r>
              <a:rPr lang="en-US" dirty="0"/>
              <a:t>the most part</a:t>
            </a:r>
            <a:r>
              <a:rPr lang="en-US" dirty="0" smtClean="0"/>
              <a:t>,’ </a:t>
            </a:r>
            <a:r>
              <a:rPr lang="en-US" dirty="0"/>
              <a:t>the technicians’ statements in the news segment </a:t>
            </a:r>
            <a:r>
              <a:rPr lang="en-US" dirty="0" smtClean="0"/>
              <a:t>‘were </a:t>
            </a:r>
            <a:r>
              <a:rPr lang="en-US" dirty="0"/>
              <a:t>accurate representations of what [the companies] had instructed the technicians to tell </a:t>
            </a:r>
            <a:r>
              <a:rPr lang="en-US" dirty="0" smtClean="0"/>
              <a:t>customers’ </a:t>
            </a:r>
            <a:r>
              <a:rPr lang="en-US" dirty="0"/>
              <a:t>about the need to connect a phone line for the receiver to work. </a:t>
            </a:r>
            <a:r>
              <a:rPr lang="en-US" i="1" dirty="0"/>
              <a:t>MasTec</a:t>
            </a:r>
            <a:r>
              <a:rPr lang="en-US" dirty="0"/>
              <a:t>, 357 NLRB at 107</a:t>
            </a:r>
            <a:r>
              <a:rPr lang="en-US" dirty="0" smtClean="0"/>
              <a:t>.” </a:t>
            </a:r>
          </a:p>
          <a:p>
            <a:r>
              <a:rPr lang="en-US" dirty="0" smtClean="0"/>
              <a:t> Id. </a:t>
            </a:r>
            <a:r>
              <a:rPr lang="en-US" dirty="0"/>
              <a:t>a</a:t>
            </a:r>
            <a:r>
              <a:rPr lang="en-US" dirty="0" smtClean="0"/>
              <a:t>t 32</a:t>
            </a:r>
            <a:r>
              <a:rPr lang="en-US" dirty="0"/>
              <a:t> (DC Cir.).</a:t>
            </a:r>
          </a:p>
        </p:txBody>
      </p:sp>
      <p:sp>
        <p:nvSpPr>
          <p:cNvPr id="4" name="Slide Number Placeholder 3"/>
          <p:cNvSpPr>
            <a:spLocks noGrp="1"/>
          </p:cNvSpPr>
          <p:nvPr>
            <p:ph type="sldNum" sz="quarter" idx="12"/>
          </p:nvPr>
        </p:nvSpPr>
        <p:spPr/>
        <p:txBody>
          <a:bodyPr/>
          <a:lstStyle/>
          <a:p>
            <a:fld id="{2C25B85F-936E-4A11-923F-623ED4928BBE}" type="slidenum">
              <a:rPr lang="en-US" smtClean="0"/>
              <a:pPr/>
              <a:t>53</a:t>
            </a:fld>
            <a:endParaRPr lang="en-US" dirty="0"/>
          </a:p>
        </p:txBody>
      </p:sp>
    </p:spTree>
    <p:extLst>
      <p:ext uri="{BB962C8B-B14F-4D97-AF65-F5344CB8AC3E}">
        <p14:creationId xmlns:p14="http://schemas.microsoft.com/office/powerpoint/2010/main" val="1003741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i="1" dirty="0"/>
              <a:t>DirecTV, Inc. v. NLRB</a:t>
            </a:r>
            <a:r>
              <a:rPr lang="tr-TR" dirty="0"/>
              <a:t>, No.11-1273 (DC Cir.  September 16, 2016).</a:t>
            </a:r>
            <a:endParaRPr lang="en-US" dirty="0"/>
          </a:p>
        </p:txBody>
      </p:sp>
      <p:sp>
        <p:nvSpPr>
          <p:cNvPr id="3" name="Content Placeholder 2"/>
          <p:cNvSpPr>
            <a:spLocks noGrp="1"/>
          </p:cNvSpPr>
          <p:nvPr>
            <p:ph idx="1"/>
          </p:nvPr>
        </p:nvSpPr>
        <p:spPr/>
        <p:txBody>
          <a:bodyPr/>
          <a:lstStyle/>
          <a:p>
            <a:r>
              <a:rPr lang="en-US" dirty="0" smtClean="0"/>
              <a:t>“’Any </a:t>
            </a:r>
            <a:r>
              <a:rPr lang="en-US" dirty="0"/>
              <a:t>arguable departures from the truth</a:t>
            </a:r>
            <a:r>
              <a:rPr lang="en-US" dirty="0" smtClean="0"/>
              <a:t>,’ </a:t>
            </a:r>
            <a:r>
              <a:rPr lang="en-US" dirty="0"/>
              <a:t>the Board found, </a:t>
            </a:r>
            <a:r>
              <a:rPr lang="en-US" dirty="0" smtClean="0"/>
              <a:t>‘were </a:t>
            </a:r>
            <a:r>
              <a:rPr lang="en-US" dirty="0"/>
              <a:t>no more than good-faith misstatements or incomplete statements, not malicious falsehoods justifying removal of the Act’s protection</a:t>
            </a:r>
            <a:r>
              <a:rPr lang="en-US" dirty="0" smtClean="0"/>
              <a:t>.’ </a:t>
            </a:r>
            <a:r>
              <a:rPr lang="en-US" i="1" dirty="0"/>
              <a:t>Id. </a:t>
            </a:r>
            <a:r>
              <a:rPr lang="en-US" dirty="0"/>
              <a:t>at 108. </a:t>
            </a:r>
            <a:r>
              <a:rPr lang="en-US" dirty="0" smtClean="0"/>
              <a:t> We </a:t>
            </a:r>
            <a:r>
              <a:rPr lang="en-US" dirty="0"/>
              <a:t>hold that the Board could reasonably consider the evidence adequate to support its findings</a:t>
            </a:r>
            <a:r>
              <a:rPr lang="en-US" dirty="0" smtClean="0"/>
              <a:t>.”</a:t>
            </a:r>
          </a:p>
          <a:p>
            <a:r>
              <a:rPr lang="en-US" dirty="0" smtClean="0"/>
              <a:t>Id. </a:t>
            </a:r>
            <a:r>
              <a:rPr lang="en-US" dirty="0"/>
              <a:t>a</a:t>
            </a:r>
            <a:r>
              <a:rPr lang="en-US" dirty="0" smtClean="0"/>
              <a:t>t 32</a:t>
            </a:r>
            <a:r>
              <a:rPr lang="en-US" dirty="0"/>
              <a:t> (DC Cir.).</a:t>
            </a:r>
          </a:p>
        </p:txBody>
      </p:sp>
      <p:sp>
        <p:nvSpPr>
          <p:cNvPr id="4" name="Slide Number Placeholder 3"/>
          <p:cNvSpPr>
            <a:spLocks noGrp="1"/>
          </p:cNvSpPr>
          <p:nvPr>
            <p:ph type="sldNum" sz="quarter" idx="12"/>
          </p:nvPr>
        </p:nvSpPr>
        <p:spPr/>
        <p:txBody>
          <a:bodyPr/>
          <a:lstStyle/>
          <a:p>
            <a:fld id="{2C25B85F-936E-4A11-923F-623ED4928BBE}" type="slidenum">
              <a:rPr lang="en-US" smtClean="0"/>
              <a:pPr/>
              <a:t>54</a:t>
            </a:fld>
            <a:endParaRPr lang="en-US" dirty="0"/>
          </a:p>
        </p:txBody>
      </p:sp>
    </p:spTree>
    <p:extLst>
      <p:ext uri="{BB962C8B-B14F-4D97-AF65-F5344CB8AC3E}">
        <p14:creationId xmlns:p14="http://schemas.microsoft.com/office/powerpoint/2010/main" val="4443649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Significant Recent Board Decisions</a:t>
            </a:r>
            <a:endParaRPr lang="en-US" dirty="0"/>
          </a:p>
        </p:txBody>
      </p:sp>
      <p:sp>
        <p:nvSpPr>
          <p:cNvPr id="3" name="Content Placeholder 2"/>
          <p:cNvSpPr>
            <a:spLocks noGrp="1"/>
          </p:cNvSpPr>
          <p:nvPr>
            <p:ph idx="1"/>
          </p:nvPr>
        </p:nvSpPr>
        <p:spPr/>
        <p:txBody>
          <a:bodyPr/>
          <a:lstStyle/>
          <a:p>
            <a:r>
              <a:rPr lang="en-US" dirty="0" smtClean="0"/>
              <a:t>Does the Act give employees the right to utilize the Employer’s e-mail system</a:t>
            </a:r>
            <a:r>
              <a:rPr lang="en-US" dirty="0"/>
              <a:t> for Section 7 activity</a:t>
            </a:r>
            <a:r>
              <a:rPr lang="en-US" dirty="0" smtClean="0"/>
              <a:t> when access to such systems has been granted by the employer to the employee?</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55</a:t>
            </a:fld>
            <a:endParaRPr lang="en-US" dirty="0"/>
          </a:p>
        </p:txBody>
      </p:sp>
    </p:spTree>
    <p:extLst>
      <p:ext uri="{BB962C8B-B14F-4D97-AF65-F5344CB8AC3E}">
        <p14:creationId xmlns:p14="http://schemas.microsoft.com/office/powerpoint/2010/main" val="1983952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Purple Communications, Inc</a:t>
            </a:r>
            <a:r>
              <a:rPr lang="en-US" dirty="0"/>
              <a:t>., 361 NLRB No. 126 (12/11/14).</a:t>
            </a:r>
          </a:p>
        </p:txBody>
      </p:sp>
      <p:sp>
        <p:nvSpPr>
          <p:cNvPr id="3" name="Content Placeholder 2"/>
          <p:cNvSpPr>
            <a:spLocks noGrp="1"/>
          </p:cNvSpPr>
          <p:nvPr>
            <p:ph idx="1"/>
          </p:nvPr>
        </p:nvSpPr>
        <p:spPr/>
        <p:txBody>
          <a:bodyPr>
            <a:normAutofit fontScale="92500" lnSpcReduction="10000"/>
          </a:bodyPr>
          <a:lstStyle/>
          <a:p>
            <a:r>
              <a:rPr lang="en-US" dirty="0"/>
              <a:t>Relying on a </a:t>
            </a:r>
            <a:r>
              <a:rPr lang="en-US" i="1" dirty="0"/>
              <a:t>Republic Aviation </a:t>
            </a:r>
            <a:r>
              <a:rPr lang="en-US" dirty="0"/>
              <a:t>analysis, the Board will presume that employees who have rightful access to their employer’s email system in the course of their work have the right to use the email system to engage in Section 7-protceted communications on nonworking time.   An employer may rebut the presumption by demonstrating special circumstances necessary to maintain production or discipline that justify restricting its employees rights.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56</a:t>
            </a:fld>
            <a:endParaRPr lang="en-US" dirty="0"/>
          </a:p>
        </p:txBody>
      </p:sp>
    </p:spTree>
    <p:extLst>
      <p:ext uri="{BB962C8B-B14F-4D97-AF65-F5344CB8AC3E}">
        <p14:creationId xmlns:p14="http://schemas.microsoft.com/office/powerpoint/2010/main" val="365931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Purple Communications, Inc</a:t>
            </a:r>
            <a:r>
              <a:rPr lang="en-US" dirty="0"/>
              <a:t>., 361 NLRB No. 126 (12/11/14).</a:t>
            </a:r>
          </a:p>
        </p:txBody>
      </p:sp>
      <p:sp>
        <p:nvSpPr>
          <p:cNvPr id="3" name="Content Placeholder 2"/>
          <p:cNvSpPr>
            <a:spLocks noGrp="1"/>
          </p:cNvSpPr>
          <p:nvPr>
            <p:ph idx="1"/>
          </p:nvPr>
        </p:nvSpPr>
        <p:spPr/>
        <p:txBody>
          <a:bodyPr>
            <a:normAutofit fontScale="92500" lnSpcReduction="10000"/>
          </a:bodyPr>
          <a:lstStyle/>
          <a:p>
            <a:r>
              <a:rPr lang="en-US" dirty="0"/>
              <a:t>Because limitations on employee communication should be no more restrictive than necessary to protect the employer’s interests, the Board anticipated that it will be </a:t>
            </a:r>
            <a:r>
              <a:rPr lang="en-US" dirty="0" smtClean="0"/>
              <a:t>the rare </a:t>
            </a:r>
            <a:r>
              <a:rPr lang="en-US" dirty="0"/>
              <a:t>case where the special circumstances will justify a total ban on non-work email use by employees.  However, an employer may apply uniform and consistently enforced controls over their email system to the extent necessary to maintain production and discipline.</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57</a:t>
            </a:fld>
            <a:endParaRPr lang="en-US" dirty="0"/>
          </a:p>
        </p:txBody>
      </p:sp>
    </p:spTree>
    <p:extLst>
      <p:ext uri="{BB962C8B-B14F-4D97-AF65-F5344CB8AC3E}">
        <p14:creationId xmlns:p14="http://schemas.microsoft.com/office/powerpoint/2010/main" val="70674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Purple Communications, Inc</a:t>
            </a:r>
            <a:r>
              <a:rPr lang="en-US" dirty="0"/>
              <a:t>., 361 NLRB No. 126 (12/11/14).</a:t>
            </a:r>
          </a:p>
        </p:txBody>
      </p:sp>
      <p:sp>
        <p:nvSpPr>
          <p:cNvPr id="3" name="Content Placeholder 2"/>
          <p:cNvSpPr>
            <a:spLocks noGrp="1"/>
          </p:cNvSpPr>
          <p:nvPr>
            <p:ph idx="1"/>
          </p:nvPr>
        </p:nvSpPr>
        <p:spPr/>
        <p:txBody>
          <a:bodyPr>
            <a:normAutofit fontScale="85000" lnSpcReduction="10000"/>
          </a:bodyPr>
          <a:lstStyle/>
          <a:p>
            <a:r>
              <a:rPr lang="en-US" dirty="0"/>
              <a:t>The decision addresses only email systems and not any other electronic communications.</a:t>
            </a:r>
          </a:p>
          <a:p>
            <a:r>
              <a:rPr lang="en-US" dirty="0"/>
              <a:t>The decision encompasses email use by employees only and does not grant non-employees any rights to access the employer’s emails system.</a:t>
            </a:r>
          </a:p>
          <a:p>
            <a:r>
              <a:rPr lang="en-US" dirty="0"/>
              <a:t>The decision does not require an employer to grant employees access to its email system where it has not chosen to do so.</a:t>
            </a:r>
          </a:p>
          <a:p>
            <a:r>
              <a:rPr lang="en-US" dirty="0"/>
              <a:t>The presumption in this decision is expressly limited to non-working time.</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58</a:t>
            </a:fld>
            <a:endParaRPr lang="en-US" dirty="0"/>
          </a:p>
        </p:txBody>
      </p:sp>
    </p:spTree>
    <p:extLst>
      <p:ext uri="{BB962C8B-B14F-4D97-AF65-F5344CB8AC3E}">
        <p14:creationId xmlns:p14="http://schemas.microsoft.com/office/powerpoint/2010/main" val="15016486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Significant Recent Board Decisions</a:t>
            </a:r>
            <a:endParaRPr lang="en-US" dirty="0"/>
          </a:p>
        </p:txBody>
      </p:sp>
      <p:sp>
        <p:nvSpPr>
          <p:cNvPr id="3" name="Content Placeholder 2"/>
          <p:cNvSpPr>
            <a:spLocks noGrp="1"/>
          </p:cNvSpPr>
          <p:nvPr>
            <p:ph idx="1"/>
          </p:nvPr>
        </p:nvSpPr>
        <p:spPr/>
        <p:txBody>
          <a:bodyPr/>
          <a:lstStyle/>
          <a:p>
            <a:pPr marL="82296" indent="0">
              <a:buNone/>
            </a:pPr>
            <a:r>
              <a:rPr lang="en-US" dirty="0" smtClean="0"/>
              <a:t>What Is the Employer’s Obligation to Bargain with a Newly Certified or Recognized Union about Discretionary Discipline Prior to Entering Into an Initial Collective-Bargaining Agreement?</a:t>
            </a:r>
          </a:p>
          <a:p>
            <a:pPr marL="82296" indent="0">
              <a:buNone/>
            </a:pP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59</a:t>
            </a:fld>
            <a:endParaRPr lang="en-US" dirty="0"/>
          </a:p>
        </p:txBody>
      </p:sp>
    </p:spTree>
    <p:extLst>
      <p:ext uri="{BB962C8B-B14F-4D97-AF65-F5344CB8AC3E}">
        <p14:creationId xmlns:p14="http://schemas.microsoft.com/office/powerpoint/2010/main" val="3485900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Pacific Lutheran University</a:t>
            </a:r>
            <a:r>
              <a:rPr lang="en-US" dirty="0"/>
              <a:t>, 361 NLRB No. 157 (12/16/14).</a:t>
            </a:r>
          </a:p>
        </p:txBody>
      </p:sp>
      <p:sp>
        <p:nvSpPr>
          <p:cNvPr id="3" name="Content Placeholder 2"/>
          <p:cNvSpPr>
            <a:spLocks noGrp="1"/>
          </p:cNvSpPr>
          <p:nvPr>
            <p:ph idx="1"/>
          </p:nvPr>
        </p:nvSpPr>
        <p:spPr/>
        <p:txBody>
          <a:bodyPr>
            <a:normAutofit lnSpcReduction="10000"/>
          </a:bodyPr>
          <a:lstStyle/>
          <a:p>
            <a:r>
              <a:rPr lang="en-US" dirty="0"/>
              <a:t>The Board will then determined, in the context of the university’s decision making structure and the nature of the faculty’s employment relationship with the university, whether faculty actually control or make effective recommendations over those areas.  If they do, the Board will find that they are managerial employees and, therefore, excluded from the Act’s protections.</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6</a:t>
            </a:fld>
            <a:endParaRPr lang="en-US" dirty="0"/>
          </a:p>
        </p:txBody>
      </p:sp>
    </p:spTree>
    <p:extLst>
      <p:ext uri="{BB962C8B-B14F-4D97-AF65-F5344CB8AC3E}">
        <p14:creationId xmlns:p14="http://schemas.microsoft.com/office/powerpoint/2010/main" val="17688867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Total Security Management Illinois 1, LLC</a:t>
            </a:r>
            <a:r>
              <a:rPr lang="en-US" sz="3200" dirty="0" smtClean="0"/>
              <a:t>, 364 NLRB No. 106 (August 26, 2016).</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The Board held that an employer has a statutory obligation to bargain before imposing discretionary discipline on unit employees, when a union has been certified or lawfully recognized as the employees’ bargaining representative but has not yet entered into a collective-bargaining agreement with the employer.</a:t>
            </a:r>
          </a:p>
          <a:p>
            <a:r>
              <a:rPr lang="en-US" dirty="0" smtClean="0"/>
              <a:t>Majority: Pearce, Hirozawa &amp; McFerran.  Dissent: Miscimarra</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60</a:t>
            </a:fld>
            <a:endParaRPr lang="en-US" dirty="0"/>
          </a:p>
        </p:txBody>
      </p:sp>
    </p:spTree>
    <p:extLst>
      <p:ext uri="{BB962C8B-B14F-4D97-AF65-F5344CB8AC3E}">
        <p14:creationId xmlns:p14="http://schemas.microsoft.com/office/powerpoint/2010/main" val="20964114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Total Security Management Illinois 1, LLC</a:t>
            </a:r>
            <a:r>
              <a:rPr lang="en-US" sz="3200" dirty="0"/>
              <a:t>, 364 NLRB No. 106 (August 26, 2016).</a:t>
            </a:r>
          </a:p>
        </p:txBody>
      </p:sp>
      <p:sp>
        <p:nvSpPr>
          <p:cNvPr id="3" name="Content Placeholder 2"/>
          <p:cNvSpPr>
            <a:spLocks noGrp="1"/>
          </p:cNvSpPr>
          <p:nvPr>
            <p:ph idx="1"/>
          </p:nvPr>
        </p:nvSpPr>
        <p:spPr/>
        <p:txBody>
          <a:bodyPr>
            <a:normAutofit fontScale="92500" lnSpcReduction="10000"/>
          </a:bodyPr>
          <a:lstStyle/>
          <a:p>
            <a:r>
              <a:rPr lang="en-US" dirty="0" smtClean="0"/>
              <a:t>The “pre-imposition obligation attaches only with regard to the discretionary aspects of those disciplinary actions that have an inevitable and immediate impact on an employee’s tenure, status, or earnings, such as suspension, demotion, or discharge.  Thus, most warnings, corrective actions, counselings, and the like will not require pre-imposition bargaining, assuming they do not automatically result in more serious discipline . . . .”  Id. at 8.</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61</a:t>
            </a:fld>
            <a:endParaRPr lang="en-US" dirty="0"/>
          </a:p>
        </p:txBody>
      </p:sp>
    </p:spTree>
    <p:extLst>
      <p:ext uri="{BB962C8B-B14F-4D97-AF65-F5344CB8AC3E}">
        <p14:creationId xmlns:p14="http://schemas.microsoft.com/office/powerpoint/2010/main" val="2017291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Total Security Management Illinois 1, LLC</a:t>
            </a:r>
            <a:r>
              <a:rPr lang="en-US" sz="3200" dirty="0"/>
              <a:t>, 364 NLRB No. 106 (August 26, 2016).</a:t>
            </a:r>
          </a:p>
        </p:txBody>
      </p:sp>
      <p:sp>
        <p:nvSpPr>
          <p:cNvPr id="3" name="Content Placeholder 2"/>
          <p:cNvSpPr>
            <a:spLocks noGrp="1"/>
          </p:cNvSpPr>
          <p:nvPr>
            <p:ph idx="1"/>
          </p:nvPr>
        </p:nvSpPr>
        <p:spPr/>
        <p:txBody>
          <a:bodyPr/>
          <a:lstStyle/>
          <a:p>
            <a:r>
              <a:rPr lang="en-US" dirty="0" smtClean="0"/>
              <a:t>“Second, where the pre-imposition duty to bargain exists, the employer’s obligation is simply to provide the union with notice and an opportunity to bargain before discipline is imposed.”  Id. at 8.</a:t>
            </a:r>
          </a:p>
          <a:p>
            <a:r>
              <a:rPr lang="en-US" dirty="0" smtClean="0"/>
              <a:t>“It will also entail providing the union with relevant information, if a timely request is made . . . .”  Id.</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62</a:t>
            </a:fld>
            <a:endParaRPr lang="en-US" dirty="0"/>
          </a:p>
        </p:txBody>
      </p:sp>
    </p:spTree>
    <p:extLst>
      <p:ext uri="{BB962C8B-B14F-4D97-AF65-F5344CB8AC3E}">
        <p14:creationId xmlns:p14="http://schemas.microsoft.com/office/powerpoint/2010/main" val="40366795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Total Security Management Illinois 1, LLC</a:t>
            </a:r>
            <a:r>
              <a:rPr lang="en-US" sz="3200" dirty="0"/>
              <a:t>, 364 NLRB No. 106 (August 26, 2016).</a:t>
            </a:r>
          </a:p>
        </p:txBody>
      </p:sp>
      <p:sp>
        <p:nvSpPr>
          <p:cNvPr id="3" name="Content Placeholder 2"/>
          <p:cNvSpPr>
            <a:spLocks noGrp="1"/>
          </p:cNvSpPr>
          <p:nvPr>
            <p:ph idx="1"/>
          </p:nvPr>
        </p:nvSpPr>
        <p:spPr/>
        <p:txBody>
          <a:bodyPr>
            <a:normAutofit lnSpcReduction="10000"/>
          </a:bodyPr>
          <a:lstStyle/>
          <a:p>
            <a:r>
              <a:rPr lang="en-US" dirty="0" smtClean="0"/>
              <a:t>“Third, an employer may act unilaterally and impose discipline without providing the union with notice and an opportunity to bargain in any situation that presents exigent circumstances:  that is, where an employer has a reasonable, good-faith belief that an employee’s continued presence on the job presents serious, imminent danger to the employer’s business or personnel.”  Id. at 9.</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63</a:t>
            </a:fld>
            <a:endParaRPr lang="en-US" dirty="0"/>
          </a:p>
        </p:txBody>
      </p:sp>
    </p:spTree>
    <p:extLst>
      <p:ext uri="{BB962C8B-B14F-4D97-AF65-F5344CB8AC3E}">
        <p14:creationId xmlns:p14="http://schemas.microsoft.com/office/powerpoint/2010/main" val="19080163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Total Security Management Illinois 1, LLC</a:t>
            </a:r>
            <a:r>
              <a:rPr lang="en-US" sz="3200" dirty="0"/>
              <a:t>, 364 NLRB No. 106 (August 26, 2016).</a:t>
            </a:r>
          </a:p>
        </p:txBody>
      </p:sp>
      <p:sp>
        <p:nvSpPr>
          <p:cNvPr id="3" name="Content Placeholder 2"/>
          <p:cNvSpPr>
            <a:spLocks noGrp="1"/>
          </p:cNvSpPr>
          <p:nvPr>
            <p:ph idx="1"/>
          </p:nvPr>
        </p:nvSpPr>
        <p:spPr/>
        <p:txBody>
          <a:bodyPr>
            <a:normAutofit lnSpcReduction="10000"/>
          </a:bodyPr>
          <a:lstStyle/>
          <a:p>
            <a:r>
              <a:rPr lang="en-US" dirty="0" smtClean="0"/>
              <a:t>In addition to a cease and desist order,  “make whole relief would also be appropriate, including reinstatement and backpay, as explained below.  A respondent may, however, raise an affirmative defense that discipline was ‘for cause’ as that term is used in Section 10(c) of the Act, and, therefore, that reinstatement and backpay may not be awarded.”  Id. at 12.</a:t>
            </a:r>
          </a:p>
        </p:txBody>
      </p:sp>
      <p:sp>
        <p:nvSpPr>
          <p:cNvPr id="4" name="Slide Number Placeholder 3"/>
          <p:cNvSpPr>
            <a:spLocks noGrp="1"/>
          </p:cNvSpPr>
          <p:nvPr>
            <p:ph type="sldNum" sz="quarter" idx="12"/>
          </p:nvPr>
        </p:nvSpPr>
        <p:spPr/>
        <p:txBody>
          <a:bodyPr/>
          <a:lstStyle/>
          <a:p>
            <a:fld id="{2C25B85F-936E-4A11-923F-623ED4928BBE}" type="slidenum">
              <a:rPr lang="en-US" smtClean="0"/>
              <a:pPr/>
              <a:t>64</a:t>
            </a:fld>
            <a:endParaRPr lang="en-US" dirty="0"/>
          </a:p>
        </p:txBody>
      </p:sp>
    </p:spTree>
    <p:extLst>
      <p:ext uri="{BB962C8B-B14F-4D97-AF65-F5344CB8AC3E}">
        <p14:creationId xmlns:p14="http://schemas.microsoft.com/office/powerpoint/2010/main" val="2516360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Total Security Management Illinois 1, LLC</a:t>
            </a:r>
            <a:r>
              <a:rPr lang="en-US" sz="3200" dirty="0"/>
              <a:t>, 364 NLRB No. 106 (August 26, 2016).</a:t>
            </a:r>
          </a:p>
        </p:txBody>
      </p:sp>
      <p:sp>
        <p:nvSpPr>
          <p:cNvPr id="3" name="Content Placeholder 2"/>
          <p:cNvSpPr>
            <a:spLocks noGrp="1"/>
          </p:cNvSpPr>
          <p:nvPr>
            <p:ph idx="1"/>
          </p:nvPr>
        </p:nvSpPr>
        <p:spPr/>
        <p:txBody>
          <a:bodyPr>
            <a:normAutofit lnSpcReduction="10000"/>
          </a:bodyPr>
          <a:lstStyle/>
          <a:p>
            <a:r>
              <a:rPr lang="en-US" dirty="0" smtClean="0"/>
              <a:t>“After fulfilling its pre-imposition responsibilities as described above, the employer may act, but it must continue to bargain concerning its action, including the possibility of rescinding it, until reaching agreement or impasse.”  Id. at 9.</a:t>
            </a:r>
          </a:p>
          <a:p>
            <a:r>
              <a:rPr lang="en-US" dirty="0" smtClean="0"/>
              <a:t>The </a:t>
            </a:r>
            <a:r>
              <a:rPr lang="en-US" i="1" dirty="0" smtClean="0"/>
              <a:t>Total Security </a:t>
            </a:r>
            <a:r>
              <a:rPr lang="en-US" dirty="0" smtClean="0"/>
              <a:t>decision will only be applied prospectively.  Id. at 12.</a:t>
            </a:r>
          </a:p>
          <a:p>
            <a:r>
              <a:rPr lang="en-US" dirty="0"/>
              <a:t>Member Miscimarra </a:t>
            </a:r>
            <a:r>
              <a:rPr lang="en-US" dirty="0" smtClean="0"/>
              <a:t>concurred and </a:t>
            </a:r>
            <a:r>
              <a:rPr lang="en-US" dirty="0"/>
              <a:t>dissented in part.</a:t>
            </a:r>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65</a:t>
            </a:fld>
            <a:endParaRPr lang="en-US" dirty="0"/>
          </a:p>
        </p:txBody>
      </p:sp>
    </p:spTree>
    <p:extLst>
      <p:ext uri="{BB962C8B-B14F-4D97-AF65-F5344CB8AC3E}">
        <p14:creationId xmlns:p14="http://schemas.microsoft.com/office/powerpoint/2010/main" val="3341751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Stay Tuned for More Developments</a:t>
            </a:r>
            <a:endParaRPr lang="en-US" dirty="0"/>
          </a:p>
        </p:txBody>
      </p:sp>
      <p:sp>
        <p:nvSpPr>
          <p:cNvPr id="3" name="Content Placeholder 2"/>
          <p:cNvSpPr>
            <a:spLocks noGrp="1"/>
          </p:cNvSpPr>
          <p:nvPr>
            <p:ph idx="1"/>
          </p:nvPr>
        </p:nvSpPr>
        <p:spPr/>
        <p:txBody>
          <a:bodyPr/>
          <a:lstStyle/>
          <a:p>
            <a:pPr algn="ctr"/>
            <a:endParaRPr lang="en-US" dirty="0" smtClean="0"/>
          </a:p>
          <a:p>
            <a:pPr algn="ctr">
              <a:buNone/>
            </a:pPr>
            <a:endParaRPr lang="en-US" dirty="0" smtClean="0"/>
          </a:p>
          <a:p>
            <a:pPr algn="ctr"/>
            <a:r>
              <a:rPr lang="en-US" sz="4400" dirty="0" smtClean="0"/>
              <a:t>Questions?</a:t>
            </a:r>
          </a:p>
          <a:p>
            <a:pPr algn="ctr"/>
            <a:endParaRPr lang="en-US" sz="4400" dirty="0" smtClean="0"/>
          </a:p>
          <a:p>
            <a:pPr algn="ctr"/>
            <a:r>
              <a:rPr lang="en-US" sz="4400" dirty="0" smtClean="0">
                <a:hlinkClick r:id="rId2"/>
              </a:rPr>
              <a:t>www.nlrb.gov</a:t>
            </a:r>
            <a:endParaRPr lang="en-US" sz="4400" dirty="0" smtClean="0"/>
          </a:p>
          <a:p>
            <a:pPr algn="ctr"/>
            <a:endParaRPr lang="en-US" sz="4400" dirty="0"/>
          </a:p>
        </p:txBody>
      </p:sp>
      <p:pic>
        <p:nvPicPr>
          <p:cNvPr id="4" name="Picture 3" descr="logocolo"/>
          <p:cNvPicPr>
            <a:picLocks noChangeAspect="1" noChangeArrowheads="1"/>
          </p:cNvPicPr>
          <p:nvPr/>
        </p:nvPicPr>
        <p:blipFill>
          <a:blip r:embed="rId3" cstate="print"/>
          <a:srcRect/>
          <a:stretch>
            <a:fillRect/>
          </a:stretch>
        </p:blipFill>
        <p:spPr bwMode="auto">
          <a:xfrm>
            <a:off x="4876800" y="5204988"/>
            <a:ext cx="990600" cy="99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C25B85F-936E-4A11-923F-623ED4928BBE}"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a:t>A View From the GC – </a:t>
            </a:r>
            <a:r>
              <a:rPr lang="en-US" sz="4000" smtClean="0"/>
              <a:t>A Management Response</a:t>
            </a:r>
            <a:endParaRPr lang="en-US" sz="4000"/>
          </a:p>
        </p:txBody>
      </p:sp>
      <p:sp>
        <p:nvSpPr>
          <p:cNvPr id="3" name="Subtitle 2"/>
          <p:cNvSpPr>
            <a:spLocks noGrp="1"/>
          </p:cNvSpPr>
          <p:nvPr>
            <p:ph type="subTitle" idx="1"/>
          </p:nvPr>
        </p:nvSpPr>
        <p:spPr/>
        <p:txBody>
          <a:bodyPr/>
          <a:lstStyle/>
          <a:p>
            <a:r>
              <a:rPr lang="en-US" i="1" smtClean="0"/>
              <a:t>National Labor Relations Board – October 21, 2016</a:t>
            </a:r>
          </a:p>
          <a:p>
            <a:endParaRPr lang="en-US" sz="2000" i="1" smtClean="0"/>
          </a:p>
          <a:p>
            <a:r>
              <a:rPr lang="en-US" sz="2000" i="1" smtClean="0"/>
              <a:t>Louis </a:t>
            </a:r>
            <a:r>
              <a:rPr lang="en-US" sz="2000" i="1"/>
              <a:t>P. </a:t>
            </a:r>
            <a:r>
              <a:rPr lang="en-US" sz="2000" i="1" smtClean="0"/>
              <a:t>DiLorenzo</a:t>
            </a:r>
            <a:r>
              <a:rPr lang="en-US" sz="2000" i="1"/>
              <a:t> </a:t>
            </a:r>
            <a:r>
              <a:rPr lang="en-US" sz="2000" i="1" smtClean="0"/>
              <a:t>&amp; Tyler T. Hendry</a:t>
            </a:r>
            <a:endParaRPr lang="en-US" sz="2000" i="1"/>
          </a:p>
          <a:p>
            <a:endParaRPr lang="en-US"/>
          </a:p>
        </p:txBody>
      </p:sp>
    </p:spTree>
    <p:extLst>
      <p:ext uri="{BB962C8B-B14F-4D97-AF65-F5344CB8AC3E}">
        <p14:creationId xmlns:p14="http://schemas.microsoft.com/office/powerpoint/2010/main" val="370814763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3200"/>
            <a:ext cx="8229600" cy="1066800"/>
          </a:xfrm>
        </p:spPr>
        <p:txBody>
          <a:bodyPr/>
          <a:lstStyle/>
          <a:p>
            <a:pPr algn="ctr"/>
            <a:r>
              <a:rPr lang="en-US" smtClean="0"/>
              <a:t>Intermittent and Partial Strikes</a:t>
            </a:r>
            <a:endParaRPr lang="en-US"/>
          </a:p>
        </p:txBody>
      </p:sp>
    </p:spTree>
    <p:extLst>
      <p:ext uri="{BB962C8B-B14F-4D97-AF65-F5344CB8AC3E}">
        <p14:creationId xmlns:p14="http://schemas.microsoft.com/office/powerpoint/2010/main" val="222956535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Intermittent Strike Brief – GC’s Reasoning</a:t>
            </a:r>
            <a:endParaRPr lang="en-US"/>
          </a:p>
        </p:txBody>
      </p:sp>
      <p:sp>
        <p:nvSpPr>
          <p:cNvPr id="3" name="Content Placeholder 2"/>
          <p:cNvSpPr>
            <a:spLocks noGrp="1"/>
          </p:cNvSpPr>
          <p:nvPr>
            <p:ph idx="1"/>
          </p:nvPr>
        </p:nvSpPr>
        <p:spPr>
          <a:xfrm>
            <a:off x="457200" y="1828800"/>
            <a:ext cx="8229600" cy="4114800"/>
          </a:xfrm>
        </p:spPr>
        <p:txBody>
          <a:bodyPr/>
          <a:lstStyle/>
          <a:p>
            <a:r>
              <a:rPr lang="en-US" smtClean="0"/>
              <a:t>GC states current law is “difficult to apply”</a:t>
            </a:r>
          </a:p>
          <a:p>
            <a:r>
              <a:rPr lang="en-US" smtClean="0"/>
              <a:t>GC states there is no compelling rationale for depriving employees of intermittent strike protections</a:t>
            </a:r>
          </a:p>
          <a:p>
            <a:pPr lvl="1"/>
            <a:r>
              <a:rPr lang="en-US" smtClean="0"/>
              <a:t>Millions of dollars</a:t>
            </a:r>
          </a:p>
          <a:p>
            <a:pPr lvl="1"/>
            <a:r>
              <a:rPr lang="en-US"/>
              <a:t>L</a:t>
            </a:r>
            <a:r>
              <a:rPr lang="en-US" smtClean="0"/>
              <a:t>oss of significant customers/clients</a:t>
            </a:r>
          </a:p>
          <a:p>
            <a:pPr lvl="1"/>
            <a:r>
              <a:rPr lang="en-US" smtClean="0"/>
              <a:t>Certain industries – Lives are at risk</a:t>
            </a:r>
          </a:p>
          <a:p>
            <a:pPr lvl="1"/>
            <a:r>
              <a:rPr lang="en-US" smtClean="0"/>
              <a:t>Almost impossible to prepare for or respond to </a:t>
            </a:r>
          </a:p>
          <a:p>
            <a:pPr lvl="1"/>
            <a:r>
              <a:rPr lang="en-US" smtClean="0"/>
              <a:t>Encourages strikes with little risk to strikers</a:t>
            </a:r>
          </a:p>
          <a:p>
            <a:pPr lvl="1"/>
            <a:endParaRPr lang="en-US" smtClean="0"/>
          </a:p>
          <a:p>
            <a:pPr marL="411162" lvl="1" indent="0">
              <a:buNone/>
            </a:pPr>
            <a:endParaRPr lang="en-US" smtClean="0"/>
          </a:p>
          <a:p>
            <a:pPr lvl="1"/>
            <a:endParaRPr lang="en-US"/>
          </a:p>
        </p:txBody>
      </p:sp>
    </p:spTree>
    <p:extLst>
      <p:ext uri="{BB962C8B-B14F-4D97-AF65-F5344CB8AC3E}">
        <p14:creationId xmlns:p14="http://schemas.microsoft.com/office/powerpoint/2010/main" val="8383339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rPr>
              <a:t>Significant Recent Board Decisions</a:t>
            </a:r>
            <a:endParaRPr lang="en-US" dirty="0">
              <a:solidFill>
                <a:srgbClr val="FF0000"/>
              </a:solidFill>
            </a:endParaRPr>
          </a:p>
        </p:txBody>
      </p:sp>
      <p:sp>
        <p:nvSpPr>
          <p:cNvPr id="3" name="Content Placeholder 2"/>
          <p:cNvSpPr>
            <a:spLocks noGrp="1"/>
          </p:cNvSpPr>
          <p:nvPr>
            <p:ph idx="1"/>
          </p:nvPr>
        </p:nvSpPr>
        <p:spPr/>
        <p:txBody>
          <a:bodyPr/>
          <a:lstStyle/>
          <a:p>
            <a:pPr marL="82296" indent="0">
              <a:buNone/>
            </a:pPr>
            <a:endParaRPr lang="en-US" dirty="0" smtClean="0"/>
          </a:p>
          <a:p>
            <a:pPr marL="82296" indent="0">
              <a:buNone/>
            </a:pPr>
            <a:r>
              <a:rPr lang="en-US" dirty="0" smtClean="0"/>
              <a:t>Does the Board have jurisdiction over </a:t>
            </a:r>
            <a:r>
              <a:rPr lang="en-US" dirty="0"/>
              <a:t>G</a:t>
            </a:r>
            <a:r>
              <a:rPr lang="en-US" dirty="0" smtClean="0"/>
              <a:t>raduate and Undergraduate Assistants employed by Colleges and Universities?</a:t>
            </a:r>
          </a:p>
          <a:p>
            <a:pPr marL="82296" indent="0">
              <a:buNone/>
            </a:pPr>
            <a:endParaRPr lang="en-US" dirty="0" smtClean="0"/>
          </a:p>
          <a:p>
            <a:pPr marL="82296"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7</a:t>
            </a:fld>
            <a:endParaRPr lang="en-US" dirty="0"/>
          </a:p>
        </p:txBody>
      </p:sp>
    </p:spTree>
    <p:extLst>
      <p:ext uri="{BB962C8B-B14F-4D97-AF65-F5344CB8AC3E}">
        <p14:creationId xmlns:p14="http://schemas.microsoft.com/office/powerpoint/2010/main" val="947062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smtClean="0"/>
              <a:t>GC’s Proposal </a:t>
            </a:r>
            <a:endParaRPr lang="en-US"/>
          </a:p>
        </p:txBody>
      </p:sp>
      <p:sp>
        <p:nvSpPr>
          <p:cNvPr id="3" name="Content Placeholder 2"/>
          <p:cNvSpPr>
            <a:spLocks noGrp="1"/>
          </p:cNvSpPr>
          <p:nvPr>
            <p:ph idx="1"/>
          </p:nvPr>
        </p:nvSpPr>
        <p:spPr>
          <a:xfrm>
            <a:off x="457200" y="1447800"/>
            <a:ext cx="8229600" cy="4114800"/>
          </a:xfrm>
        </p:spPr>
        <p:txBody>
          <a:bodyPr/>
          <a:lstStyle/>
          <a:p>
            <a:r>
              <a:rPr lang="en-US" sz="2600" smtClean="0"/>
              <a:t>GC proposes extending Act’s protection to multiple strikes over the same labor dispute except in limited circumstances</a:t>
            </a:r>
          </a:p>
          <a:p>
            <a:r>
              <a:rPr lang="en-US" sz="2600" smtClean="0"/>
              <a:t> Intermittent strikes protected if:</a:t>
            </a:r>
          </a:p>
          <a:p>
            <a:pPr lvl="1"/>
            <a:r>
              <a:rPr lang="en-US" sz="2000" smtClean="0"/>
              <a:t>They involve a complete cessation of work and are not so brief they are tantamount to work slowdowns;</a:t>
            </a:r>
          </a:p>
          <a:p>
            <a:pPr lvl="1"/>
            <a:r>
              <a:rPr lang="en-US" sz="2000" smtClean="0"/>
              <a:t>They are designed to exert economic pressure; and</a:t>
            </a:r>
          </a:p>
          <a:p>
            <a:pPr lvl="1"/>
            <a:r>
              <a:rPr lang="en-US" sz="2000" smtClean="0"/>
              <a:t>The employer is made aware of the employees’ purpose in striking</a:t>
            </a:r>
          </a:p>
          <a:p>
            <a:r>
              <a:rPr lang="en-US" sz="2600" b="1" smtClean="0"/>
              <a:t>Practical Result</a:t>
            </a:r>
            <a:r>
              <a:rPr lang="en-US" sz="2600" smtClean="0"/>
              <a:t>:  </a:t>
            </a:r>
            <a:r>
              <a:rPr lang="en-US" sz="2600"/>
              <a:t>Unions free to conduct as many intermittent strikes as they </a:t>
            </a:r>
            <a:r>
              <a:rPr lang="en-US" sz="2600" smtClean="0"/>
              <a:t>like so </a:t>
            </a:r>
            <a:r>
              <a:rPr lang="en-US" sz="2600"/>
              <a:t>long as a full walkout is called and they simply </a:t>
            </a:r>
            <a:r>
              <a:rPr lang="en-US" sz="2600" smtClean="0"/>
              <a:t>tell the employer </a:t>
            </a:r>
            <a:r>
              <a:rPr lang="en-US" sz="2600"/>
              <a:t>what they </a:t>
            </a:r>
            <a:r>
              <a:rPr lang="en-US" sz="2600" smtClean="0"/>
              <a:t>are seeking</a:t>
            </a:r>
            <a:endParaRPr lang="en-US" sz="2600"/>
          </a:p>
          <a:p>
            <a:endParaRPr lang="en-US" smtClean="0"/>
          </a:p>
          <a:p>
            <a:endParaRPr lang="en-US" smtClean="0"/>
          </a:p>
          <a:p>
            <a:endParaRPr lang="en-US" smtClean="0"/>
          </a:p>
        </p:txBody>
      </p:sp>
    </p:spTree>
    <p:extLst>
      <p:ext uri="{BB962C8B-B14F-4D97-AF65-F5344CB8AC3E}">
        <p14:creationId xmlns:p14="http://schemas.microsoft.com/office/powerpoint/2010/main" val="105815776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fontScale="90000"/>
          </a:bodyPr>
          <a:lstStyle/>
          <a:p>
            <a:r>
              <a:rPr lang="en-US"/>
              <a:t/>
            </a:r>
            <a:br>
              <a:rPr lang="en-US"/>
            </a:br>
            <a:r>
              <a:rPr lang="en-US" smtClean="0"/>
              <a:t>GC’s Rationale</a:t>
            </a:r>
            <a:r>
              <a:rPr lang="en-US"/>
              <a:t/>
            </a:r>
            <a:br>
              <a:rPr lang="en-US"/>
            </a:br>
            <a:endParaRPr lang="en-US"/>
          </a:p>
        </p:txBody>
      </p:sp>
      <p:sp>
        <p:nvSpPr>
          <p:cNvPr id="3" name="Content Placeholder 2"/>
          <p:cNvSpPr>
            <a:spLocks noGrp="1"/>
          </p:cNvSpPr>
          <p:nvPr>
            <p:ph idx="1"/>
          </p:nvPr>
        </p:nvSpPr>
        <p:spPr>
          <a:xfrm>
            <a:off x="457200" y="1371600"/>
            <a:ext cx="8229600" cy="4114800"/>
          </a:xfrm>
        </p:spPr>
        <p:txBody>
          <a:bodyPr/>
          <a:lstStyle/>
          <a:p>
            <a:r>
              <a:rPr lang="en-US" smtClean="0"/>
              <a:t>GC: Any concerns regarding intermittent strike tactics are unwarranted because an employer is not helpless in the face of such strikes </a:t>
            </a:r>
          </a:p>
          <a:p>
            <a:pPr lvl="1"/>
            <a:r>
              <a:rPr lang="en-US" smtClean="0"/>
              <a:t>Cites use of permanent replacements as tactic for responding to strikes</a:t>
            </a:r>
          </a:p>
          <a:p>
            <a:r>
              <a:rPr lang="en-US" i="1" smtClean="0"/>
              <a:t>American Baptist Homes</a:t>
            </a:r>
            <a:endParaRPr lang="en-US" i="1" u="sng" smtClean="0"/>
          </a:p>
          <a:p>
            <a:pPr lvl="1"/>
            <a:r>
              <a:rPr lang="en-US" smtClean="0"/>
              <a:t>Hiring permanent replacements to avoid future strikes constitutes an unlawful motive</a:t>
            </a:r>
          </a:p>
          <a:p>
            <a:r>
              <a:rPr lang="en-US" smtClean="0"/>
              <a:t>This leave the union free to disrupt operations and inflict serious damage but employer limited in avoiding future strikes and further damage</a:t>
            </a:r>
            <a:endParaRPr lang="en-US"/>
          </a:p>
        </p:txBody>
      </p:sp>
    </p:spTree>
    <p:extLst>
      <p:ext uri="{BB962C8B-B14F-4D97-AF65-F5344CB8AC3E}">
        <p14:creationId xmlns:p14="http://schemas.microsoft.com/office/powerpoint/2010/main" val="22964974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066800"/>
          </a:xfrm>
        </p:spPr>
        <p:txBody>
          <a:bodyPr>
            <a:normAutofit fontScale="90000"/>
          </a:bodyPr>
          <a:lstStyle/>
          <a:p>
            <a:pPr algn="ctr"/>
            <a:r>
              <a:rPr lang="en-US" smtClean="0"/>
              <a:t>More Civility in the Workplace:  Troubling Pieces of the “Legacy” </a:t>
            </a:r>
            <a:endParaRPr lang="en-US"/>
          </a:p>
        </p:txBody>
      </p:sp>
    </p:spTree>
    <p:extLst>
      <p:ext uri="{BB962C8B-B14F-4D97-AF65-F5344CB8AC3E}">
        <p14:creationId xmlns:p14="http://schemas.microsoft.com/office/powerpoint/2010/main" val="342292752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lstStyle/>
          <a:p>
            <a:r>
              <a:rPr lang="en-US" smtClean="0"/>
              <a:t>Racism as Protected Activity </a:t>
            </a:r>
            <a:endParaRPr lang="en-US"/>
          </a:p>
        </p:txBody>
      </p:sp>
      <p:sp>
        <p:nvSpPr>
          <p:cNvPr id="3" name="Content Placeholder 2"/>
          <p:cNvSpPr>
            <a:spLocks noGrp="1"/>
          </p:cNvSpPr>
          <p:nvPr>
            <p:ph idx="1"/>
          </p:nvPr>
        </p:nvSpPr>
        <p:spPr>
          <a:xfrm>
            <a:off x="457200" y="1676400"/>
            <a:ext cx="8229600" cy="4114800"/>
          </a:xfrm>
        </p:spPr>
        <p:txBody>
          <a:bodyPr/>
          <a:lstStyle/>
          <a:p>
            <a:r>
              <a:rPr lang="en-US" smtClean="0"/>
              <a:t>On the picket line, an employee shouted the following to temporary replacement workers, many of whom were African-American</a:t>
            </a:r>
          </a:p>
          <a:p>
            <a:pPr lvl="1"/>
            <a:r>
              <a:rPr lang="en-US" smtClean="0"/>
              <a:t>“</a:t>
            </a:r>
            <a:r>
              <a:rPr lang="en-US"/>
              <a:t>Hey, did you bring enough KFC for everyone</a:t>
            </a:r>
            <a:r>
              <a:rPr lang="en-US" smtClean="0"/>
              <a:t>”</a:t>
            </a:r>
            <a:endParaRPr lang="en-US"/>
          </a:p>
          <a:p>
            <a:pPr lvl="1"/>
            <a:r>
              <a:rPr lang="en-US" smtClean="0"/>
              <a:t>“Hey, anybody smell that? I </a:t>
            </a:r>
            <a:r>
              <a:rPr lang="en-US"/>
              <a:t>smell fried chicken and </a:t>
            </a:r>
            <a:r>
              <a:rPr lang="en-US" smtClean="0"/>
              <a:t>watermelon”</a:t>
            </a:r>
          </a:p>
          <a:p>
            <a:r>
              <a:rPr lang="en-US" smtClean="0"/>
              <a:t>Other statements made by other employees on the picket line included:</a:t>
            </a:r>
            <a:endParaRPr lang="en-US"/>
          </a:p>
          <a:p>
            <a:pPr lvl="1"/>
            <a:r>
              <a:rPr lang="en-US"/>
              <a:t>“Go back to Africa, you bunch of fucking </a:t>
            </a:r>
            <a:r>
              <a:rPr lang="en-US" smtClean="0"/>
              <a:t>losers”</a:t>
            </a:r>
          </a:p>
          <a:p>
            <a:pPr lvl="1"/>
            <a:r>
              <a:rPr lang="en-US" smtClean="0"/>
              <a:t>“Fucking monkey scabs”</a:t>
            </a:r>
          </a:p>
          <a:p>
            <a:pPr lvl="1"/>
            <a:r>
              <a:rPr lang="en-US" smtClean="0"/>
              <a:t>“Fucking n----r scabs”</a:t>
            </a:r>
          </a:p>
          <a:p>
            <a:pPr lvl="1"/>
            <a:endParaRPr lang="en-US" smtClean="0"/>
          </a:p>
          <a:p>
            <a:pPr lvl="1"/>
            <a:endParaRPr lang="en-US"/>
          </a:p>
          <a:p>
            <a:endParaRPr lang="en-US"/>
          </a:p>
        </p:txBody>
      </p:sp>
    </p:spTree>
    <p:extLst>
      <p:ext uri="{BB962C8B-B14F-4D97-AF65-F5344CB8AC3E}">
        <p14:creationId xmlns:p14="http://schemas.microsoft.com/office/powerpoint/2010/main" val="233221540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NLRB Holds Discipline Unlawful</a:t>
            </a:r>
            <a:endParaRPr lang="en-US"/>
          </a:p>
        </p:txBody>
      </p:sp>
      <p:sp>
        <p:nvSpPr>
          <p:cNvPr id="3" name="Content Placeholder 2"/>
          <p:cNvSpPr>
            <a:spLocks noGrp="1"/>
          </p:cNvSpPr>
          <p:nvPr>
            <p:ph idx="1"/>
          </p:nvPr>
        </p:nvSpPr>
        <p:spPr>
          <a:xfrm>
            <a:off x="457200" y="1676400"/>
            <a:ext cx="8229600" cy="4114800"/>
          </a:xfrm>
        </p:spPr>
        <p:txBody>
          <a:bodyPr/>
          <a:lstStyle/>
          <a:p>
            <a:r>
              <a:rPr lang="en-US" smtClean="0"/>
              <a:t>Employee terminated for racial discrimination </a:t>
            </a:r>
          </a:p>
          <a:p>
            <a:r>
              <a:rPr lang="en-US" smtClean="0"/>
              <a:t>Board </a:t>
            </a:r>
            <a:r>
              <a:rPr lang="en-US"/>
              <a:t>demanded </a:t>
            </a:r>
            <a:r>
              <a:rPr lang="en-US" smtClean="0"/>
              <a:t>the company </a:t>
            </a:r>
            <a:r>
              <a:rPr lang="en-US"/>
              <a:t>rehire the employee with </a:t>
            </a:r>
            <a:r>
              <a:rPr lang="en-US" err="1" smtClean="0"/>
              <a:t>backpay </a:t>
            </a:r>
          </a:p>
          <a:p>
            <a:r>
              <a:rPr lang="en-US" smtClean="0"/>
              <a:t>“Even </a:t>
            </a:r>
            <a:r>
              <a:rPr lang="en-US"/>
              <a:t>though </a:t>
            </a:r>
            <a:r>
              <a:rPr lang="en-US" smtClean="0"/>
              <a:t>the employee’s </a:t>
            </a:r>
            <a:r>
              <a:rPr lang="en-US"/>
              <a:t>comments “certainly were racist, offensive, and </a:t>
            </a:r>
            <a:r>
              <a:rPr lang="en-US" smtClean="0"/>
              <a:t>reprehensible</a:t>
            </a:r>
            <a:r>
              <a:rPr lang="en-US"/>
              <a:t> </a:t>
            </a:r>
            <a:r>
              <a:rPr lang="en-US" smtClean="0"/>
              <a:t>. . . </a:t>
            </a:r>
            <a:r>
              <a:rPr lang="en-US"/>
              <a:t>t</a:t>
            </a:r>
            <a:r>
              <a:rPr lang="en-US" smtClean="0"/>
              <a:t>hey did </a:t>
            </a:r>
            <a:r>
              <a:rPr lang="en-US"/>
              <a:t>not tend to coerce or intimidate employees in the exercise of their rights under the Act, nor did they raise a reasonable likelihood of an imminent physical </a:t>
            </a:r>
            <a:r>
              <a:rPr lang="en-US" smtClean="0"/>
              <a:t>confrontation” </a:t>
            </a:r>
          </a:p>
          <a:p>
            <a:pPr marL="109537" indent="0">
              <a:buNone/>
            </a:pPr>
            <a:endParaRPr lang="en-US"/>
          </a:p>
        </p:txBody>
      </p:sp>
    </p:spTree>
    <p:extLst>
      <p:ext uri="{BB962C8B-B14F-4D97-AF65-F5344CB8AC3E}">
        <p14:creationId xmlns:p14="http://schemas.microsoft.com/office/powerpoint/2010/main" val="77957066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14800"/>
          </a:xfrm>
        </p:spPr>
        <p:txBody>
          <a:bodyPr/>
          <a:lstStyle/>
          <a:p>
            <a:endParaRPr lang="en-US" u="sng" smtClean="0"/>
          </a:p>
          <a:p>
            <a:r>
              <a:rPr lang="en-US" smtClean="0"/>
              <a:t>If an employee is engaged in otherwise protected activity (e.g., protesting on a picket line) he/she cannot </a:t>
            </a:r>
            <a:r>
              <a:rPr lang="en-US"/>
              <a:t>be disciplined for </a:t>
            </a:r>
            <a:r>
              <a:rPr lang="en-US" smtClean="0"/>
              <a:t>racist comments </a:t>
            </a:r>
            <a:r>
              <a:rPr lang="en-US"/>
              <a:t>so long </a:t>
            </a:r>
            <a:r>
              <a:rPr lang="en-US" smtClean="0"/>
              <a:t>as the employees does not immediately threaten violence</a:t>
            </a:r>
          </a:p>
          <a:p>
            <a:r>
              <a:rPr lang="en-US" smtClean="0"/>
              <a:t>This would also apply to sexual harassment, religious harassment or any other category protected by Title VII of the Civil Rights Act</a:t>
            </a:r>
          </a:p>
        </p:txBody>
      </p:sp>
      <p:sp>
        <p:nvSpPr>
          <p:cNvPr id="4" name="Title 1"/>
          <p:cNvSpPr>
            <a:spLocks noGrp="1"/>
          </p:cNvSpPr>
          <p:nvPr>
            <p:ph type="title"/>
          </p:nvPr>
        </p:nvSpPr>
        <p:spPr>
          <a:xfrm>
            <a:off x="457200" y="609600"/>
            <a:ext cx="8229600" cy="1066800"/>
          </a:xfrm>
        </p:spPr>
        <p:txBody>
          <a:bodyPr/>
          <a:lstStyle/>
          <a:p>
            <a:r>
              <a:rPr lang="en-US" smtClean="0"/>
              <a:t>GC’s Position</a:t>
            </a:r>
            <a:endParaRPr lang="en-US"/>
          </a:p>
        </p:txBody>
      </p:sp>
    </p:spTree>
    <p:extLst>
      <p:ext uri="{BB962C8B-B14F-4D97-AF65-F5344CB8AC3E}">
        <p14:creationId xmlns:p14="http://schemas.microsoft.com/office/powerpoint/2010/main" val="22101379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smtClean="0"/>
              <a:t>NLRA Trumps Title VII?</a:t>
            </a:r>
            <a:endParaRPr lang="en-US"/>
          </a:p>
        </p:txBody>
      </p:sp>
      <p:sp>
        <p:nvSpPr>
          <p:cNvPr id="3" name="Content Placeholder 2"/>
          <p:cNvSpPr>
            <a:spLocks noGrp="1"/>
          </p:cNvSpPr>
          <p:nvPr>
            <p:ph idx="1"/>
          </p:nvPr>
        </p:nvSpPr>
        <p:spPr>
          <a:xfrm>
            <a:off x="457200" y="1828800"/>
            <a:ext cx="8229600" cy="4114800"/>
          </a:xfrm>
        </p:spPr>
        <p:txBody>
          <a:bodyPr/>
          <a:lstStyle/>
          <a:p>
            <a:r>
              <a:rPr lang="en-US" smtClean="0"/>
              <a:t>No place for this in modern society</a:t>
            </a:r>
          </a:p>
          <a:p>
            <a:r>
              <a:rPr lang="en-US" smtClean="0"/>
              <a:t>Privileges racist statements over the Title VII rights of African-American replacement workers</a:t>
            </a:r>
          </a:p>
          <a:p>
            <a:pPr lvl="1"/>
            <a:r>
              <a:rPr lang="en-US" smtClean="0"/>
              <a:t>Section 7 protects those who chose to engage in conduct and those who choose not to</a:t>
            </a:r>
          </a:p>
          <a:p>
            <a:r>
              <a:rPr lang="en-US" smtClean="0"/>
              <a:t>How would the NLRB or any responsible employer deal with one of its employees engaging in similar hate-speech</a:t>
            </a:r>
          </a:p>
        </p:txBody>
      </p:sp>
    </p:spTree>
    <p:extLst>
      <p:ext uri="{BB962C8B-B14F-4D97-AF65-F5344CB8AC3E}">
        <p14:creationId xmlns:p14="http://schemas.microsoft.com/office/powerpoint/2010/main" val="332253623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a:t>Pier </a:t>
            </a:r>
            <a:r>
              <a:rPr lang="en-US" i="1" smtClean="0"/>
              <a:t>Sixty </a:t>
            </a:r>
            <a:r>
              <a:rPr lang="en-US" smtClean="0"/>
              <a:t>– More Protected Activity </a:t>
            </a:r>
            <a:endParaRPr lang="en-US"/>
          </a:p>
        </p:txBody>
      </p:sp>
      <p:sp>
        <p:nvSpPr>
          <p:cNvPr id="3" name="Content Placeholder 2"/>
          <p:cNvSpPr>
            <a:spLocks noGrp="1"/>
          </p:cNvSpPr>
          <p:nvPr>
            <p:ph idx="1"/>
          </p:nvPr>
        </p:nvSpPr>
        <p:spPr/>
        <p:txBody>
          <a:bodyPr/>
          <a:lstStyle/>
          <a:p>
            <a:r>
              <a:rPr lang="en-US" smtClean="0"/>
              <a:t>Two </a:t>
            </a:r>
            <a:r>
              <a:rPr lang="en-US"/>
              <a:t>days prior to </a:t>
            </a:r>
            <a:r>
              <a:rPr lang="en-US" smtClean="0"/>
              <a:t>a union election, a server for a dining services company, is scolded by a manager [Bob] for chitchatting as guests are arriving</a:t>
            </a:r>
          </a:p>
          <a:p>
            <a:r>
              <a:rPr lang="en-US" smtClean="0"/>
              <a:t>Lack of managerial respect is a recurring complaint at the employer’s facility</a:t>
            </a:r>
          </a:p>
          <a:p>
            <a:r>
              <a:rPr lang="en-US" smtClean="0"/>
              <a:t>The employee posts the following on his Facebook page…</a:t>
            </a:r>
            <a:endParaRPr lang="en-US" i="1" smtClean="0"/>
          </a:p>
          <a:p>
            <a:pPr marL="411162" lvl="1" indent="0">
              <a:buNone/>
            </a:pPr>
            <a:endParaRPr lang="en-US" sz="2800" i="1" smtClean="0"/>
          </a:p>
          <a:p>
            <a:endParaRPr lang="en-US"/>
          </a:p>
        </p:txBody>
      </p:sp>
    </p:spTree>
    <p:extLst>
      <p:ext uri="{BB962C8B-B14F-4D97-AF65-F5344CB8AC3E}">
        <p14:creationId xmlns:p14="http://schemas.microsoft.com/office/powerpoint/2010/main" val="219395405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537" indent="0">
              <a:buNone/>
            </a:pPr>
            <a:endParaRPr lang="en-US" i="1" smtClean="0"/>
          </a:p>
          <a:p>
            <a:pPr marL="109537" indent="0" algn="ctr">
              <a:buNone/>
            </a:pPr>
            <a:r>
              <a:rPr lang="en-US" sz="3200" i="1" smtClean="0"/>
              <a:t>Bob </a:t>
            </a:r>
            <a:r>
              <a:rPr lang="en-US" sz="3200" i="1"/>
              <a:t>is such a NASTY MOTHER FUCKER don’t know how to talk to people!! Fuck his mother and his entire fucking family!! What a Loser! Vote Yes for the union!”</a:t>
            </a:r>
            <a:endParaRPr lang="en-US" sz="3200"/>
          </a:p>
        </p:txBody>
      </p:sp>
    </p:spTree>
    <p:extLst>
      <p:ext uri="{BB962C8B-B14F-4D97-AF65-F5344CB8AC3E}">
        <p14:creationId xmlns:p14="http://schemas.microsoft.com/office/powerpoint/2010/main" val="290187870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smtClean="0"/>
              <a:t>Ignoring the U.S. Supreme Court</a:t>
            </a:r>
            <a:endParaRPr lang="en-US"/>
          </a:p>
        </p:txBody>
      </p:sp>
      <p:sp>
        <p:nvSpPr>
          <p:cNvPr id="3" name="Content Placeholder 2"/>
          <p:cNvSpPr>
            <a:spLocks noGrp="1"/>
          </p:cNvSpPr>
          <p:nvPr>
            <p:ph idx="1"/>
          </p:nvPr>
        </p:nvSpPr>
        <p:spPr>
          <a:xfrm>
            <a:off x="457200" y="1524000"/>
            <a:ext cx="8229600" cy="4114800"/>
          </a:xfrm>
        </p:spPr>
        <p:txBody>
          <a:bodyPr/>
          <a:lstStyle/>
          <a:p>
            <a:r>
              <a:rPr lang="en-US" b="1" i="1" err="1" smtClean="0"/>
              <a:t>HTH Corporation</a:t>
            </a:r>
            <a:r>
              <a:rPr lang="en-US" b="1" smtClean="0"/>
              <a:t> – </a:t>
            </a:r>
            <a:r>
              <a:rPr lang="en-US" smtClean="0"/>
              <a:t>Shifting litigation expenses</a:t>
            </a:r>
          </a:p>
          <a:p>
            <a:pPr lvl="1"/>
            <a:r>
              <a:rPr lang="en-US"/>
              <a:t> </a:t>
            </a:r>
            <a:r>
              <a:rPr lang="en-US" sz="2200"/>
              <a:t>"To the extent that the Board is relying upon the idea that a party is not made whole unless it recovers its </a:t>
            </a:r>
            <a:r>
              <a:rPr lang="en-US" sz="2200" smtClean="0"/>
              <a:t>attorney’s </a:t>
            </a:r>
            <a:r>
              <a:rPr lang="en-US" sz="2200"/>
              <a:t>fees, . . . that is but a criticism of the American Rule—indeed, a criticism that the Supreme Court has heard and rejected." </a:t>
            </a:r>
            <a:endParaRPr lang="en-US" sz="2200" smtClean="0"/>
          </a:p>
          <a:p>
            <a:r>
              <a:rPr lang="en-US" b="1" i="1" smtClean="0"/>
              <a:t>Murphy Oil </a:t>
            </a:r>
            <a:r>
              <a:rPr lang="en-US" smtClean="0"/>
              <a:t>– Class and Collective Action Waivers </a:t>
            </a:r>
          </a:p>
          <a:p>
            <a:pPr lvl="1"/>
            <a:r>
              <a:rPr lang="en-US" sz="2200" smtClean="0"/>
              <a:t>Choosing non-acquiescence over Supreme Court review </a:t>
            </a:r>
          </a:p>
          <a:p>
            <a:pPr lvl="1"/>
            <a:r>
              <a:rPr lang="en-US" sz="2200" smtClean="0"/>
              <a:t>2</a:t>
            </a:r>
            <a:r>
              <a:rPr lang="en-US" sz="2200" baseline="30000" smtClean="0"/>
              <a:t>nd</a:t>
            </a:r>
            <a:r>
              <a:rPr lang="en-US" sz="2200" smtClean="0"/>
              <a:t>, 5</a:t>
            </a:r>
            <a:r>
              <a:rPr lang="en-US" sz="2200" baseline="30000" smtClean="0"/>
              <a:t>th</a:t>
            </a:r>
            <a:r>
              <a:rPr lang="en-US" sz="2200" smtClean="0"/>
              <a:t>, 8</a:t>
            </a:r>
            <a:r>
              <a:rPr lang="en-US" sz="2200" baseline="30000" smtClean="0"/>
              <a:t>th</a:t>
            </a:r>
            <a:r>
              <a:rPr lang="en-US" sz="2200" smtClean="0"/>
              <a:t>, 9</a:t>
            </a:r>
            <a:r>
              <a:rPr lang="en-US" sz="2200" baseline="30000" smtClean="0"/>
              <a:t>th</a:t>
            </a:r>
            <a:r>
              <a:rPr lang="en-US" sz="2200" smtClean="0"/>
              <a:t> and 11</a:t>
            </a:r>
            <a:r>
              <a:rPr lang="en-US" sz="2200" baseline="30000" smtClean="0"/>
              <a:t>th</a:t>
            </a:r>
            <a:r>
              <a:rPr lang="en-US" sz="2200" smtClean="0"/>
              <a:t> have rejected the Board’s position</a:t>
            </a:r>
          </a:p>
          <a:p>
            <a:pPr lvl="1"/>
            <a:r>
              <a:rPr lang="en-US" sz="2200" smtClean="0"/>
              <a:t>Inconsistent with Supreme Court precedent – </a:t>
            </a:r>
            <a:r>
              <a:rPr lang="en-US" sz="2200" i="1" smtClean="0"/>
              <a:t>AT&amp;T, CompuCredit Corp &amp; American Express</a:t>
            </a:r>
            <a:endParaRPr lang="en-US" sz="2200" smtClean="0"/>
          </a:p>
          <a:p>
            <a:pPr lvl="1"/>
            <a:endParaRPr lang="en-US"/>
          </a:p>
        </p:txBody>
      </p:sp>
    </p:spTree>
    <p:extLst>
      <p:ext uri="{BB962C8B-B14F-4D97-AF65-F5344CB8AC3E}">
        <p14:creationId xmlns:p14="http://schemas.microsoft.com/office/powerpoint/2010/main" val="33851864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The Trustees of Columbia University</a:t>
            </a:r>
            <a:r>
              <a:rPr lang="en-US" sz="3200" dirty="0" smtClean="0"/>
              <a:t>, 364 NLRB No. 90 (August 23, 2016).</a:t>
            </a:r>
            <a:endParaRPr lang="en-US" sz="3200" dirty="0"/>
          </a:p>
        </p:txBody>
      </p:sp>
      <p:sp>
        <p:nvSpPr>
          <p:cNvPr id="3" name="Content Placeholder 2"/>
          <p:cNvSpPr>
            <a:spLocks noGrp="1"/>
          </p:cNvSpPr>
          <p:nvPr>
            <p:ph idx="1"/>
          </p:nvPr>
        </p:nvSpPr>
        <p:spPr/>
        <p:txBody>
          <a:bodyPr>
            <a:normAutofit fontScale="92500"/>
          </a:bodyPr>
          <a:lstStyle/>
          <a:p>
            <a:r>
              <a:rPr lang="en-US" dirty="0" smtClean="0"/>
              <a:t>A Board majority (Pearce, Hirozawa and McFerran) decided to overrule </a:t>
            </a:r>
            <a:r>
              <a:rPr lang="en-US" b="1" i="1" dirty="0" smtClean="0"/>
              <a:t>Brown University</a:t>
            </a:r>
            <a:r>
              <a:rPr lang="en-US" dirty="0" smtClean="0"/>
              <a:t>, 342 NLRB 483 (2004).</a:t>
            </a:r>
          </a:p>
          <a:p>
            <a:r>
              <a:rPr lang="en-US" dirty="0" smtClean="0"/>
              <a:t>“Thus, we hold today that student assistants who have a common-law employment relationship with their university are statutory employees under the Act.  We will apply that standard to student assistants, including assistants engaged in research funded by external grants.”  Id. at 2.</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8</a:t>
            </a:fld>
            <a:endParaRPr lang="en-US" dirty="0"/>
          </a:p>
        </p:txBody>
      </p:sp>
    </p:spTree>
    <p:extLst>
      <p:ext uri="{BB962C8B-B14F-4D97-AF65-F5344CB8AC3E}">
        <p14:creationId xmlns:p14="http://schemas.microsoft.com/office/powerpoint/2010/main" val="2764824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Parting Thoughts</a:t>
            </a:r>
            <a:endParaRPr lang="en-US"/>
          </a:p>
        </p:txBody>
      </p:sp>
      <p:sp>
        <p:nvSpPr>
          <p:cNvPr id="3" name="Content Placeholder 2"/>
          <p:cNvSpPr>
            <a:spLocks noGrp="1"/>
          </p:cNvSpPr>
          <p:nvPr>
            <p:ph idx="1"/>
          </p:nvPr>
        </p:nvSpPr>
        <p:spPr/>
        <p:txBody>
          <a:bodyPr/>
          <a:lstStyle/>
          <a:p>
            <a:r>
              <a:rPr lang="en-US" smtClean="0"/>
              <a:t>Clinton Board with a Clinton Supreme Court</a:t>
            </a:r>
          </a:p>
          <a:p>
            <a:pPr lvl="1"/>
            <a:r>
              <a:rPr lang="en-US" smtClean="0"/>
              <a:t>What’s past is prologue</a:t>
            </a:r>
          </a:p>
          <a:p>
            <a:r>
              <a:rPr lang="en-US" smtClean="0"/>
              <a:t>Charting employer compliance will continue to be difficult and uncertain in many areas</a:t>
            </a:r>
          </a:p>
        </p:txBody>
      </p:sp>
    </p:spTree>
    <p:extLst>
      <p:ext uri="{BB962C8B-B14F-4D97-AF65-F5344CB8AC3E}">
        <p14:creationId xmlns:p14="http://schemas.microsoft.com/office/powerpoint/2010/main" val="404972544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485583"/>
            <a:ext cx="7600951" cy="2387600"/>
          </a:xfrm>
        </p:spPr>
        <p:txBody>
          <a:bodyPr>
            <a:noAutofit/>
          </a:bodyPr>
          <a:lstStyle/>
          <a:p>
            <a:r>
              <a:rPr lang="en-US" sz="6000" b="1" dirty="0"/>
              <a:t>Legal Ethics Issues Pertaining to the Use of Social Media</a:t>
            </a:r>
          </a:p>
        </p:txBody>
      </p:sp>
      <p:sp>
        <p:nvSpPr>
          <p:cNvPr id="3" name="TextBox 2"/>
          <p:cNvSpPr txBox="1"/>
          <p:nvPr/>
        </p:nvSpPr>
        <p:spPr>
          <a:xfrm>
            <a:off x="914399" y="4416222"/>
            <a:ext cx="7600951" cy="461665"/>
          </a:xfrm>
          <a:prstGeom prst="rect">
            <a:avLst/>
          </a:prstGeom>
          <a:noFill/>
        </p:spPr>
        <p:txBody>
          <a:bodyPr wrap="square" rtlCol="0">
            <a:spAutoFit/>
          </a:bodyPr>
          <a:lstStyle/>
          <a:p>
            <a:r>
              <a:rPr lang="en-US" sz="2400" spc="-120" dirty="0">
                <a:solidFill>
                  <a:srgbClr val="FFFFFF"/>
                </a:solidFill>
              </a:rPr>
              <a:t>by Shelly Skinner, Ethics </a:t>
            </a:r>
            <a:r>
              <a:rPr lang="en-US" sz="2400" spc="-120" dirty="0" smtClean="0">
                <a:solidFill>
                  <a:srgbClr val="FFFFFF"/>
                </a:solidFill>
              </a:rPr>
              <a:t>Counsel, National Labor Relations Board</a:t>
            </a:r>
            <a:endParaRPr lang="en-US" sz="2400" dirty="0">
              <a:solidFill>
                <a:prstClr val="black"/>
              </a:solidFill>
            </a:endParaRPr>
          </a:p>
        </p:txBody>
      </p:sp>
      <p:sp>
        <p:nvSpPr>
          <p:cNvPr id="4" name="TextBox 3"/>
          <p:cNvSpPr txBox="1"/>
          <p:nvPr/>
        </p:nvSpPr>
        <p:spPr>
          <a:xfrm>
            <a:off x="914399" y="5420926"/>
            <a:ext cx="5720700" cy="400110"/>
          </a:xfrm>
          <a:prstGeom prst="rect">
            <a:avLst/>
          </a:prstGeom>
          <a:noFill/>
        </p:spPr>
        <p:txBody>
          <a:bodyPr wrap="square" rtlCol="0">
            <a:spAutoFit/>
          </a:bodyPr>
          <a:lstStyle/>
          <a:p>
            <a:r>
              <a:rPr lang="en-US" sz="2000" spc="-120" dirty="0" smtClean="0">
                <a:solidFill>
                  <a:srgbClr val="FFFFFF"/>
                </a:solidFill>
              </a:rPr>
              <a:t>October 21</a:t>
            </a:r>
            <a:r>
              <a:rPr lang="en-US" sz="2000" spc="-120" dirty="0">
                <a:solidFill>
                  <a:srgbClr val="FFFFFF"/>
                </a:solidFill>
              </a:rPr>
              <a:t>, 2016</a:t>
            </a:r>
          </a:p>
        </p:txBody>
      </p:sp>
    </p:spTree>
    <p:extLst>
      <p:ext uri="{BB962C8B-B14F-4D97-AF65-F5344CB8AC3E}">
        <p14:creationId xmlns:p14="http://schemas.microsoft.com/office/powerpoint/2010/main" val="5199885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329" y="524432"/>
            <a:ext cx="4144937" cy="5982231"/>
          </a:xfrm>
          <a:prstGeom prst="rect">
            <a:avLst/>
          </a:prstGeom>
        </p:spPr>
      </p:pic>
    </p:spTree>
    <p:extLst>
      <p:ext uri="{BB962C8B-B14F-4D97-AF65-F5344CB8AC3E}">
        <p14:creationId xmlns:p14="http://schemas.microsoft.com/office/powerpoint/2010/main" val="33667080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665784"/>
            <a:ext cx="10772775" cy="884420"/>
          </a:xfrm>
        </p:spPr>
        <p:txBody>
          <a:bodyPr anchor="t">
            <a:noAutofit/>
          </a:bodyPr>
          <a:lstStyle/>
          <a:p>
            <a:r>
              <a:rPr lang="en-US" sz="4600" b="1" dirty="0">
                <a:solidFill>
                  <a:srgbClr val="0070C0"/>
                </a:solidFill>
              </a:rPr>
              <a:t>ABA Rule 1.1 (Competence)</a:t>
            </a:r>
            <a:r>
              <a:rPr lang="en-US" sz="4600" b="1" dirty="0" smtClean="0"/>
              <a:t/>
            </a:r>
            <a:br>
              <a:rPr lang="en-US" sz="4600" b="1" dirty="0" smtClean="0"/>
            </a:br>
            <a:endParaRPr lang="en-US" sz="4600" dirty="0"/>
          </a:p>
        </p:txBody>
      </p:sp>
      <p:sp>
        <p:nvSpPr>
          <p:cNvPr id="3" name="Content Placeholder 2"/>
          <p:cNvSpPr>
            <a:spLocks noGrp="1"/>
          </p:cNvSpPr>
          <p:nvPr>
            <p:ph idx="1"/>
          </p:nvPr>
        </p:nvSpPr>
        <p:spPr>
          <a:xfrm>
            <a:off x="347662" y="1600220"/>
            <a:ext cx="8410576" cy="4993471"/>
          </a:xfrm>
        </p:spPr>
        <p:txBody>
          <a:bodyPr>
            <a:normAutofit/>
          </a:bodyPr>
          <a:lstStyle/>
          <a:p>
            <a:pPr marL="0" indent="0">
              <a:buNone/>
            </a:pPr>
            <a:r>
              <a:rPr lang="en-US" sz="3000" dirty="0"/>
              <a:t>A lawyer shall provide competent representation to a client. Competent representation requires the legal knowledge, skill, thoroughness and preparation reasonably necessary for the representation.</a:t>
            </a:r>
          </a:p>
          <a:p>
            <a:pPr marL="0" indent="0">
              <a:lnSpc>
                <a:spcPct val="100000"/>
              </a:lnSpc>
              <a:spcBef>
                <a:spcPts val="0"/>
              </a:spcBef>
              <a:buNone/>
            </a:pPr>
            <a:endParaRPr lang="en-US" sz="2000" dirty="0"/>
          </a:p>
          <a:p>
            <a:pPr lvl="1"/>
            <a:r>
              <a:rPr lang="en-US" sz="3000" b="1" dirty="0"/>
              <a:t>Comment 8 (Maintaining Competence)</a:t>
            </a:r>
            <a:endParaRPr lang="en-US" sz="3000" dirty="0"/>
          </a:p>
          <a:p>
            <a:pPr marL="914400" lvl="2" indent="0">
              <a:buNone/>
            </a:pPr>
            <a:r>
              <a:rPr lang="en-US" sz="2600" i="0" dirty="0"/>
              <a:t>To maintain the requisite knowledge and skill, a lawyer should keep abreast of changes in the law and its practice, including the benefits and risks associated with relevant technology, engage in continuing study and education and comply with all continuing legal education requirements to which the lawyer is subject.</a:t>
            </a:r>
          </a:p>
          <a:p>
            <a:pPr lvl="1"/>
            <a:endParaRPr lang="en-US" dirty="0"/>
          </a:p>
        </p:txBody>
      </p:sp>
    </p:spTree>
    <p:extLst>
      <p:ext uri="{BB962C8B-B14F-4D97-AF65-F5344CB8AC3E}">
        <p14:creationId xmlns:p14="http://schemas.microsoft.com/office/powerpoint/2010/main" val="29219171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0" y="285221"/>
            <a:ext cx="8079581" cy="1257829"/>
          </a:xfrm>
        </p:spPr>
        <p:txBody>
          <a:bodyPr>
            <a:normAutofit/>
          </a:bodyPr>
          <a:lstStyle/>
          <a:p>
            <a:r>
              <a:rPr lang="en-US" sz="4600" b="1" dirty="0">
                <a:solidFill>
                  <a:srgbClr val="0070C0"/>
                </a:solidFill>
              </a:rPr>
              <a:t>New York Rule 1.1 (Competence)</a:t>
            </a:r>
          </a:p>
        </p:txBody>
      </p:sp>
      <p:sp>
        <p:nvSpPr>
          <p:cNvPr id="3" name="Content Placeholder 2"/>
          <p:cNvSpPr>
            <a:spLocks noGrp="1"/>
          </p:cNvSpPr>
          <p:nvPr>
            <p:ph idx="1"/>
          </p:nvPr>
        </p:nvSpPr>
        <p:spPr>
          <a:xfrm>
            <a:off x="307180" y="1428750"/>
            <a:ext cx="8479632" cy="5043488"/>
          </a:xfrm>
        </p:spPr>
        <p:txBody>
          <a:bodyPr>
            <a:normAutofit fontScale="92500" lnSpcReduction="10000"/>
          </a:bodyPr>
          <a:lstStyle/>
          <a:p>
            <a:pPr>
              <a:lnSpc>
                <a:spcPct val="100000"/>
              </a:lnSpc>
              <a:spcBef>
                <a:spcPts val="0"/>
              </a:spcBef>
            </a:pPr>
            <a:r>
              <a:rPr lang="en-US" sz="3000" dirty="0"/>
              <a:t>A lawyer should provide competent representation to a client. Competent representation requires the legal knowledge, skill, thoroughness and preparation reasonably necessary for the representation</a:t>
            </a:r>
            <a:r>
              <a:rPr lang="en-US" sz="3000" dirty="0" smtClean="0"/>
              <a:t>.</a:t>
            </a:r>
          </a:p>
          <a:p>
            <a:pPr>
              <a:lnSpc>
                <a:spcPct val="100000"/>
              </a:lnSpc>
              <a:spcBef>
                <a:spcPts val="0"/>
              </a:spcBef>
            </a:pPr>
            <a:r>
              <a:rPr lang="en-US" sz="2000" dirty="0" smtClean="0"/>
              <a:t>      </a:t>
            </a:r>
            <a:endParaRPr lang="en-US" sz="2000" dirty="0"/>
          </a:p>
          <a:p>
            <a:pPr lvl="1"/>
            <a:r>
              <a:rPr lang="en-US" sz="3000" b="1" dirty="0" smtClean="0"/>
              <a:t> Comment </a:t>
            </a:r>
            <a:r>
              <a:rPr lang="en-US" sz="3000" b="1" dirty="0"/>
              <a:t>8 </a:t>
            </a:r>
          </a:p>
          <a:p>
            <a:pPr marL="925680" lvl="5" indent="0">
              <a:buNone/>
            </a:pPr>
            <a:r>
              <a:rPr lang="en-US" sz="2600" dirty="0"/>
              <a:t>To maintain the requisite knowledge and skill, a lawyer </a:t>
            </a:r>
            <a:r>
              <a:rPr lang="en-US" sz="2600" dirty="0" smtClean="0"/>
              <a:t>should </a:t>
            </a:r>
            <a:r>
              <a:rPr lang="en-US" sz="2600" dirty="0"/>
              <a:t>(i) keep abreast of changes in substantive and procedural law relevant to the lawyer’s practice, (ii) keep abreast of the benefits and risks associated with technology </a:t>
            </a:r>
            <a:r>
              <a:rPr lang="en-US" sz="2600" b="1" dirty="0">
                <a:ln>
                  <a:solidFill>
                    <a:srgbClr val="002060"/>
                  </a:solidFill>
                </a:ln>
                <a:solidFill>
                  <a:srgbClr val="0070C0"/>
                </a:solidFill>
                <a:effectLst>
                  <a:outerShdw blurRad="38100" dist="19050" dir="2700000" algn="tl" rotWithShape="0">
                    <a:schemeClr val="dk1">
                      <a:lumMod val="50000"/>
                      <a:alpha val="40000"/>
                    </a:schemeClr>
                  </a:outerShdw>
                </a:effectLst>
              </a:rPr>
              <a:t>the lawyer uses to provide services to clients or to store or transmit confidential information</a:t>
            </a:r>
            <a:r>
              <a:rPr lang="en-US" sz="2600" dirty="0"/>
              <a:t>, and (iii) engage in continuing study and education and comply with all applicable continuing legal education requirements.</a:t>
            </a:r>
          </a:p>
        </p:txBody>
      </p:sp>
    </p:spTree>
    <p:extLst>
      <p:ext uri="{BB962C8B-B14F-4D97-AF65-F5344CB8AC3E}">
        <p14:creationId xmlns:p14="http://schemas.microsoft.com/office/powerpoint/2010/main" val="18982221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28108"/>
            <a:ext cx="8115300" cy="1658198"/>
          </a:xfrm>
        </p:spPr>
        <p:txBody>
          <a:bodyPr>
            <a:noAutofit/>
          </a:bodyPr>
          <a:lstStyle/>
          <a:p>
            <a:r>
              <a:rPr lang="en-US" sz="4600" b="1" dirty="0">
                <a:solidFill>
                  <a:srgbClr val="0070C0"/>
                </a:solidFill>
              </a:rPr>
              <a:t>Florida Rule 6-10.3 </a:t>
            </a:r>
            <a:r>
              <a:rPr lang="en-US" sz="4600" b="1" dirty="0" smtClean="0">
                <a:solidFill>
                  <a:srgbClr val="0070C0"/>
                </a:solidFill>
              </a:rPr>
              <a:t>(Minimum Continuing Legal Education </a:t>
            </a:r>
            <a:r>
              <a:rPr lang="en-US" sz="4600" b="1" spc="-130" dirty="0" smtClean="0">
                <a:solidFill>
                  <a:srgbClr val="0070C0"/>
                </a:solidFill>
              </a:rPr>
              <a:t>Standards</a:t>
            </a:r>
            <a:r>
              <a:rPr lang="en-US" sz="4600" b="1" dirty="0" smtClean="0">
                <a:solidFill>
                  <a:srgbClr val="0070C0"/>
                </a:solidFill>
              </a:rPr>
              <a:t>)</a:t>
            </a:r>
            <a:endParaRPr lang="en-US" sz="4600" b="1" dirty="0">
              <a:solidFill>
                <a:srgbClr val="0070C0"/>
              </a:solidFill>
            </a:endParaRPr>
          </a:p>
        </p:txBody>
      </p:sp>
      <p:sp>
        <p:nvSpPr>
          <p:cNvPr id="3" name="Content Placeholder 2"/>
          <p:cNvSpPr>
            <a:spLocks noGrp="1"/>
          </p:cNvSpPr>
          <p:nvPr>
            <p:ph idx="1"/>
          </p:nvPr>
        </p:nvSpPr>
        <p:spPr>
          <a:xfrm>
            <a:off x="528638" y="2679192"/>
            <a:ext cx="8065294" cy="3766185"/>
          </a:xfrm>
        </p:spPr>
        <p:txBody>
          <a:bodyPr>
            <a:normAutofit/>
          </a:bodyPr>
          <a:lstStyle/>
          <a:p>
            <a:r>
              <a:rPr lang="en-US" sz="3000" b="1" dirty="0"/>
              <a:t>(b) Minimum Hourly Continuing Legal Education Requirements. </a:t>
            </a:r>
            <a:r>
              <a:rPr lang="en-US" sz="3000" dirty="0"/>
              <a:t>Each member must complete a minimum of 33 credit hours of approved continuing legal education activity every 3 years….</a:t>
            </a:r>
            <a:r>
              <a:rPr lang="en-US" sz="3000" u="sng" dirty="0"/>
              <a:t>3 of the 33 credit hours must be in approved technology programs</a:t>
            </a:r>
            <a:r>
              <a:rPr lang="en-US" sz="3000" dirty="0"/>
              <a:t>. </a:t>
            </a:r>
          </a:p>
        </p:txBody>
      </p:sp>
    </p:spTree>
    <p:extLst>
      <p:ext uri="{BB962C8B-B14F-4D97-AF65-F5344CB8AC3E}">
        <p14:creationId xmlns:p14="http://schemas.microsoft.com/office/powerpoint/2010/main" val="18093606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9" y="300038"/>
            <a:ext cx="9144000" cy="1085850"/>
          </a:xfrm>
        </p:spPr>
        <p:txBody>
          <a:bodyPr>
            <a:normAutofit fontScale="90000"/>
          </a:bodyPr>
          <a:lstStyle/>
          <a:p>
            <a:r>
              <a:rPr lang="en-US" sz="5000" b="1" dirty="0" smtClean="0">
                <a:solidFill>
                  <a:srgbClr val="0070C0"/>
                </a:solidFill>
              </a:rPr>
              <a:t>New York’s Social </a:t>
            </a:r>
            <a:r>
              <a:rPr lang="en-US" sz="5000" b="1" dirty="0">
                <a:solidFill>
                  <a:srgbClr val="0070C0"/>
                </a:solidFill>
              </a:rPr>
              <a:t>Media Ethics Guidelines</a:t>
            </a:r>
          </a:p>
        </p:txBody>
      </p:sp>
      <p:sp>
        <p:nvSpPr>
          <p:cNvPr id="3" name="Content Placeholder 2"/>
          <p:cNvSpPr>
            <a:spLocks noGrp="1"/>
          </p:cNvSpPr>
          <p:nvPr>
            <p:ph idx="1"/>
          </p:nvPr>
        </p:nvSpPr>
        <p:spPr>
          <a:xfrm>
            <a:off x="192882" y="1243013"/>
            <a:ext cx="8693944" cy="5472112"/>
          </a:xfrm>
        </p:spPr>
        <p:txBody>
          <a:bodyPr>
            <a:normAutofit/>
          </a:bodyPr>
          <a:lstStyle/>
          <a:p>
            <a:pPr>
              <a:lnSpc>
                <a:spcPct val="110000"/>
              </a:lnSpc>
              <a:spcBef>
                <a:spcPts val="0"/>
              </a:spcBef>
            </a:pPr>
            <a:r>
              <a:rPr lang="en-US" sz="2700" b="1" dirty="0" smtClean="0"/>
              <a:t>Guideline No</a:t>
            </a:r>
            <a:r>
              <a:rPr lang="en-US" sz="2700" b="1" dirty="0"/>
              <a:t>. 1: Attorneys’ Social Media Competence </a:t>
            </a:r>
            <a:endParaRPr lang="en-US" sz="2700" b="1" dirty="0" smtClean="0"/>
          </a:p>
          <a:p>
            <a:pPr>
              <a:lnSpc>
                <a:spcPct val="100000"/>
              </a:lnSpc>
              <a:spcBef>
                <a:spcPts val="0"/>
              </a:spcBef>
            </a:pPr>
            <a:r>
              <a:rPr lang="en-US" sz="2700" dirty="0" smtClean="0"/>
              <a:t>A </a:t>
            </a:r>
            <a:r>
              <a:rPr lang="en-US" sz="2700" dirty="0"/>
              <a:t>lawyer has a duty to understand the benefits and risks and ethical implications associated with social media, including its use as a mode of communication, an advertising tool and a means to research and investigate matters. </a:t>
            </a:r>
            <a:endParaRPr lang="en-US" sz="2700" dirty="0" smtClean="0"/>
          </a:p>
          <a:p>
            <a:pPr>
              <a:lnSpc>
                <a:spcPct val="100000"/>
              </a:lnSpc>
              <a:spcBef>
                <a:spcPts val="0"/>
              </a:spcBef>
            </a:pPr>
            <a:endParaRPr lang="en-US" sz="2000" dirty="0" smtClean="0"/>
          </a:p>
          <a:p>
            <a:pPr lvl="2"/>
            <a:r>
              <a:rPr lang="en-US" sz="2700" b="1" i="0" dirty="0" smtClean="0"/>
              <a:t>Comment</a:t>
            </a:r>
          </a:p>
          <a:p>
            <a:pPr lvl="4"/>
            <a:r>
              <a:rPr lang="en-US" sz="2400" i="0" dirty="0" smtClean="0"/>
              <a:t>Lawyers…need </a:t>
            </a:r>
            <a:r>
              <a:rPr lang="en-US" sz="2400" i="0" dirty="0"/>
              <a:t>to be conversant with, at a minimum, the basics of each social media network that a lawyer or his or her client may use. This is a serious challenge that lawyers need to appreciate and cannot take </a:t>
            </a:r>
            <a:r>
              <a:rPr lang="en-US" sz="2400" i="0" dirty="0" smtClean="0"/>
              <a:t>lightly….A </a:t>
            </a:r>
            <a:r>
              <a:rPr lang="en-US" sz="2400" i="0" dirty="0"/>
              <a:t>lawyer cannot be competent absent a working knowledge of the benefits and risks associated with the use of social media. </a:t>
            </a:r>
          </a:p>
        </p:txBody>
      </p:sp>
    </p:spTree>
    <p:extLst>
      <p:ext uri="{BB962C8B-B14F-4D97-AF65-F5344CB8AC3E}">
        <p14:creationId xmlns:p14="http://schemas.microsoft.com/office/powerpoint/2010/main" val="15400386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b="1" dirty="0">
                <a:solidFill>
                  <a:srgbClr val="0070C0"/>
                </a:solidFill>
              </a:rPr>
              <a:t>The Philadelphia Bar Association Professional Guidance Committee Op. 2014-5</a:t>
            </a:r>
          </a:p>
        </p:txBody>
      </p:sp>
      <p:sp>
        <p:nvSpPr>
          <p:cNvPr id="3" name="Content Placeholder 2"/>
          <p:cNvSpPr>
            <a:spLocks noGrp="1"/>
          </p:cNvSpPr>
          <p:nvPr>
            <p:ph idx="1"/>
          </p:nvPr>
        </p:nvSpPr>
        <p:spPr>
          <a:xfrm>
            <a:off x="609599" y="2486663"/>
            <a:ext cx="7962901" cy="3766185"/>
          </a:xfrm>
        </p:spPr>
        <p:txBody>
          <a:bodyPr>
            <a:noAutofit/>
          </a:bodyPr>
          <a:lstStyle/>
          <a:p>
            <a:pPr>
              <a:spcAft>
                <a:spcPts val="800"/>
              </a:spcAft>
            </a:pPr>
            <a:r>
              <a:rPr lang="en-US" sz="3000" dirty="0"/>
              <a:t>“[I]n order to provide competent representation…a lawyer should (1) have a basic knowledge of how social media websites work, and, (2) advise clients about the issues that may arise as a result of their use of these websites</a:t>
            </a:r>
            <a:r>
              <a:rPr lang="en-US" sz="3000" dirty="0" smtClean="0"/>
              <a:t>.”</a:t>
            </a:r>
          </a:p>
          <a:p>
            <a:pPr>
              <a:spcAft>
                <a:spcPts val="1300"/>
              </a:spcAft>
            </a:pPr>
            <a:r>
              <a:rPr lang="en-US" sz="3000" dirty="0" smtClean="0"/>
              <a:t>“[</a:t>
            </a:r>
            <a:r>
              <a:rPr lang="en-US" sz="3000" dirty="0"/>
              <a:t>U]</a:t>
            </a:r>
            <a:r>
              <a:rPr lang="en-US" sz="3000" dirty="0" err="1"/>
              <a:t>nder</a:t>
            </a:r>
            <a:r>
              <a:rPr lang="en-US" sz="3000" dirty="0"/>
              <a:t> Rule 1.1, a lawyer should advise clients about the content of their social media accounts, and their obligation to preserve information that may be </a:t>
            </a:r>
            <a:r>
              <a:rPr lang="en-US" sz="3000" b="1" dirty="0">
                <a:solidFill>
                  <a:srgbClr val="0070C0"/>
                </a:solidFill>
              </a:rPr>
              <a:t>relevant to specific proceedings</a:t>
            </a:r>
            <a:r>
              <a:rPr lang="en-US" sz="3000" dirty="0"/>
              <a:t>.”</a:t>
            </a:r>
          </a:p>
          <a:p>
            <a:endParaRPr lang="en-US" sz="3000" dirty="0"/>
          </a:p>
        </p:txBody>
      </p:sp>
    </p:spTree>
    <p:extLst>
      <p:ext uri="{BB962C8B-B14F-4D97-AF65-F5344CB8AC3E}">
        <p14:creationId xmlns:p14="http://schemas.microsoft.com/office/powerpoint/2010/main" val="11226844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9" y="499534"/>
            <a:ext cx="7829549" cy="804611"/>
          </a:xfrm>
        </p:spPr>
        <p:txBody>
          <a:bodyPr anchor="t">
            <a:noAutofit/>
          </a:bodyPr>
          <a:lstStyle/>
          <a:p>
            <a:r>
              <a:rPr lang="en-US" sz="4600" b="1" dirty="0">
                <a:solidFill>
                  <a:srgbClr val="0070C0"/>
                </a:solidFill>
              </a:rPr>
              <a:t>New Hampshire Bar Association Op. 2012-13/05</a:t>
            </a:r>
            <a:r>
              <a:rPr lang="en-US" dirty="0" smtClean="0"/>
              <a:t/>
            </a:r>
            <a:br>
              <a:rPr lang="en-US" dirty="0" smtClean="0"/>
            </a:br>
            <a:endParaRPr lang="en-US" dirty="0"/>
          </a:p>
        </p:txBody>
      </p:sp>
      <p:sp>
        <p:nvSpPr>
          <p:cNvPr id="3" name="Content Placeholder 2"/>
          <p:cNvSpPr>
            <a:spLocks noGrp="1"/>
          </p:cNvSpPr>
          <p:nvPr>
            <p:ph idx="1"/>
          </p:nvPr>
        </p:nvSpPr>
        <p:spPr>
          <a:xfrm>
            <a:off x="471488" y="1872583"/>
            <a:ext cx="8072437" cy="4351338"/>
          </a:xfrm>
        </p:spPr>
        <p:txBody>
          <a:bodyPr/>
          <a:lstStyle/>
          <a:p>
            <a:pPr marL="0" indent="0">
              <a:buNone/>
            </a:pPr>
            <a:r>
              <a:rPr lang="en-US" sz="2300" dirty="0"/>
              <a:t>Lawyers “have a general duty to be aware of social media as a source of potentially useful information in litigation, to be competent to obtain that information directly or through an agent, and to know how to make effective use of that information in litigation.”</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634" y="3394545"/>
            <a:ext cx="4087257" cy="3240651"/>
          </a:xfrm>
          <a:prstGeom prst="rect">
            <a:avLst/>
          </a:prstGeom>
        </p:spPr>
      </p:pic>
    </p:spTree>
    <p:extLst>
      <p:ext uri="{BB962C8B-B14F-4D97-AF65-F5344CB8AC3E}">
        <p14:creationId xmlns:p14="http://schemas.microsoft.com/office/powerpoint/2010/main" val="33353983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528615"/>
            <a:ext cx="8370096" cy="1063449"/>
          </a:xfrm>
        </p:spPr>
        <p:txBody>
          <a:bodyPr anchor="t">
            <a:noAutofit/>
          </a:bodyPr>
          <a:lstStyle/>
          <a:p>
            <a:r>
              <a:rPr lang="en-US" sz="4600" b="1" dirty="0">
                <a:solidFill>
                  <a:srgbClr val="0070C0"/>
                </a:solidFill>
              </a:rPr>
              <a:t>The Witness Search:  Duty to Google</a:t>
            </a:r>
          </a:p>
        </p:txBody>
      </p:sp>
      <p:sp>
        <p:nvSpPr>
          <p:cNvPr id="3" name="Content Placeholder 2"/>
          <p:cNvSpPr>
            <a:spLocks noGrp="1"/>
          </p:cNvSpPr>
          <p:nvPr>
            <p:ph idx="1"/>
          </p:nvPr>
        </p:nvSpPr>
        <p:spPr>
          <a:xfrm>
            <a:off x="448468" y="1592064"/>
            <a:ext cx="8341520" cy="4429514"/>
          </a:xfrm>
        </p:spPr>
        <p:txBody>
          <a:bodyPr>
            <a:normAutofit lnSpcReduction="10000"/>
          </a:bodyPr>
          <a:lstStyle/>
          <a:p>
            <a:pPr marL="0" indent="0">
              <a:buNone/>
            </a:pPr>
            <a:r>
              <a:rPr lang="en-US" sz="2700" b="1" u="sng" dirty="0"/>
              <a:t>Munster v. </a:t>
            </a:r>
            <a:r>
              <a:rPr lang="en-US" sz="2700" b="1" u="sng" dirty="0" err="1"/>
              <a:t>Groce</a:t>
            </a:r>
            <a:r>
              <a:rPr lang="en-US" sz="2700" b="1" dirty="0"/>
              <a:t>, 829 N.E.2d 52 (Ind. App. 2005) </a:t>
            </a:r>
          </a:p>
          <a:p>
            <a:pPr lvl="1">
              <a:spcAft>
                <a:spcPts val="900"/>
              </a:spcAft>
            </a:pPr>
            <a:r>
              <a:rPr lang="en-US" sz="2300" dirty="0"/>
              <a:t>“[A] party must exercise due diligence in attempting to locate a litigant's whereabouts….[T]here is no evidence in this case of a public records or internet search for </a:t>
            </a:r>
            <a:r>
              <a:rPr lang="en-US" sz="2300" dirty="0" err="1"/>
              <a:t>Groce</a:t>
            </a:r>
            <a:r>
              <a:rPr lang="en-US" sz="2300" dirty="0"/>
              <a:t> or the use of a skip-trace service to find him. In fact, we discovered, upon entering “Joe </a:t>
            </a:r>
            <a:r>
              <a:rPr lang="en-US" sz="2300" dirty="0" err="1"/>
              <a:t>Groce</a:t>
            </a:r>
            <a:r>
              <a:rPr lang="en-US" sz="2300" dirty="0"/>
              <a:t> Indiana” into the </a:t>
            </a:r>
            <a:r>
              <a:rPr lang="en-US" sz="2300" dirty="0" err="1"/>
              <a:t>Google</a:t>
            </a:r>
            <a:r>
              <a:rPr lang="en-US" sz="2300" baseline="30000" dirty="0" err="1"/>
              <a:t>TM</a:t>
            </a:r>
            <a:r>
              <a:rPr lang="en-US" sz="2300" dirty="0"/>
              <a:t> search engine, an address for </a:t>
            </a:r>
            <a:r>
              <a:rPr lang="en-US" sz="2300" dirty="0" err="1"/>
              <a:t>Groce</a:t>
            </a:r>
            <a:r>
              <a:rPr lang="en-US" sz="2300" dirty="0"/>
              <a:t> that differed from either address used in this case, as well as an apparent obituary for </a:t>
            </a:r>
            <a:r>
              <a:rPr lang="en-US" sz="2300" dirty="0" err="1"/>
              <a:t>Groce's</a:t>
            </a:r>
            <a:r>
              <a:rPr lang="en-US" sz="2300" dirty="0"/>
              <a:t> mother that listed numerous surviving relatives who might have known his whereabouts.”</a:t>
            </a:r>
          </a:p>
          <a:p>
            <a:pPr marL="0" indent="0">
              <a:buNone/>
            </a:pPr>
            <a:r>
              <a:rPr lang="en-US" sz="2700" b="1" u="sng" dirty="0"/>
              <a:t>Dubois v. Butler</a:t>
            </a:r>
            <a:r>
              <a:rPr lang="en-US" sz="2700" b="1" dirty="0"/>
              <a:t>, 901 So.2d 1029, 1031 (Fl. App. 2005) </a:t>
            </a:r>
          </a:p>
          <a:p>
            <a:pPr lvl="1"/>
            <a:r>
              <a:rPr lang="en-US" sz="2300" dirty="0"/>
              <a:t>“[A]</a:t>
            </a:r>
            <a:r>
              <a:rPr lang="en-US" sz="2300" dirty="0" err="1"/>
              <a:t>dvances</a:t>
            </a:r>
            <a:r>
              <a:rPr lang="en-US" sz="2300" dirty="0"/>
              <a:t> in modern technology and the widespread use of the Internet have sent the investigative technique of a call to directory assistance the way of the horse and buggy and the eight track stereo.” </a:t>
            </a:r>
          </a:p>
        </p:txBody>
      </p:sp>
    </p:spTree>
    <p:extLst>
      <p:ext uri="{BB962C8B-B14F-4D97-AF65-F5344CB8AC3E}">
        <p14:creationId xmlns:p14="http://schemas.microsoft.com/office/powerpoint/2010/main" val="2194354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The Trustees of Columbia University</a:t>
            </a:r>
            <a:r>
              <a:rPr lang="en-US" sz="3200" dirty="0"/>
              <a:t>, 364 NLRB No. 90 (August 23, 2016).</a:t>
            </a:r>
          </a:p>
        </p:txBody>
      </p:sp>
      <p:sp>
        <p:nvSpPr>
          <p:cNvPr id="3" name="Content Placeholder 2"/>
          <p:cNvSpPr>
            <a:spLocks noGrp="1"/>
          </p:cNvSpPr>
          <p:nvPr>
            <p:ph idx="1"/>
          </p:nvPr>
        </p:nvSpPr>
        <p:spPr/>
        <p:txBody>
          <a:bodyPr>
            <a:normAutofit fontScale="92500" lnSpcReduction="20000"/>
          </a:bodyPr>
          <a:lstStyle/>
          <a:p>
            <a:pPr marL="82296" indent="0">
              <a:buNone/>
            </a:pPr>
            <a:r>
              <a:rPr lang="en-US" dirty="0" smtClean="0"/>
              <a:t>“Applying the new standard to the facts here, consistent with the Board’s established approach in representation cases, we conclude (1) that all petitioned-for student assistant classifications consist of statutory employees; (2) that the petitioned-for bargaining unit (comprising graduate students, terminal Master’s degree students, and undergraduate students) is an appropriate bargaining unit; and (3) that none of the petitioned-for classifications consist of temporary employees who may not be included in the unit.”  Id. at 2.</a:t>
            </a:r>
            <a:endParaRPr lang="en-US" dirty="0"/>
          </a:p>
        </p:txBody>
      </p:sp>
      <p:sp>
        <p:nvSpPr>
          <p:cNvPr id="4" name="Slide Number Placeholder 3"/>
          <p:cNvSpPr>
            <a:spLocks noGrp="1"/>
          </p:cNvSpPr>
          <p:nvPr>
            <p:ph type="sldNum" sz="quarter" idx="12"/>
          </p:nvPr>
        </p:nvSpPr>
        <p:spPr/>
        <p:txBody>
          <a:bodyPr/>
          <a:lstStyle/>
          <a:p>
            <a:fld id="{2C25B85F-936E-4A11-923F-623ED4928BBE}" type="slidenum">
              <a:rPr lang="en-US" smtClean="0"/>
              <a:pPr/>
              <a:t>9</a:t>
            </a:fld>
            <a:endParaRPr lang="en-US" dirty="0"/>
          </a:p>
        </p:txBody>
      </p:sp>
    </p:spTree>
    <p:extLst>
      <p:ext uri="{BB962C8B-B14F-4D97-AF65-F5344CB8AC3E}">
        <p14:creationId xmlns:p14="http://schemas.microsoft.com/office/powerpoint/2010/main" val="39954661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a:solidFill>
                  <a:srgbClr val="0070C0"/>
                </a:solidFill>
              </a:rPr>
              <a:t>ABA Model Rule 3.4 (Fairness to Opposing Party and Counsel)</a:t>
            </a:r>
          </a:p>
        </p:txBody>
      </p:sp>
      <p:sp>
        <p:nvSpPr>
          <p:cNvPr id="3" name="Content Placeholder 2"/>
          <p:cNvSpPr>
            <a:spLocks noGrp="1"/>
          </p:cNvSpPr>
          <p:nvPr>
            <p:ph idx="1"/>
          </p:nvPr>
        </p:nvSpPr>
        <p:spPr>
          <a:xfrm>
            <a:off x="492919" y="2297431"/>
            <a:ext cx="8079581" cy="3766185"/>
          </a:xfrm>
        </p:spPr>
        <p:txBody>
          <a:bodyPr>
            <a:normAutofit/>
          </a:bodyPr>
          <a:lstStyle/>
          <a:p>
            <a:r>
              <a:rPr lang="en-US" sz="3000" dirty="0"/>
              <a:t>A lawyer shall not:</a:t>
            </a:r>
          </a:p>
          <a:p>
            <a:r>
              <a:rPr lang="en-US" sz="3000" dirty="0"/>
              <a:t>(a) unlawfully obstruct another party' s access to evidence or unlawfully alter, destroy or conceal a document or other material having potential evidentiary value. A lawyer shall not counsel or assist another person to do any such act.</a:t>
            </a:r>
          </a:p>
          <a:p>
            <a:endParaRPr lang="en-US" dirty="0"/>
          </a:p>
        </p:txBody>
      </p:sp>
    </p:spTree>
    <p:extLst>
      <p:ext uri="{BB962C8B-B14F-4D97-AF65-F5344CB8AC3E}">
        <p14:creationId xmlns:p14="http://schemas.microsoft.com/office/powerpoint/2010/main" val="25821387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431625" cy="1658198"/>
          </a:xfrm>
        </p:spPr>
        <p:txBody>
          <a:bodyPr>
            <a:normAutofit/>
          </a:bodyPr>
          <a:lstStyle/>
          <a:p>
            <a:r>
              <a:rPr lang="en-US" sz="4600" b="1" dirty="0" smtClean="0">
                <a:solidFill>
                  <a:srgbClr val="0070C0"/>
                </a:solidFill>
              </a:rPr>
              <a:t>New York Rule </a:t>
            </a:r>
            <a:r>
              <a:rPr lang="en-US" sz="4600" b="1" dirty="0">
                <a:solidFill>
                  <a:srgbClr val="0070C0"/>
                </a:solidFill>
              </a:rPr>
              <a:t>3.4 (Fairness to Opposing Party and Counsel)</a:t>
            </a:r>
            <a:endParaRPr lang="en-US" sz="4600" dirty="0"/>
          </a:p>
        </p:txBody>
      </p:sp>
      <p:sp>
        <p:nvSpPr>
          <p:cNvPr id="3" name="Content Placeholder 2"/>
          <p:cNvSpPr>
            <a:spLocks noGrp="1"/>
          </p:cNvSpPr>
          <p:nvPr>
            <p:ph idx="1"/>
          </p:nvPr>
        </p:nvSpPr>
        <p:spPr>
          <a:xfrm>
            <a:off x="507206" y="2353157"/>
            <a:ext cx="8065294" cy="3766185"/>
          </a:xfrm>
        </p:spPr>
        <p:txBody>
          <a:bodyPr/>
          <a:lstStyle/>
          <a:p>
            <a:pPr>
              <a:spcBef>
                <a:spcPts val="0"/>
              </a:spcBef>
              <a:spcAft>
                <a:spcPts val="1200"/>
              </a:spcAft>
            </a:pPr>
            <a:r>
              <a:rPr lang="en-US" sz="3200" dirty="0" smtClean="0">
                <a:solidFill>
                  <a:schemeClr val="tx1"/>
                </a:solidFill>
              </a:rPr>
              <a:t>A lawyer shall not: </a:t>
            </a:r>
          </a:p>
          <a:p>
            <a:pPr marL="274320" lvl="2" indent="0">
              <a:spcBef>
                <a:spcPts val="0"/>
              </a:spcBef>
              <a:spcAft>
                <a:spcPts val="1200"/>
              </a:spcAft>
              <a:buNone/>
            </a:pPr>
            <a:r>
              <a:rPr lang="en-US" sz="3200" i="0" dirty="0" smtClean="0">
                <a:solidFill>
                  <a:schemeClr val="tx1"/>
                </a:solidFill>
              </a:rPr>
              <a:t>(a)(1) suppress any evidence that the lawyer or the client has a legal obligation to reveal or produce. </a:t>
            </a:r>
          </a:p>
          <a:p>
            <a:pPr marL="274320" lvl="2" indent="0">
              <a:buNone/>
            </a:pPr>
            <a:r>
              <a:rPr lang="en-US" sz="3200" i="0" dirty="0" smtClean="0">
                <a:solidFill>
                  <a:schemeClr val="tx1"/>
                </a:solidFill>
              </a:rPr>
              <a:t>(b)(3) conceal or knowingly fail to disclose that which the lawyer is required by law to reveal.</a:t>
            </a:r>
            <a:endParaRPr lang="en-US" sz="3200" i="0" dirty="0" smtClean="0"/>
          </a:p>
          <a:p>
            <a:endParaRPr lang="en-US" dirty="0"/>
          </a:p>
        </p:txBody>
      </p:sp>
    </p:spTree>
    <p:extLst>
      <p:ext uri="{BB962C8B-B14F-4D97-AF65-F5344CB8AC3E}">
        <p14:creationId xmlns:p14="http://schemas.microsoft.com/office/powerpoint/2010/main" val="20564617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499533"/>
            <a:ext cx="9348786" cy="800630"/>
          </a:xfrm>
        </p:spPr>
        <p:txBody>
          <a:bodyPr>
            <a:normAutofit/>
          </a:bodyPr>
          <a:lstStyle/>
          <a:p>
            <a:r>
              <a:rPr lang="en-US" sz="4600" b="1" dirty="0">
                <a:solidFill>
                  <a:srgbClr val="0070C0"/>
                </a:solidFill>
              </a:rPr>
              <a:t>Spoliation</a:t>
            </a:r>
          </a:p>
        </p:txBody>
      </p:sp>
      <p:sp>
        <p:nvSpPr>
          <p:cNvPr id="3" name="Content Placeholder 2"/>
          <p:cNvSpPr>
            <a:spLocks noGrp="1"/>
          </p:cNvSpPr>
          <p:nvPr>
            <p:ph idx="1"/>
          </p:nvPr>
        </p:nvSpPr>
        <p:spPr>
          <a:xfrm>
            <a:off x="557213" y="1404182"/>
            <a:ext cx="8315325" cy="5136448"/>
          </a:xfrm>
        </p:spPr>
        <p:txBody>
          <a:bodyPr>
            <a:normAutofit fontScale="92500" lnSpcReduction="10000"/>
          </a:bodyPr>
          <a:lstStyle/>
          <a:p>
            <a:pPr marL="0" indent="0">
              <a:buNone/>
            </a:pPr>
            <a:r>
              <a:rPr lang="en-US" sz="3200" dirty="0"/>
              <a:t>Attorneys may advise their clients to remove social media posts.</a:t>
            </a:r>
          </a:p>
          <a:p>
            <a:pPr lvl="5">
              <a:buFont typeface="Wingdings" panose="05000000000000000000" pitchFamily="2" charset="2"/>
              <a:buChar char="§"/>
            </a:pPr>
            <a:r>
              <a:rPr lang="en-US" sz="2600" dirty="0"/>
              <a:t>New York County Lawyers’ Association Ethics Op. 745 (2013)</a:t>
            </a:r>
          </a:p>
          <a:p>
            <a:pPr lvl="5">
              <a:buFont typeface="Wingdings" panose="05000000000000000000" pitchFamily="2" charset="2"/>
              <a:buChar char="§"/>
            </a:pPr>
            <a:r>
              <a:rPr lang="en-US" sz="2600" dirty="0"/>
              <a:t>North Carolina State Bar Formal Ethics Op. 5 (2014)</a:t>
            </a:r>
          </a:p>
          <a:p>
            <a:pPr lvl="5">
              <a:buFont typeface="Wingdings" panose="05000000000000000000" pitchFamily="2" charset="2"/>
              <a:buChar char="§"/>
            </a:pPr>
            <a:r>
              <a:rPr lang="en-US" sz="2600" dirty="0" err="1"/>
              <a:t>Phila</a:t>
            </a:r>
            <a:r>
              <a:rPr lang="en-US" sz="2600" dirty="0"/>
              <a:t>. Bar </a:t>
            </a:r>
            <a:r>
              <a:rPr lang="en-US" sz="2600" dirty="0" err="1"/>
              <a:t>Ass'n</a:t>
            </a:r>
            <a:r>
              <a:rPr lang="en-US" sz="2600" dirty="0"/>
              <a:t> </a:t>
            </a:r>
            <a:r>
              <a:rPr lang="en-US" sz="2600" dirty="0" err="1"/>
              <a:t>Prof'l</a:t>
            </a:r>
            <a:r>
              <a:rPr lang="en-US" sz="2600" dirty="0"/>
              <a:t> Guidance Comm., Op. 2014-5 (2014)</a:t>
            </a:r>
          </a:p>
          <a:p>
            <a:pPr lvl="5">
              <a:spcAft>
                <a:spcPts val="1200"/>
              </a:spcAft>
              <a:buFont typeface="Wingdings" panose="05000000000000000000" pitchFamily="2" charset="2"/>
              <a:buChar char="§"/>
            </a:pPr>
            <a:r>
              <a:rPr lang="en-US" sz="2600" dirty="0" err="1"/>
              <a:t>Prof’l</a:t>
            </a:r>
            <a:r>
              <a:rPr lang="en-US" sz="2600" dirty="0"/>
              <a:t> Ethics of the Florida Bar Op. 14-1 (2015)</a:t>
            </a:r>
          </a:p>
          <a:p>
            <a:pPr marL="0" indent="0">
              <a:buNone/>
            </a:pPr>
            <a:r>
              <a:rPr lang="en-US" sz="3200" dirty="0"/>
              <a:t>Attorneys may not advise their clients to destroy relevant social media posts such that spoliation would occur.</a:t>
            </a:r>
          </a:p>
          <a:p>
            <a:pPr lvl="5">
              <a:buFont typeface="Wingdings" panose="05000000000000000000" pitchFamily="2" charset="2"/>
              <a:buChar char="§"/>
            </a:pPr>
            <a:r>
              <a:rPr lang="en-US" sz="2600" dirty="0" err="1"/>
              <a:t>Phila</a:t>
            </a:r>
            <a:r>
              <a:rPr lang="en-US" sz="2600" dirty="0"/>
              <a:t>. Bar </a:t>
            </a:r>
            <a:r>
              <a:rPr lang="en-US" sz="2600" dirty="0" err="1"/>
              <a:t>Ass'n</a:t>
            </a:r>
            <a:r>
              <a:rPr lang="en-US" sz="2600" dirty="0"/>
              <a:t> </a:t>
            </a:r>
            <a:r>
              <a:rPr lang="en-US" sz="2600" dirty="0" err="1"/>
              <a:t>Prof'l</a:t>
            </a:r>
            <a:r>
              <a:rPr lang="en-US" sz="2600" dirty="0"/>
              <a:t> Guidance Comm., Op. 2014-5 (2014)</a:t>
            </a:r>
          </a:p>
          <a:p>
            <a:pPr lvl="5">
              <a:buFont typeface="Wingdings" panose="05000000000000000000" pitchFamily="2" charset="2"/>
              <a:buChar char="§"/>
            </a:pPr>
            <a:r>
              <a:rPr lang="en-US" sz="2600" dirty="0"/>
              <a:t>West Virginia Legal Ethics Op. 2015-02 (2015)</a:t>
            </a:r>
          </a:p>
          <a:p>
            <a:endParaRPr lang="en-US" dirty="0"/>
          </a:p>
        </p:txBody>
      </p:sp>
    </p:spTree>
    <p:extLst>
      <p:ext uri="{BB962C8B-B14F-4D97-AF65-F5344CB8AC3E}">
        <p14:creationId xmlns:p14="http://schemas.microsoft.com/office/powerpoint/2010/main" val="10141152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9" y="485246"/>
            <a:ext cx="8401049" cy="1314277"/>
          </a:xfrm>
        </p:spPr>
        <p:txBody>
          <a:bodyPr>
            <a:noAutofit/>
          </a:bodyPr>
          <a:lstStyle/>
          <a:p>
            <a:r>
              <a:rPr lang="en-US" sz="4600" b="1" dirty="0">
                <a:solidFill>
                  <a:srgbClr val="0070C0"/>
                </a:solidFill>
              </a:rPr>
              <a:t>ABA Rule 4.2 (Communication with Person Represented by Counsel)</a:t>
            </a:r>
          </a:p>
        </p:txBody>
      </p:sp>
      <p:sp>
        <p:nvSpPr>
          <p:cNvPr id="3" name="Content Placeholder 2"/>
          <p:cNvSpPr>
            <a:spLocks noGrp="1"/>
          </p:cNvSpPr>
          <p:nvPr>
            <p:ph idx="1"/>
          </p:nvPr>
        </p:nvSpPr>
        <p:spPr>
          <a:xfrm>
            <a:off x="414339" y="2146946"/>
            <a:ext cx="8160035" cy="3425179"/>
          </a:xfrm>
        </p:spPr>
        <p:txBody>
          <a:bodyPr>
            <a:noAutofit/>
          </a:bodyPr>
          <a:lstStyle/>
          <a:p>
            <a:pPr marL="0" indent="0">
              <a:lnSpc>
                <a:spcPct val="100000"/>
              </a:lnSpc>
              <a:spcBef>
                <a:spcPts val="0"/>
              </a:spcBef>
              <a:buNone/>
            </a:pPr>
            <a:r>
              <a:rPr lang="en-US" sz="3200" spc="-140" dirty="0"/>
              <a:t>In representing a client, a lawyer shall not communicate about the subject of the representation with a person the lawyer knows to be represented by another lawyer in the matter, unless the lawyer has the consent of the other lawyer or is authorized to do so by law or a court order.</a:t>
            </a:r>
          </a:p>
        </p:txBody>
      </p:sp>
    </p:spTree>
    <p:extLst>
      <p:ext uri="{BB962C8B-B14F-4D97-AF65-F5344CB8AC3E}">
        <p14:creationId xmlns:p14="http://schemas.microsoft.com/office/powerpoint/2010/main" val="1535802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New York Rule </a:t>
            </a:r>
            <a:r>
              <a:rPr lang="en-US" b="1" dirty="0">
                <a:solidFill>
                  <a:srgbClr val="0070C0"/>
                </a:solidFill>
              </a:rPr>
              <a:t>4.2 (Communication </a:t>
            </a:r>
            <a:r>
              <a:rPr lang="en-US" b="1" dirty="0" smtClean="0">
                <a:solidFill>
                  <a:srgbClr val="0070C0"/>
                </a:solidFill>
              </a:rPr>
              <a:t>With </a:t>
            </a:r>
            <a:r>
              <a:rPr lang="en-US" b="1" dirty="0">
                <a:solidFill>
                  <a:srgbClr val="0070C0"/>
                </a:solidFill>
              </a:rPr>
              <a:t>Person Represented by Counsel)</a:t>
            </a:r>
            <a:endParaRPr lang="en-US" dirty="0"/>
          </a:p>
        </p:txBody>
      </p:sp>
      <p:sp>
        <p:nvSpPr>
          <p:cNvPr id="3" name="Content Placeholder 2"/>
          <p:cNvSpPr>
            <a:spLocks noGrp="1"/>
          </p:cNvSpPr>
          <p:nvPr>
            <p:ph idx="1"/>
          </p:nvPr>
        </p:nvSpPr>
        <p:spPr>
          <a:xfrm>
            <a:off x="492919" y="2292644"/>
            <a:ext cx="8065294" cy="3193758"/>
          </a:xfrm>
        </p:spPr>
        <p:txBody>
          <a:bodyPr>
            <a:normAutofit/>
          </a:bodyPr>
          <a:lstStyle/>
          <a:p>
            <a:pPr lvl="0">
              <a:defRPr/>
            </a:pPr>
            <a:r>
              <a:rPr lang="en-US" sz="3200" spc="-140" dirty="0" smtClean="0">
                <a:solidFill>
                  <a:schemeClr val="tx1"/>
                </a:solidFill>
              </a:rPr>
              <a:t>In </a:t>
            </a:r>
            <a:r>
              <a:rPr lang="en-US" sz="3200" spc="-140" dirty="0">
                <a:solidFill>
                  <a:schemeClr val="tx1"/>
                </a:solidFill>
              </a:rPr>
              <a:t>representing a client, a lawyer shall not communicate or cause another to communicate about the subject of the representation with a party the lawyer knows to be represented by another lawyer in the matter, unless the lawyer has the prior consent of the other lawyer or is authorized to do so by law. </a:t>
            </a:r>
            <a:endParaRPr lang="en-US" sz="3200" spc="-140" dirty="0"/>
          </a:p>
          <a:p>
            <a:endParaRPr lang="en-US" dirty="0"/>
          </a:p>
        </p:txBody>
      </p:sp>
    </p:spTree>
    <p:extLst>
      <p:ext uri="{BB962C8B-B14F-4D97-AF65-F5344CB8AC3E}">
        <p14:creationId xmlns:p14="http://schemas.microsoft.com/office/powerpoint/2010/main" val="12814019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499533"/>
            <a:ext cx="10772775" cy="1017482"/>
          </a:xfrm>
        </p:spPr>
        <p:txBody>
          <a:bodyPr>
            <a:normAutofit/>
          </a:bodyPr>
          <a:lstStyle/>
          <a:p>
            <a:r>
              <a:rPr lang="en-US" sz="4600" b="1" dirty="0" smtClean="0">
                <a:solidFill>
                  <a:srgbClr val="0070C0"/>
                </a:solidFill>
              </a:rPr>
              <a:t>Social Media Communications</a:t>
            </a:r>
            <a:endParaRPr lang="en-US" sz="4600" b="1" dirty="0">
              <a:solidFill>
                <a:srgbClr val="0070C0"/>
              </a:solidFill>
            </a:endParaRPr>
          </a:p>
        </p:txBody>
      </p:sp>
      <p:sp>
        <p:nvSpPr>
          <p:cNvPr id="3" name="Content Placeholder 2"/>
          <p:cNvSpPr>
            <a:spLocks noGrp="1"/>
          </p:cNvSpPr>
          <p:nvPr>
            <p:ph idx="1"/>
          </p:nvPr>
        </p:nvSpPr>
        <p:spPr>
          <a:xfrm>
            <a:off x="419099" y="1656715"/>
            <a:ext cx="8081964" cy="4988716"/>
          </a:xfrm>
        </p:spPr>
        <p:txBody>
          <a:bodyPr>
            <a:normAutofit/>
          </a:bodyPr>
          <a:lstStyle/>
          <a:p>
            <a:pPr>
              <a:buFont typeface="Wingdings" panose="05000000000000000000" pitchFamily="2" charset="2"/>
              <a:buChar char="Ø"/>
            </a:pPr>
            <a:r>
              <a:rPr lang="en-US" sz="3200" dirty="0"/>
              <a:t>Attorneys may view and access social media </a:t>
            </a:r>
            <a:r>
              <a:rPr lang="en-US" sz="3200" b="1" u="sng" dirty="0"/>
              <a:t>public</a:t>
            </a:r>
            <a:r>
              <a:rPr lang="en-US" sz="3200" dirty="0"/>
              <a:t> postings of an adverse party.</a:t>
            </a:r>
          </a:p>
          <a:p>
            <a:pPr lvl="5">
              <a:buFont typeface="Wingdings" panose="05000000000000000000" pitchFamily="2" charset="2"/>
              <a:buChar char="§"/>
            </a:pPr>
            <a:r>
              <a:rPr lang="en-US" sz="2400" dirty="0"/>
              <a:t>Colorado Ethics Op. 127 (2015)</a:t>
            </a:r>
          </a:p>
          <a:p>
            <a:pPr lvl="5">
              <a:buFont typeface="Wingdings" panose="05000000000000000000" pitchFamily="2" charset="2"/>
              <a:buChar char="§"/>
            </a:pPr>
            <a:r>
              <a:rPr lang="en-US" sz="2400" dirty="0"/>
              <a:t>Oregon Formal Ethics Ops. No. 2005-164 (2005) and No. 2013-189 (2013)</a:t>
            </a:r>
          </a:p>
          <a:p>
            <a:pPr>
              <a:buFont typeface="Wingdings" panose="05000000000000000000" pitchFamily="2" charset="2"/>
              <a:buChar char="Ø"/>
            </a:pPr>
            <a:r>
              <a:rPr lang="en-US" sz="3200" dirty="0" smtClean="0"/>
              <a:t>Attorneys </a:t>
            </a:r>
            <a:r>
              <a:rPr lang="en-US" sz="3200" dirty="0"/>
              <a:t>may not “friend” a represented party or person. </a:t>
            </a:r>
          </a:p>
          <a:p>
            <a:pPr lvl="5">
              <a:buFont typeface="Wingdings" panose="05000000000000000000" pitchFamily="2" charset="2"/>
              <a:buChar char="§"/>
            </a:pPr>
            <a:r>
              <a:rPr lang="en-US" sz="2400" dirty="0"/>
              <a:t>New York State Bar </a:t>
            </a:r>
            <a:r>
              <a:rPr lang="en-US" sz="2400" dirty="0" err="1"/>
              <a:t>Ass’n</a:t>
            </a:r>
            <a:r>
              <a:rPr lang="en-US" sz="2400" dirty="0"/>
              <a:t> Comm. On </a:t>
            </a:r>
            <a:r>
              <a:rPr lang="en-US" sz="2400" dirty="0" err="1"/>
              <a:t>Prof’l</a:t>
            </a:r>
            <a:r>
              <a:rPr lang="en-US" sz="2400" dirty="0"/>
              <a:t> Ethics Op. 843 (2010</a:t>
            </a:r>
            <a:r>
              <a:rPr lang="en-US" sz="2400" dirty="0" smtClean="0"/>
              <a:t>)</a:t>
            </a:r>
          </a:p>
          <a:p>
            <a:pPr lvl="5">
              <a:buFont typeface="Wingdings" panose="05000000000000000000" pitchFamily="2" charset="2"/>
              <a:buChar char="§"/>
            </a:pPr>
            <a:r>
              <a:rPr lang="en-US" sz="2400" dirty="0" smtClean="0"/>
              <a:t>San </a:t>
            </a:r>
            <a:r>
              <a:rPr lang="en-US" sz="2400" dirty="0"/>
              <a:t>Diego </a:t>
            </a:r>
            <a:r>
              <a:rPr lang="en-US" sz="2400" dirty="0" err="1"/>
              <a:t>Cnty</a:t>
            </a:r>
            <a:r>
              <a:rPr lang="en-US" sz="2400" dirty="0"/>
              <a:t>. Bar </a:t>
            </a:r>
            <a:r>
              <a:rPr lang="en-US" sz="2400" dirty="0" err="1"/>
              <a:t>Ass’n</a:t>
            </a:r>
            <a:r>
              <a:rPr lang="en-US" sz="2400" dirty="0"/>
              <a:t> Ethics Comm., Legal Ethics Op. 2011-2 (2011</a:t>
            </a:r>
            <a:r>
              <a:rPr lang="en-US" sz="2400" dirty="0" smtClean="0"/>
              <a:t>)</a:t>
            </a:r>
            <a:endParaRPr lang="en-US" sz="2400" dirty="0"/>
          </a:p>
          <a:p>
            <a:pPr marL="4572" lvl="1" indent="0">
              <a:buNone/>
            </a:pPr>
            <a:endParaRPr lang="en-US" dirty="0" smtClean="0"/>
          </a:p>
          <a:p>
            <a:pPr marL="0" indent="0">
              <a:buNone/>
            </a:pPr>
            <a:endParaRPr lang="en-US" dirty="0"/>
          </a:p>
        </p:txBody>
      </p:sp>
    </p:spTree>
    <p:extLst>
      <p:ext uri="{BB962C8B-B14F-4D97-AF65-F5344CB8AC3E}">
        <p14:creationId xmlns:p14="http://schemas.microsoft.com/office/powerpoint/2010/main" val="12396026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78" y="0"/>
            <a:ext cx="10515600" cy="916736"/>
          </a:xfrm>
        </p:spPr>
        <p:txBody>
          <a:bodyPr>
            <a:normAutofit/>
          </a:bodyPr>
          <a:lstStyle/>
          <a:p>
            <a:r>
              <a:rPr lang="en-US" sz="4600" b="1" dirty="0">
                <a:solidFill>
                  <a:srgbClr val="0070C0"/>
                </a:solidFill>
              </a:rPr>
              <a:t>The Witness Search:  LinkedIn</a:t>
            </a:r>
          </a:p>
        </p:txBody>
      </p:sp>
      <p:sp>
        <p:nvSpPr>
          <p:cNvPr id="3" name="Content Placeholder 2"/>
          <p:cNvSpPr>
            <a:spLocks noGrp="1"/>
          </p:cNvSpPr>
          <p:nvPr>
            <p:ph idx="1"/>
          </p:nvPr>
        </p:nvSpPr>
        <p:spPr>
          <a:xfrm>
            <a:off x="391478" y="916736"/>
            <a:ext cx="8366760" cy="5386706"/>
          </a:xfrm>
        </p:spPr>
        <p:txBody>
          <a:bodyPr>
            <a:normAutofit fontScale="25000" lnSpcReduction="20000"/>
          </a:bodyPr>
          <a:lstStyle/>
          <a:p>
            <a:pPr marL="0" indent="0">
              <a:buNone/>
            </a:pPr>
            <a:r>
              <a:rPr lang="en-US" sz="9200" i="1" dirty="0">
                <a:latin typeface="Imprint MT Shadow" panose="04020605060303030202" pitchFamily="82" charset="0"/>
              </a:rPr>
              <a:t>Unsettled ethics issues</a:t>
            </a:r>
          </a:p>
          <a:p>
            <a:r>
              <a:rPr lang="en-US" sz="8000" dirty="0"/>
              <a:t>“If a juror becomes aware of an attorney’s efforts to see the juror’s profiles on websites, the contact may well consist of an impermissible communication, as it might tend to influence the juror’s conduct with respect to the trial.”</a:t>
            </a:r>
          </a:p>
          <a:p>
            <a:pPr lvl="5">
              <a:buFont typeface="Wingdings" panose="05000000000000000000" pitchFamily="2" charset="2"/>
              <a:buChar char="§"/>
            </a:pPr>
            <a:r>
              <a:rPr lang="en-US" sz="6400" dirty="0"/>
              <a:t>New York County Lawyer’s Assoc. Comm. on </a:t>
            </a:r>
            <a:r>
              <a:rPr lang="en-US" sz="6400" dirty="0" err="1"/>
              <a:t>Prof’l</a:t>
            </a:r>
            <a:r>
              <a:rPr lang="en-US" sz="6400" dirty="0"/>
              <a:t> Ethics Formal Op. 743 (2011)</a:t>
            </a:r>
          </a:p>
          <a:p>
            <a:r>
              <a:rPr lang="en-US" sz="8000" dirty="0"/>
              <a:t>A network-generated notice to a juror regarding a trial attorney’s review of the juror’s social media page is a communication from the attorney to the juror that would be prohibited if the attorney is aware that her actions would send such a notice; “[i]t is the duty of the attorney to understand the functionality and privacy settings of any service she wishes to utilize for research, and to be aware of any changes in the platforms’ settings or policies to ensure that no communication is received by a juror or venire member.”</a:t>
            </a:r>
          </a:p>
          <a:p>
            <a:pPr lvl="5">
              <a:buFont typeface="Wingdings" panose="05000000000000000000" pitchFamily="2" charset="2"/>
              <a:buChar char="§"/>
            </a:pPr>
            <a:r>
              <a:rPr lang="en-US" sz="6400" dirty="0"/>
              <a:t>Assoc. of the Bar of the City of New York Comm. on </a:t>
            </a:r>
            <a:r>
              <a:rPr lang="en-US" sz="6400" dirty="0" err="1"/>
              <a:t>Prof’l</a:t>
            </a:r>
            <a:r>
              <a:rPr lang="en-US" sz="6400" dirty="0"/>
              <a:t> Ethics Formal Op. 2012-2</a:t>
            </a:r>
          </a:p>
          <a:p>
            <a:r>
              <a:rPr lang="en-US" sz="8000" dirty="0"/>
              <a:t>A notification that is independently sent by a social networking website to a user when the user’s page has been viewed does not constitute an ex parte communication.  </a:t>
            </a:r>
          </a:p>
          <a:p>
            <a:pPr lvl="5">
              <a:buFont typeface="Wingdings" panose="05000000000000000000" pitchFamily="2" charset="2"/>
              <a:buChar char="§"/>
            </a:pPr>
            <a:r>
              <a:rPr lang="en-US" sz="6400" dirty="0"/>
              <a:t>Penn. Formal Op. 2014-300 (2014) </a:t>
            </a:r>
          </a:p>
          <a:p>
            <a:r>
              <a:rPr lang="en-US" sz="8000" dirty="0"/>
              <a:t>Lawyers may passively review a juror’s social media presence, even when a notification is sent to the juror showing that the lawyer has viewed the juror’s profile.  Such a notification does not constitute a communication from the lawyer to the juror; rather, it is a communication from the electronic social media site to the juror.  This is “akin to a neighbor’s recognizing a lawyer’s car driving down the juror’s street and telling the juror that the lawyer had been seen driving down the street.”</a:t>
            </a:r>
            <a:endParaRPr lang="en-US" sz="6400" dirty="0"/>
          </a:p>
          <a:p>
            <a:pPr lvl="5">
              <a:buFont typeface="Wingdings" panose="05000000000000000000" pitchFamily="2" charset="2"/>
              <a:buChar char="§"/>
            </a:pPr>
            <a:r>
              <a:rPr lang="en-US" sz="6400" dirty="0"/>
              <a:t>ABA Standing Comm. on Ethics &amp; </a:t>
            </a:r>
            <a:r>
              <a:rPr lang="en-US" sz="6400" dirty="0" err="1"/>
              <a:t>Prof'l</a:t>
            </a:r>
            <a:r>
              <a:rPr lang="en-US" sz="6400" dirty="0"/>
              <a:t> Responsibility, Formal Op. 466 (2014) </a:t>
            </a:r>
          </a:p>
        </p:txBody>
      </p:sp>
    </p:spTree>
    <p:extLst>
      <p:ext uri="{BB962C8B-B14F-4D97-AF65-F5344CB8AC3E}">
        <p14:creationId xmlns:p14="http://schemas.microsoft.com/office/powerpoint/2010/main" val="14713854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42" y="313477"/>
            <a:ext cx="10772775" cy="971762"/>
          </a:xfrm>
        </p:spPr>
        <p:txBody>
          <a:bodyPr>
            <a:normAutofit/>
          </a:bodyPr>
          <a:lstStyle/>
          <a:p>
            <a:r>
              <a:rPr lang="en-US" sz="5000" b="1" dirty="0">
                <a:solidFill>
                  <a:srgbClr val="0070C0"/>
                </a:solidFill>
              </a:rPr>
              <a:t>References</a:t>
            </a:r>
          </a:p>
        </p:txBody>
      </p:sp>
      <p:sp>
        <p:nvSpPr>
          <p:cNvPr id="3" name="Content Placeholder 2"/>
          <p:cNvSpPr>
            <a:spLocks noGrp="1"/>
          </p:cNvSpPr>
          <p:nvPr>
            <p:ph idx="1"/>
          </p:nvPr>
        </p:nvSpPr>
        <p:spPr>
          <a:xfrm>
            <a:off x="476249" y="1285239"/>
            <a:ext cx="8453439" cy="5372736"/>
          </a:xfrm>
        </p:spPr>
        <p:txBody>
          <a:bodyPr>
            <a:normAutofit fontScale="92500" lnSpcReduction="20000"/>
          </a:bodyPr>
          <a:lstStyle/>
          <a:p>
            <a:pPr marL="0" indent="0">
              <a:buNone/>
            </a:pPr>
            <a:r>
              <a:rPr lang="en-US" sz="2200" dirty="0" smtClean="0"/>
              <a:t>John </a:t>
            </a:r>
            <a:r>
              <a:rPr lang="en-US" sz="2200" dirty="0"/>
              <a:t>G. Browning, </a:t>
            </a:r>
            <a:r>
              <a:rPr lang="en-US" sz="2200" u="sng" dirty="0"/>
              <a:t>Keep Your "Friends" Close and Your Enemies Closer: Walking the Ethical Tightrope in the Use of Social Media</a:t>
            </a:r>
            <a:r>
              <a:rPr lang="en-US" sz="2200" dirty="0"/>
              <a:t>, 3 St. Mary's J. Legal Mal. &amp; Ethics 204 (2013).</a:t>
            </a:r>
          </a:p>
          <a:p>
            <a:pPr marL="0" indent="0">
              <a:buNone/>
            </a:pPr>
            <a:r>
              <a:rPr lang="en-US" sz="2200" dirty="0"/>
              <a:t>Hope A. </a:t>
            </a:r>
            <a:r>
              <a:rPr lang="en-US" sz="2200" dirty="0" err="1"/>
              <a:t>Comisky</a:t>
            </a:r>
            <a:r>
              <a:rPr lang="en-US" sz="2200" dirty="0"/>
              <a:t> &amp; William M. Taylor, </a:t>
            </a:r>
            <a:r>
              <a:rPr lang="en-US" sz="2200" u="sng" dirty="0"/>
              <a:t>Don't Be A Twit: Avoiding the Ethical Pitfalls Facing Lawyers Utilizing Social Media in Three Important Arenas-Discovery, Communications with Judges and Jurors, and Marketing</a:t>
            </a:r>
            <a:r>
              <a:rPr lang="en-US" sz="2200" dirty="0"/>
              <a:t>, 20 Temp. Pol. &amp; Civ. </a:t>
            </a:r>
            <a:r>
              <a:rPr lang="en-US" sz="2200" dirty="0" err="1"/>
              <a:t>Rts</a:t>
            </a:r>
            <a:r>
              <a:rPr lang="en-US" sz="2200" dirty="0"/>
              <a:t>. L. Rev. 297 (2011</a:t>
            </a:r>
            <a:r>
              <a:rPr lang="en-US" sz="2200" dirty="0" smtClean="0"/>
              <a:t>).</a:t>
            </a:r>
          </a:p>
          <a:p>
            <a:pPr marL="0" indent="0">
              <a:buNone/>
            </a:pPr>
            <a:r>
              <a:rPr lang="en-US" sz="2200" dirty="0">
                <a:solidFill>
                  <a:schemeClr val="tx1"/>
                </a:solidFill>
              </a:rPr>
              <a:t>Mitchell D. Dean and Heather E. </a:t>
            </a:r>
            <a:r>
              <a:rPr lang="en-US" sz="2200" dirty="0" err="1">
                <a:solidFill>
                  <a:schemeClr val="tx1"/>
                </a:solidFill>
              </a:rPr>
              <a:t>Parabis</a:t>
            </a:r>
            <a:r>
              <a:rPr lang="en-US" sz="2200" dirty="0">
                <a:solidFill>
                  <a:schemeClr val="tx1"/>
                </a:solidFill>
              </a:rPr>
              <a:t>, </a:t>
            </a:r>
            <a:r>
              <a:rPr lang="en-US" sz="2200" i="1" dirty="0">
                <a:solidFill>
                  <a:schemeClr val="tx1"/>
                </a:solidFill>
              </a:rPr>
              <a:t>Ethical Use of Evidence Derived from Multiple Social Media Outlets</a:t>
            </a:r>
            <a:r>
              <a:rPr lang="en-US" sz="2200" dirty="0">
                <a:solidFill>
                  <a:schemeClr val="tx1"/>
                </a:solidFill>
              </a:rPr>
              <a:t>, </a:t>
            </a:r>
            <a:r>
              <a:rPr lang="en-US" sz="2200" dirty="0" err="1">
                <a:solidFill>
                  <a:schemeClr val="tx1"/>
                </a:solidFill>
              </a:rPr>
              <a:t>Ass’n</a:t>
            </a:r>
            <a:r>
              <a:rPr lang="en-US" sz="2200" dirty="0">
                <a:solidFill>
                  <a:schemeClr val="tx1"/>
                </a:solidFill>
              </a:rPr>
              <a:t> of Corporate Counsel Paralegal Institute (Oct. 7, 2014</a:t>
            </a:r>
            <a:r>
              <a:rPr lang="en-US" sz="2200" dirty="0" smtClean="0">
                <a:solidFill>
                  <a:schemeClr val="tx1"/>
                </a:solidFill>
              </a:rPr>
              <a:t>).</a:t>
            </a:r>
            <a:endParaRPr lang="en-US" sz="2200" dirty="0"/>
          </a:p>
          <a:p>
            <a:pPr marL="0" indent="0">
              <a:buNone/>
            </a:pPr>
            <a:r>
              <a:rPr lang="en-US" sz="2200" dirty="0"/>
              <a:t>Peter </a:t>
            </a:r>
            <a:r>
              <a:rPr lang="en-US" sz="2200" dirty="0" err="1"/>
              <a:t>Geraghty</a:t>
            </a:r>
            <a:r>
              <a:rPr lang="en-US" sz="2200" dirty="0"/>
              <a:t> and Susan </a:t>
            </a:r>
            <a:r>
              <a:rPr lang="en-US" sz="2200" dirty="0" err="1"/>
              <a:t>Michmerhuizen</a:t>
            </a:r>
            <a:r>
              <a:rPr lang="en-US" sz="2200" dirty="0"/>
              <a:t>, “Privacy Settings and Postings on Social Media: Etched in Plastic or Carved in Stone?” ABA Center for Professional Responsibility (Feb. 2015) </a:t>
            </a:r>
            <a:r>
              <a:rPr lang="en-US" sz="2200" i="1" dirty="0"/>
              <a:t>available at </a:t>
            </a:r>
            <a:r>
              <a:rPr lang="en-US" sz="2200" dirty="0">
                <a:hlinkClick r:id="rId3"/>
              </a:rPr>
              <a:t>http://www.americanbar.org/groups/professional_responsibility/services/ethicssearch/ethicstipfebruary2015.html</a:t>
            </a:r>
            <a:r>
              <a:rPr lang="en-US" sz="2200" dirty="0"/>
              <a:t>.</a:t>
            </a:r>
          </a:p>
          <a:p>
            <a:pPr marL="0" indent="0">
              <a:buNone/>
            </a:pPr>
            <a:r>
              <a:rPr lang="en-US" sz="2200" dirty="0"/>
              <a:t>Samson Habte, </a:t>
            </a:r>
            <a:r>
              <a:rPr lang="en-US" sz="2200" i="1" dirty="0"/>
              <a:t>Lawyers May Advise Clients to “Take Down” Facebook Posts, but Must Preserve Deletions</a:t>
            </a:r>
            <a:r>
              <a:rPr lang="en-US" sz="2200" dirty="0"/>
              <a:t>, 30 Law. Man. Prof. Conduct 468 (2014).</a:t>
            </a:r>
          </a:p>
          <a:p>
            <a:pPr marL="0" indent="0">
              <a:buNone/>
            </a:pPr>
            <a:r>
              <a:rPr lang="en-US" sz="2200" dirty="0"/>
              <a:t>Melissa </a:t>
            </a:r>
            <a:r>
              <a:rPr lang="en-US" sz="2200" dirty="0" err="1"/>
              <a:t>Maleske</a:t>
            </a:r>
            <a:r>
              <a:rPr lang="en-US" sz="2200" dirty="0"/>
              <a:t>, “Why Tech Skills Are Your Ethical Duty,” Law360 (Oct. 6, 2016). </a:t>
            </a:r>
            <a:endParaRPr lang="en-US" sz="2200" dirty="0" smtClean="0"/>
          </a:p>
          <a:p>
            <a:pPr marL="0" indent="0">
              <a:buNone/>
            </a:pPr>
            <a:r>
              <a:rPr lang="en-US" sz="2200" dirty="0" smtClean="0"/>
              <a:t>Monica </a:t>
            </a:r>
            <a:r>
              <a:rPr lang="en-US" sz="2200" dirty="0" err="1"/>
              <a:t>McCarroll</a:t>
            </a:r>
            <a:r>
              <a:rPr lang="en-US" sz="2200" dirty="0"/>
              <a:t>, </a:t>
            </a:r>
            <a:r>
              <a:rPr lang="en-US" sz="2200" u="sng" dirty="0"/>
              <a:t>Discovery and the Duty of Competence</a:t>
            </a:r>
            <a:r>
              <a:rPr lang="en-US" sz="2200" dirty="0"/>
              <a:t>, 26 Regent U. L. Rev. 81 (2014</a:t>
            </a:r>
            <a:r>
              <a:rPr lang="en-US" sz="2200" dirty="0" smtClean="0"/>
              <a:t>).</a:t>
            </a:r>
            <a:endParaRPr lang="en-US" sz="2200" dirty="0"/>
          </a:p>
        </p:txBody>
      </p:sp>
    </p:spTree>
    <p:extLst>
      <p:ext uri="{BB962C8B-B14F-4D97-AF65-F5344CB8AC3E}">
        <p14:creationId xmlns:p14="http://schemas.microsoft.com/office/powerpoint/2010/main" val="25185581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accent5"/>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5917" y="2194561"/>
            <a:ext cx="7420260" cy="2170175"/>
          </a:xfrm>
        </p:spPr>
        <p:txBody>
          <a:bodyPr>
            <a:normAutofit/>
          </a:bodyPr>
          <a:lstStyle/>
          <a:p>
            <a:r>
              <a:rPr lang="en-US" sz="5400" b="1" dirty="0" smtClean="0"/>
              <a:t>Rule 4.3:  Transactions with Persons Other Than Clients</a:t>
            </a:r>
            <a:endParaRPr lang="en-US" sz="5400" dirty="0"/>
          </a:p>
        </p:txBody>
      </p:sp>
      <p:sp>
        <p:nvSpPr>
          <p:cNvPr id="3" name="Content Placeholder 2"/>
          <p:cNvSpPr>
            <a:spLocks noGrp="1"/>
          </p:cNvSpPr>
          <p:nvPr>
            <p:ph idx="1"/>
          </p:nvPr>
        </p:nvSpPr>
        <p:spPr>
          <a:xfrm>
            <a:off x="1300783" y="4364736"/>
            <a:ext cx="6510528" cy="774191"/>
          </a:xfrm>
        </p:spPr>
        <p:txBody>
          <a:bodyPr>
            <a:normAutofit fontScale="92500"/>
          </a:bodyPr>
          <a:lstStyle/>
          <a:p>
            <a:r>
              <a:rPr lang="en-US" sz="3000" spc="-120" dirty="0">
                <a:solidFill>
                  <a:schemeClr val="accent1"/>
                </a:solidFill>
                <a:latin typeface="Calibri" panose="020F0502020204030204" pitchFamily="34" charset="0"/>
              </a:rPr>
              <a:t>By Nicole </a:t>
            </a:r>
            <a:r>
              <a:rPr lang="en-US" sz="3000" spc="-120" dirty="0" err="1">
                <a:solidFill>
                  <a:schemeClr val="accent1"/>
                </a:solidFill>
                <a:latin typeface="Calibri" panose="020F0502020204030204" pitchFamily="34" charset="0"/>
              </a:rPr>
              <a:t>Cuda</a:t>
            </a:r>
            <a:r>
              <a:rPr lang="en-US" sz="3000" spc="-120" dirty="0">
                <a:solidFill>
                  <a:schemeClr val="accent1"/>
                </a:solidFill>
                <a:latin typeface="Calibri" panose="020F0502020204030204" pitchFamily="34" charset="0"/>
              </a:rPr>
              <a:t> </a:t>
            </a:r>
            <a:r>
              <a:rPr lang="en-US" sz="3000" spc="-120" dirty="0" smtClean="0">
                <a:solidFill>
                  <a:schemeClr val="accent1"/>
                </a:solidFill>
                <a:latin typeface="Calibri" panose="020F0502020204030204" pitchFamily="34" charset="0"/>
              </a:rPr>
              <a:t>Pérez, Partner, </a:t>
            </a:r>
            <a:r>
              <a:rPr lang="en-US" sz="3000" spc="-120" dirty="0" err="1" smtClean="0">
                <a:solidFill>
                  <a:schemeClr val="accent1"/>
                </a:solidFill>
                <a:latin typeface="Calibri" panose="020F0502020204030204" pitchFamily="34" charset="0"/>
              </a:rPr>
              <a:t>Spivak</a:t>
            </a:r>
            <a:r>
              <a:rPr lang="en-US" sz="3000" spc="-120" dirty="0" smtClean="0">
                <a:solidFill>
                  <a:schemeClr val="accent1"/>
                </a:solidFill>
                <a:latin typeface="Calibri" panose="020F0502020204030204" pitchFamily="34" charset="0"/>
              </a:rPr>
              <a:t> Lipton LLP</a:t>
            </a:r>
            <a:endParaRPr lang="en-US" sz="3000" spc="-12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4572557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b="1" dirty="0"/>
              <a:t>ABA Model Rule 4.3:</a:t>
            </a:r>
            <a:br>
              <a:rPr lang="en-US" sz="4600" b="1" dirty="0"/>
            </a:br>
            <a:r>
              <a:rPr lang="en-US" sz="4600" b="1" dirty="0"/>
              <a:t>Transactions with Persons Other Than Clients</a:t>
            </a:r>
          </a:p>
        </p:txBody>
      </p:sp>
      <p:sp>
        <p:nvSpPr>
          <p:cNvPr id="3" name="Content Placeholder 2"/>
          <p:cNvSpPr>
            <a:spLocks noGrp="1"/>
          </p:cNvSpPr>
          <p:nvPr>
            <p:ph idx="1"/>
          </p:nvPr>
        </p:nvSpPr>
        <p:spPr>
          <a:xfrm>
            <a:off x="507206" y="2468881"/>
            <a:ext cx="8065294" cy="3766185"/>
          </a:xfrm>
        </p:spPr>
        <p:txBody>
          <a:bodyPr>
            <a:normAutofit fontScale="92500" lnSpcReduction="10000"/>
          </a:bodyPr>
          <a:lstStyle/>
          <a:p>
            <a:r>
              <a:rPr lang="en-US" sz="2800" dirty="0"/>
              <a:t>In dealing on behalf of a client with a person who is not represented by counsel, a </a:t>
            </a:r>
            <a:r>
              <a:rPr lang="en-US" sz="2800" i="1" dirty="0"/>
              <a:t>lawyer shall not state or imply that the lawyer is disinterested</a:t>
            </a:r>
            <a:r>
              <a:rPr lang="en-US" sz="2800" dirty="0"/>
              <a:t>. When the lawyer knows or reasonably should know that the unrepresented person misunderstands the lawyer’s role in the matter, </a:t>
            </a:r>
            <a:r>
              <a:rPr lang="en-US" sz="2800" i="1" dirty="0"/>
              <a:t>the lawyer shall make reasonable efforts to correct the misunderstanding.</a:t>
            </a:r>
            <a:r>
              <a:rPr lang="en-US" sz="2800" dirty="0"/>
              <a:t> The lawyer shall not give legal advice to an unrepresented person, other than the advice to secure counsel, if the lawyer knows or reasonably should know that the interests of such a person are or have a reasonable possibility of being in conflict with the interests of the client.</a:t>
            </a:r>
          </a:p>
          <a:p>
            <a:endParaRPr lang="en-US" dirty="0"/>
          </a:p>
        </p:txBody>
      </p:sp>
    </p:spTree>
    <p:extLst>
      <p:ext uri="{BB962C8B-B14F-4D97-AF65-F5344CB8AC3E}">
        <p14:creationId xmlns:p14="http://schemas.microsoft.com/office/powerpoint/2010/main" val="1672025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7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1.xml><?xml version="1.0" encoding="utf-8"?>
<a:theme xmlns:a="http://schemas.openxmlformats.org/drawingml/2006/main" name="8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2.xml><?xml version="1.0" encoding="utf-8"?>
<a:theme xmlns:a="http://schemas.openxmlformats.org/drawingml/2006/main" name="9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3.xml><?xml version="1.0" encoding="utf-8"?>
<a:theme xmlns:a="http://schemas.openxmlformats.org/drawingml/2006/main" name="10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4.xml><?xml version="1.0" encoding="utf-8"?>
<a:theme xmlns:a="http://schemas.openxmlformats.org/drawingml/2006/main" name="1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5.xml><?xml version="1.0" encoding="utf-8"?>
<a:theme xmlns:a="http://schemas.openxmlformats.org/drawingml/2006/main" name="12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6.xml><?xml version="1.0" encoding="utf-8"?>
<a:theme xmlns:a="http://schemas.openxmlformats.org/drawingml/2006/main" name="13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7.xml><?xml version="1.0" encoding="utf-8"?>
<a:theme xmlns:a="http://schemas.openxmlformats.org/drawingml/2006/main" name="14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8.xml><?xml version="1.0" encoding="utf-8"?>
<a:theme xmlns:a="http://schemas.openxmlformats.org/drawingml/2006/main" name="15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9.xml><?xml version="1.0" encoding="utf-8"?>
<a:theme xmlns:a="http://schemas.openxmlformats.org/drawingml/2006/main" name="16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Webinar1">
  <a:themeElements>
    <a:clrScheme name="Bon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Arial"/>
        <a:cs typeface="Arial"/>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Arial"/>
        <a:cs typeface="Arial"/>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tileRect/>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tileRect/>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tileRect/>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17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1.xml><?xml version="1.0" encoding="utf-8"?>
<a:theme xmlns:a="http://schemas.openxmlformats.org/drawingml/2006/main" name="18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2.xml><?xml version="1.0" encoding="utf-8"?>
<a:theme xmlns:a="http://schemas.openxmlformats.org/drawingml/2006/main" name="19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3.xml><?xml version="1.0" encoding="utf-8"?>
<a:theme xmlns:a="http://schemas.openxmlformats.org/drawingml/2006/main" name="20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4.xml><?xml version="1.0" encoding="utf-8"?>
<a:theme xmlns:a="http://schemas.openxmlformats.org/drawingml/2006/main" name="2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5.xml><?xml version="1.0" encoding="utf-8"?>
<a:theme xmlns:a="http://schemas.openxmlformats.org/drawingml/2006/main" name="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0.xml><?xml version="1.0" encoding="utf-8"?>
<a:theme xmlns:a="http://schemas.openxmlformats.org/drawingml/2006/main" name="5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7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8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0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1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2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3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4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0.xml><?xml version="1.0" encoding="utf-8"?>
<a:theme xmlns:a="http://schemas.openxmlformats.org/drawingml/2006/main" name="15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6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7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8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9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0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Blank">
  <a:themeElements>
    <a:clrScheme name="Proskauer">
      <a:dk1>
        <a:srgbClr val="444D54"/>
      </a:dk1>
      <a:lt1>
        <a:srgbClr val="FFFFFF"/>
      </a:lt1>
      <a:dk2>
        <a:srgbClr val="009CDE"/>
      </a:dk2>
      <a:lt2>
        <a:srgbClr val="FFFFFF"/>
      </a:lt2>
      <a:accent1>
        <a:srgbClr val="003865"/>
      </a:accent1>
      <a:accent2>
        <a:srgbClr val="009CDE"/>
      </a:accent2>
      <a:accent3>
        <a:srgbClr val="006A52"/>
      </a:accent3>
      <a:accent4>
        <a:srgbClr val="A4D65E"/>
      </a:accent4>
      <a:accent5>
        <a:srgbClr val="FDDA24"/>
      </a:accent5>
      <a:accent6>
        <a:srgbClr val="FFA300"/>
      </a:accent6>
      <a:hlink>
        <a:srgbClr val="009CDE"/>
      </a:hlink>
      <a:folHlink>
        <a:srgbClr val="009CDE"/>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2"/>
          </a:solidFill>
        </a:ln>
        <a:effectLst>
          <a:outerShdw dist="63500" dir="2700000" algn="tl" rotWithShape="0">
            <a:schemeClr val="tx2"/>
          </a:outerShdw>
        </a:effectLst>
      </a:spPr>
      <a:bodyPr rtlCol="0" anchor="ctr"/>
      <a:lstStyle>
        <a:defPPr algn="ctr">
          <a:defRPr sz="1300" b="1" dirty="0">
            <a:solidFill>
              <a:schemeClr val="tx1"/>
            </a:solidFill>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333333"/>
        </a:dk1>
        <a:lt1>
          <a:srgbClr val="FFFFFF"/>
        </a:lt1>
        <a:dk2>
          <a:srgbClr val="007FAC"/>
        </a:dk2>
        <a:lt2>
          <a:srgbClr val="999A9D"/>
        </a:lt2>
        <a:accent1>
          <a:srgbClr val="FF7300"/>
        </a:accent1>
        <a:accent2>
          <a:srgbClr val="6C9D22"/>
        </a:accent2>
        <a:accent3>
          <a:srgbClr val="FFFFFF"/>
        </a:accent3>
        <a:accent4>
          <a:srgbClr val="2A2A2A"/>
        </a:accent4>
        <a:accent5>
          <a:srgbClr val="FFBCAA"/>
        </a:accent5>
        <a:accent6>
          <a:srgbClr val="618E1E"/>
        </a:accent6>
        <a:hlink>
          <a:srgbClr val="007FAC"/>
        </a:hlink>
        <a:folHlink>
          <a:srgbClr val="25167A"/>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6.xml><?xml version="1.0" encoding="utf-8"?>
<a:theme xmlns:a="http://schemas.openxmlformats.org/drawingml/2006/main" name="3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7.xml><?xml version="1.0" encoding="utf-8"?>
<a:theme xmlns:a="http://schemas.openxmlformats.org/drawingml/2006/main" name="4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8.xml><?xml version="1.0" encoding="utf-8"?>
<a:theme xmlns:a="http://schemas.openxmlformats.org/drawingml/2006/main" name="5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9.xml><?xml version="1.0" encoding="utf-8"?>
<a:theme xmlns:a="http://schemas.openxmlformats.org/drawingml/2006/main" name="6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Solstice</Template>
  <TotalTime>2656</TotalTime>
  <Words>10353</Words>
  <Application>Microsoft Office PowerPoint</Application>
  <PresentationFormat>On-screen Show (4:3)</PresentationFormat>
  <Paragraphs>586</Paragraphs>
  <Slides>124</Slides>
  <Notes>38</Notes>
  <HiddenSlides>0</HiddenSlides>
  <MMClips>0</MMClips>
  <ScaleCrop>false</ScaleCrop>
  <HeadingPairs>
    <vt:vector size="6" baseType="variant">
      <vt:variant>
        <vt:lpstr>Fonts Used</vt:lpstr>
      </vt:variant>
      <vt:variant>
        <vt:i4>11</vt:i4>
      </vt:variant>
      <vt:variant>
        <vt:lpstr>Theme</vt:lpstr>
      </vt:variant>
      <vt:variant>
        <vt:i4>46</vt:i4>
      </vt:variant>
      <vt:variant>
        <vt:lpstr>Slide Titles</vt:lpstr>
      </vt:variant>
      <vt:variant>
        <vt:i4>124</vt:i4>
      </vt:variant>
    </vt:vector>
  </HeadingPairs>
  <TitlesOfParts>
    <vt:vector size="181" baseType="lpstr">
      <vt:lpstr>Arial</vt:lpstr>
      <vt:lpstr>Calibri</vt:lpstr>
      <vt:lpstr>Calibri Light</vt:lpstr>
      <vt:lpstr>Courier New</vt:lpstr>
      <vt:lpstr>Georgia</vt:lpstr>
      <vt:lpstr>Gill Sans MT</vt:lpstr>
      <vt:lpstr>Imprint MT Shadow</vt:lpstr>
      <vt:lpstr>Times New Roman</vt:lpstr>
      <vt:lpstr>Verdana</vt:lpstr>
      <vt:lpstr>Wingdings</vt:lpstr>
      <vt:lpstr>Wingdings 2</vt:lpstr>
      <vt:lpstr>Solstice</vt:lpstr>
      <vt:lpstr>Webinar1</vt:lpstr>
      <vt:lpstr>Metropolitan</vt:lpstr>
      <vt:lpstr>1_Metropolitan</vt:lpstr>
      <vt:lpstr>2_Metropolitan</vt:lpstr>
      <vt:lpstr>3_Metropolitan</vt:lpstr>
      <vt:lpstr>4_Metropolitan</vt:lpstr>
      <vt:lpstr>5_Metropolitan</vt:lpstr>
      <vt:lpstr>6_Metropolitan</vt:lpstr>
      <vt:lpstr>7_Metropolitan</vt:lpstr>
      <vt:lpstr>8_Metropolitan</vt:lpstr>
      <vt:lpstr>9_Metropolitan</vt:lpstr>
      <vt:lpstr>10_Metropolitan</vt:lpstr>
      <vt:lpstr>11_Metropolitan</vt:lpstr>
      <vt:lpstr>12_Metropolitan</vt:lpstr>
      <vt:lpstr>13_Metropolitan</vt:lpstr>
      <vt:lpstr>14_Metropolitan</vt:lpstr>
      <vt:lpstr>15_Metropolitan</vt:lpstr>
      <vt:lpstr>16_Metropolitan</vt:lpstr>
      <vt:lpstr>17_Metropolitan</vt:lpstr>
      <vt:lpstr>18_Metropolitan</vt:lpstr>
      <vt:lpstr>19_Metropolitan</vt:lpstr>
      <vt:lpstr>20_Metropolitan</vt:lpstr>
      <vt:lpstr>21_Metropolitan</vt: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The Legacy of the Obama Board</vt:lpstr>
      <vt:lpstr>Significant Recent Board Decisions</vt:lpstr>
      <vt:lpstr>Pacific Lutheran University, 361 NLRB No. 157 (12/16/14).</vt:lpstr>
      <vt:lpstr>Pacific Lutheran University, 361 NLRB No. 157 (12/16/14).</vt:lpstr>
      <vt:lpstr>Pacific Lutheran University, 361 NLRB No. 157 (12/16/14).</vt:lpstr>
      <vt:lpstr>Pacific Lutheran University, 361 NLRB No. 157 (12/16/14).</vt:lpstr>
      <vt:lpstr>Significant Recent Board Decisions</vt:lpstr>
      <vt:lpstr>The Trustees of Columbia University, 364 NLRB No. 90 (August 23, 2016).</vt:lpstr>
      <vt:lpstr>The Trustees of Columbia University, 364 NLRB No. 90 (August 23, 2016).</vt:lpstr>
      <vt:lpstr>The Trustees of Columbia University, 364 NLRB No. 90 (August 23, 2016).</vt:lpstr>
      <vt:lpstr>The Trustees of Columbia University, 364 NLRB No. 90 (August 23, 2016).</vt:lpstr>
      <vt:lpstr>The Trustees of Columbia University, 364 NLRB No. 90 (August 23, 2016).</vt:lpstr>
      <vt:lpstr>Significant Recent Board Decisions</vt:lpstr>
      <vt:lpstr>Northwestern University, 362 NLRB No. 167 (August 17, 2015).</vt:lpstr>
      <vt:lpstr>Northwestern University, 362 NLRB No. 167 (August 17, 2015).</vt:lpstr>
      <vt:lpstr>Northwestern University, 362 NLRB No. 167 (August 17, 2015).</vt:lpstr>
      <vt:lpstr>Northwestern University, 362 NLRB No. 167 (August 17, 2015).</vt:lpstr>
      <vt:lpstr>Significant Recent Board Decisions</vt:lpstr>
      <vt:lpstr> Browning-Ferris Industries of California, 362 NLRB No.186  (August 27, 2015). </vt:lpstr>
      <vt:lpstr> Browning-Ferris Industries of California, 362 NLRB No.186  (August 27, 2015). </vt:lpstr>
      <vt:lpstr>Significant Recent Board Decisions</vt:lpstr>
      <vt:lpstr>Miller &amp; Anderson, Inc., 364 NLRB No. 39 (July 11, 2016).</vt:lpstr>
      <vt:lpstr>Miller &amp; Anderson, Inc., 364 NLRB No. 39 (July 11, 2016).</vt:lpstr>
      <vt:lpstr>Miller &amp; Anderson, Inc., 364 NLRB No. 39 (July 11, 2016).</vt:lpstr>
      <vt:lpstr>Miller &amp; Anderson, Inc., 364 NLRB No. 39 (July 11, 2016).</vt:lpstr>
      <vt:lpstr>Miller &amp; Anderson, Inc., 364 NLRB No. 39 (July 11, 2016).</vt:lpstr>
      <vt:lpstr>Miller &amp; Anderson, Inc., 364 NLRB No. 39 (July 11, 2016).</vt:lpstr>
      <vt:lpstr>Significant Recent Board Decisions</vt:lpstr>
      <vt:lpstr>Three D, LLC d/b/a Triple Play Sports Bar and Grille, 361 NLRB No. 31(8/22/14).</vt:lpstr>
      <vt:lpstr>Three D, LLC d/b/a Triple Play Sports Bar and Grille, 361 NLRB No. 31(8/22/14).</vt:lpstr>
      <vt:lpstr>Three D, LLC d/b/a Triple Play Sports Bar and Grille, 361 NLRB No. 31(8/22/14).</vt:lpstr>
      <vt:lpstr>Three D, LLC d/b/a Triple Play Sports Bar and Grille, 361 NLRB No. 31(8/22/14).</vt:lpstr>
      <vt:lpstr>Three D, LLC d/b/a Triple Play Sports Bar and Grille, 361 NLRB No. 31(8/22/14).</vt:lpstr>
      <vt:lpstr>Three D, LLC d/b/a Triple Play Sports Bar and Grille, 361 NLRB No. 31(8/22/14).</vt:lpstr>
      <vt:lpstr>Three D, LLC d/b/a Triple Play Sports Bar and Grille, 361 NLRB No. 31(8/22/14).</vt:lpstr>
      <vt:lpstr>Three D, LLC d/b/a Triple Play Sports Bar and Grille, 361 NLRB No. 31(8/22/14).</vt:lpstr>
      <vt:lpstr>Three D, LLC d/b/a Triple Play Sports Bar and Grille, 361 NLRB No. 31(8/22/14).</vt:lpstr>
      <vt:lpstr>Pier Sixty, LLC, 362 NLRB No. 59 (March 31, 2015).</vt:lpstr>
      <vt:lpstr>Pier Sixty, LLC, 362 NLRB No. 59 (March 31, 2015).</vt:lpstr>
      <vt:lpstr>Pier Sixty, LLC, 362 NLRB No. 59 (March 31, 2015).</vt:lpstr>
      <vt:lpstr>Pier Sixty, LLC, 362 NLRB No. 59 (March 31, 2015).</vt:lpstr>
      <vt:lpstr>Pier Sixty, LLC, 362 NLRB No. 59 (March 31, 2015).</vt:lpstr>
      <vt:lpstr>Pier Sixty, LLC, 362 NLRB No. 59 (March 31, 2015).</vt:lpstr>
      <vt:lpstr>Pier Sixty, LLC, 362 NLRB No. 59 (March 31, 2015).</vt:lpstr>
      <vt:lpstr>Pier Sixty, LLC, 362 NLRB No. 59 (March 31, 2015).</vt:lpstr>
      <vt:lpstr>Pier Sixty, LLC, 362 NLRB No. 59 (March 31, 2015).</vt:lpstr>
      <vt:lpstr>DirecTV, Inc. v. NLRB, No.11-1273 (DC Cir.  September 16, 2016).</vt:lpstr>
      <vt:lpstr>DirecTV, Inc. v. NLRB, No.11-1273 (DC Cir.  September 16, 2016).</vt:lpstr>
      <vt:lpstr>DirecTV, Inc. v. NLRB, No.11-1273 (DC Cir.  September 16, 2016).</vt:lpstr>
      <vt:lpstr>DirecTV, Inc. v. NLRB, No.11-1273 (DC Cir.  September 16, 2016).</vt:lpstr>
      <vt:lpstr>DirecTV, Inc. v. NLRB, No.11-1273 (DC Cir.  September 16, 2016).</vt:lpstr>
      <vt:lpstr>DirecTV, Inc. v. NLRB, No.11-1273 (DC Cir.  September 16, 2016).</vt:lpstr>
      <vt:lpstr>DirecTV, Inc. v. NLRB, No.11-1273 (DC Cir.  September 16, 2016).</vt:lpstr>
      <vt:lpstr>DirecTV, Inc. v. NLRB, No.11-1273 (DC Cir.  September 16, 2016).</vt:lpstr>
      <vt:lpstr>Significant Recent Board Decisions</vt:lpstr>
      <vt:lpstr>Purple Communications, Inc., 361 NLRB No. 126 (12/11/14).</vt:lpstr>
      <vt:lpstr>Purple Communications, Inc., 361 NLRB No. 126 (12/11/14).</vt:lpstr>
      <vt:lpstr>Purple Communications, Inc., 361 NLRB No. 126 (12/11/14).</vt:lpstr>
      <vt:lpstr>Significant Recent Board Decisions</vt:lpstr>
      <vt:lpstr>Total Security Management Illinois 1, LLC, 364 NLRB No. 106 (August 26, 2016).</vt:lpstr>
      <vt:lpstr>Total Security Management Illinois 1, LLC, 364 NLRB No. 106 (August 26, 2016).</vt:lpstr>
      <vt:lpstr>Total Security Management Illinois 1, LLC, 364 NLRB No. 106 (August 26, 2016).</vt:lpstr>
      <vt:lpstr>Total Security Management Illinois 1, LLC, 364 NLRB No. 106 (August 26, 2016).</vt:lpstr>
      <vt:lpstr>Total Security Management Illinois 1, LLC, 364 NLRB No. 106 (August 26, 2016).</vt:lpstr>
      <vt:lpstr>Total Security Management Illinois 1, LLC, 364 NLRB No. 106 (August 26, 2016).</vt:lpstr>
      <vt:lpstr>Stay Tuned for More Developments</vt:lpstr>
      <vt:lpstr>A View From the GC – A Management Response</vt:lpstr>
      <vt:lpstr>Intermittent and Partial Strikes</vt:lpstr>
      <vt:lpstr>Intermittent Strike Brief – GC’s Reasoning</vt:lpstr>
      <vt:lpstr>GC’s Proposal </vt:lpstr>
      <vt:lpstr> GC’s Rationale </vt:lpstr>
      <vt:lpstr>More Civility in the Workplace:  Troubling Pieces of the “Legacy” </vt:lpstr>
      <vt:lpstr>Racism as Protected Activity </vt:lpstr>
      <vt:lpstr>NLRB Holds Discipline Unlawful</vt:lpstr>
      <vt:lpstr>GC’s Position</vt:lpstr>
      <vt:lpstr>NLRA Trumps Title VII?</vt:lpstr>
      <vt:lpstr>Pier Sixty – More Protected Activity </vt:lpstr>
      <vt:lpstr>PowerPoint Presentation</vt:lpstr>
      <vt:lpstr>Ignoring the U.S. Supreme Court</vt:lpstr>
      <vt:lpstr>Parting Thoughts</vt:lpstr>
      <vt:lpstr>Legal Ethics Issues Pertaining to the Use of Social Media</vt:lpstr>
      <vt:lpstr>PowerPoint Presentation</vt:lpstr>
      <vt:lpstr>ABA Rule 1.1 (Competence) </vt:lpstr>
      <vt:lpstr>New York Rule 1.1 (Competence)</vt:lpstr>
      <vt:lpstr>Florida Rule 6-10.3 (Minimum Continuing Legal Education Standards)</vt:lpstr>
      <vt:lpstr>New York’s Social Media Ethics Guidelines</vt:lpstr>
      <vt:lpstr>The Philadelphia Bar Association Professional Guidance Committee Op. 2014-5</vt:lpstr>
      <vt:lpstr>New Hampshire Bar Association Op. 2012-13/05 </vt:lpstr>
      <vt:lpstr>The Witness Search:  Duty to Google</vt:lpstr>
      <vt:lpstr>ABA Model Rule 3.4 (Fairness to Opposing Party and Counsel)</vt:lpstr>
      <vt:lpstr>New York Rule 3.4 (Fairness to Opposing Party and Counsel)</vt:lpstr>
      <vt:lpstr>Spoliation</vt:lpstr>
      <vt:lpstr>ABA Rule 4.2 (Communication with Person Represented by Counsel)</vt:lpstr>
      <vt:lpstr>New York Rule 4.2 (Communication With Person Represented by Counsel)</vt:lpstr>
      <vt:lpstr>Social Media Communications</vt:lpstr>
      <vt:lpstr>The Witness Search:  LinkedIn</vt:lpstr>
      <vt:lpstr>References</vt:lpstr>
      <vt:lpstr>Rule 4.3:  Transactions with Persons Other Than Clients</vt:lpstr>
      <vt:lpstr>ABA Model Rule 4.3: Transactions with Persons Other Than Clients</vt:lpstr>
      <vt:lpstr>Friend on Facebook?</vt:lpstr>
      <vt:lpstr>No—It’s Deception.</vt:lpstr>
      <vt:lpstr>Deception—Cont’d</vt:lpstr>
      <vt:lpstr>THE LEGACY OF THE OBAMA BOARD CORNELL ILR SCHOOL - NLRB REGIONS 2 &amp; 29  October 21, 2016  Attorney Duty to Preserve Client  Confidentiality on Social Media</vt:lpstr>
      <vt:lpstr>NEW YORK RULE 1.6: CONFIDENTIALITY OF INFORMATION</vt:lpstr>
      <vt:lpstr>NEW YORK RULE 1.6:  THE “SELF-DEFENSE” EXCEPTION</vt:lpstr>
      <vt:lpstr>COMMENT [10] TO NEW YORK RULE 1.6:   THE “SELF-DEFENSE” EXCEPTION</vt:lpstr>
      <vt:lpstr>ABA MODEL RULE 1.6:  CONFIDENTIALITY OF INFORMATION  THE “SELF-DEFENSE” EXCEPTION</vt:lpstr>
      <vt:lpstr>COMMENT [10] TO MODEL RULE 1.6:   THE “SELF-DEFENSE” EXCEPTION</vt:lpstr>
      <vt:lpstr>RESPONDING TO UNFAVORABLE ON-LINE ATTORNEY REVIEWS</vt:lpstr>
      <vt:lpstr>NYSBA COMMITTEE ON PROFESSIONAL ETHICS OP. NO. 1032 (2014)</vt:lpstr>
      <vt:lpstr>NYSBA – OPINION NO. 1032</vt:lpstr>
      <vt:lpstr>NYSBA – OPINION NO. 1032</vt:lpstr>
      <vt:lpstr>PENNSYLVANIA BAR ASS’N ETHICS COMMITTEE OPINIONS  NOS. 2014-200 and 2014-300 (2014)</vt:lpstr>
      <vt:lpstr>PBA OPINION – NO. 2014-200 (2014)</vt:lpstr>
      <vt:lpstr>ILLINOIS ATTORNEY REGISTRATION AND DISCIPLINARY COMMISSION  (NO. 2013 PR0095)</vt:lpstr>
      <vt:lpstr>ILLINOIS COMMISSION – NO. 2013 PR0095</vt:lpstr>
      <vt:lpstr>LOS ANGELES COUNTY BAR ASS’N OPINION NO. 525 (2012)</vt:lpstr>
      <vt:lpstr>SAN FRANCISCO BAR ASSOCIATION (OPINION 2014-1)</vt:lpstr>
      <vt:lpstr>SFBA (OPINION 2014-1)</vt:lpstr>
      <vt:lpstr>Other Issues – General Precautions</vt:lpstr>
      <vt:lpstr>Other Issues – General Precautions (Cont’d)</vt:lpstr>
      <vt:lpstr>Communication with employee-client  through employer e-mail SYSTEM</vt:lpstr>
      <vt:lpstr>Other Issues – General Precautions (Cont’d)</vt:lpstr>
      <vt:lpstr>THE LEGACY OF THE OBAMA BOARD CORNELL ILR SCHOOL - NLRB REGIONS 2 &amp; 29  October 21, 2016  Attorney Duty to Preserve Client  Confidentiality on Social Media</vt:lpstr>
    </vt:vector>
  </TitlesOfParts>
  <Company>National Labor Relations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NLRB Decisions-2014</dc:title>
  <dc:creator>Jim Paulsen</dc:creator>
  <cp:lastModifiedBy>Stephanie Sutow</cp:lastModifiedBy>
  <cp:revision>199</cp:revision>
  <dcterms:created xsi:type="dcterms:W3CDTF">2014-08-29T13:00:08Z</dcterms:created>
  <dcterms:modified xsi:type="dcterms:W3CDTF">2016-10-20T19:22:56Z</dcterms:modified>
</cp:coreProperties>
</file>