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handoutMasterIdLst>
    <p:handoutMasterId r:id="rId25"/>
  </p:handoutMasterIdLst>
  <p:sldIdLst>
    <p:sldId id="256" r:id="rId2"/>
    <p:sldId id="263" r:id="rId3"/>
    <p:sldId id="341" r:id="rId4"/>
    <p:sldId id="347" r:id="rId5"/>
    <p:sldId id="342" r:id="rId6"/>
    <p:sldId id="361" r:id="rId7"/>
    <p:sldId id="350" r:id="rId8"/>
    <p:sldId id="352" r:id="rId9"/>
    <p:sldId id="339" r:id="rId10"/>
    <p:sldId id="348" r:id="rId11"/>
    <p:sldId id="353" r:id="rId12"/>
    <p:sldId id="357" r:id="rId13"/>
    <p:sldId id="358" r:id="rId14"/>
    <p:sldId id="359" r:id="rId15"/>
    <p:sldId id="354" r:id="rId16"/>
    <p:sldId id="355" r:id="rId17"/>
    <p:sldId id="360" r:id="rId18"/>
    <p:sldId id="356" r:id="rId19"/>
    <p:sldId id="344" r:id="rId20"/>
    <p:sldId id="334" r:id="rId21"/>
    <p:sldId id="346" r:id="rId22"/>
    <p:sldId id="336" r:id="rId23"/>
  </p:sldIdLst>
  <p:sldSz cx="9144000" cy="6858000" type="screen4x3"/>
  <p:notesSz cx="7010400" cy="9296400"/>
  <p:defaultTextStyle>
    <a:defPPr>
      <a:defRPr lang="en-US"/>
    </a:defPPr>
    <a:lvl1pPr algn="l" rtl="0" fontAlgn="base">
      <a:spcBef>
        <a:spcPct val="0"/>
      </a:spcBef>
      <a:spcAft>
        <a:spcPct val="0"/>
      </a:spcAft>
      <a:defRPr sz="2400" kern="1200">
        <a:solidFill>
          <a:schemeClr val="tx1"/>
        </a:solidFill>
        <a:latin typeface="Frutiger 87ExtraBlackCn"/>
        <a:ea typeface="+mn-ea"/>
        <a:cs typeface="Arial" charset="0"/>
      </a:defRPr>
    </a:lvl1pPr>
    <a:lvl2pPr marL="457200" algn="l" rtl="0" fontAlgn="base">
      <a:spcBef>
        <a:spcPct val="0"/>
      </a:spcBef>
      <a:spcAft>
        <a:spcPct val="0"/>
      </a:spcAft>
      <a:defRPr sz="2400" kern="1200">
        <a:solidFill>
          <a:schemeClr val="tx1"/>
        </a:solidFill>
        <a:latin typeface="Frutiger 87ExtraBlackCn"/>
        <a:ea typeface="+mn-ea"/>
        <a:cs typeface="Arial" charset="0"/>
      </a:defRPr>
    </a:lvl2pPr>
    <a:lvl3pPr marL="914400" algn="l" rtl="0" fontAlgn="base">
      <a:spcBef>
        <a:spcPct val="0"/>
      </a:spcBef>
      <a:spcAft>
        <a:spcPct val="0"/>
      </a:spcAft>
      <a:defRPr sz="2400" kern="1200">
        <a:solidFill>
          <a:schemeClr val="tx1"/>
        </a:solidFill>
        <a:latin typeface="Frutiger 87ExtraBlackCn"/>
        <a:ea typeface="+mn-ea"/>
        <a:cs typeface="Arial" charset="0"/>
      </a:defRPr>
    </a:lvl3pPr>
    <a:lvl4pPr marL="1371600" algn="l" rtl="0" fontAlgn="base">
      <a:spcBef>
        <a:spcPct val="0"/>
      </a:spcBef>
      <a:spcAft>
        <a:spcPct val="0"/>
      </a:spcAft>
      <a:defRPr sz="2400" kern="1200">
        <a:solidFill>
          <a:schemeClr val="tx1"/>
        </a:solidFill>
        <a:latin typeface="Frutiger 87ExtraBlackCn"/>
        <a:ea typeface="+mn-ea"/>
        <a:cs typeface="Arial" charset="0"/>
      </a:defRPr>
    </a:lvl4pPr>
    <a:lvl5pPr marL="1828800" algn="l" rtl="0" fontAlgn="base">
      <a:spcBef>
        <a:spcPct val="0"/>
      </a:spcBef>
      <a:spcAft>
        <a:spcPct val="0"/>
      </a:spcAft>
      <a:defRPr sz="2400" kern="1200">
        <a:solidFill>
          <a:schemeClr val="tx1"/>
        </a:solidFill>
        <a:latin typeface="Frutiger 87ExtraBlackCn"/>
        <a:ea typeface="+mn-ea"/>
        <a:cs typeface="Arial" charset="0"/>
      </a:defRPr>
    </a:lvl5pPr>
    <a:lvl6pPr marL="2286000" algn="l" defTabSz="914400" rtl="0" eaLnBrk="1" latinLnBrk="0" hangingPunct="1">
      <a:defRPr sz="2400" kern="1200">
        <a:solidFill>
          <a:schemeClr val="tx1"/>
        </a:solidFill>
        <a:latin typeface="Frutiger 87ExtraBlackCn"/>
        <a:ea typeface="+mn-ea"/>
        <a:cs typeface="Arial" charset="0"/>
      </a:defRPr>
    </a:lvl6pPr>
    <a:lvl7pPr marL="2743200" algn="l" defTabSz="914400" rtl="0" eaLnBrk="1" latinLnBrk="0" hangingPunct="1">
      <a:defRPr sz="2400" kern="1200">
        <a:solidFill>
          <a:schemeClr val="tx1"/>
        </a:solidFill>
        <a:latin typeface="Frutiger 87ExtraBlackCn"/>
        <a:ea typeface="+mn-ea"/>
        <a:cs typeface="Arial" charset="0"/>
      </a:defRPr>
    </a:lvl7pPr>
    <a:lvl8pPr marL="3200400" algn="l" defTabSz="914400" rtl="0" eaLnBrk="1" latinLnBrk="0" hangingPunct="1">
      <a:defRPr sz="2400" kern="1200">
        <a:solidFill>
          <a:schemeClr val="tx1"/>
        </a:solidFill>
        <a:latin typeface="Frutiger 87ExtraBlackCn"/>
        <a:ea typeface="+mn-ea"/>
        <a:cs typeface="Arial" charset="0"/>
      </a:defRPr>
    </a:lvl8pPr>
    <a:lvl9pPr marL="3657600" algn="l" defTabSz="914400" rtl="0" eaLnBrk="1" latinLnBrk="0" hangingPunct="1">
      <a:defRPr sz="2400" kern="1200">
        <a:solidFill>
          <a:schemeClr val="tx1"/>
        </a:solidFill>
        <a:latin typeface="Frutiger 87ExtraBlackCn"/>
        <a:ea typeface="+mn-ea"/>
        <a:cs typeface="Arial"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2" autoAdjust="0"/>
    <p:restoredTop sz="88358" autoAdjust="0"/>
  </p:normalViewPr>
  <p:slideViewPr>
    <p:cSldViewPr>
      <p:cViewPr>
        <p:scale>
          <a:sx n="110" d="100"/>
          <a:sy n="110" d="100"/>
        </p:scale>
        <p:origin x="-1644" y="-168"/>
      </p:cViewPr>
      <p:guideLst>
        <p:guide orient="horz" pos="2160"/>
        <p:guide pos="2880"/>
      </p:guideLst>
    </p:cSldViewPr>
  </p:slideViewPr>
  <p:notesTextViewPr>
    <p:cViewPr>
      <p:scale>
        <a:sx n="75" d="100"/>
        <a:sy n="75" d="100"/>
      </p:scale>
      <p:origin x="0" y="0"/>
    </p:cViewPr>
  </p:notesTextViewPr>
  <p:sorterViewPr>
    <p:cViewPr>
      <p:scale>
        <a:sx n="128" d="100"/>
        <a:sy n="128" d="100"/>
      </p:scale>
      <p:origin x="0" y="0"/>
    </p:cViewPr>
  </p:sorterViewPr>
  <p:notesViewPr>
    <p:cSldViewPr>
      <p:cViewPr varScale="1">
        <p:scale>
          <a:sx n="66" d="100"/>
          <a:sy n="66" d="100"/>
        </p:scale>
        <p:origin x="-3154" y="-82"/>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914" name="Rectangle 2"/>
          <p:cNvSpPr>
            <a:spLocks noGrp="1" noChangeArrowheads="1"/>
          </p:cNvSpPr>
          <p:nvPr>
            <p:ph type="hdr" sz="quarter"/>
          </p:nvPr>
        </p:nvSpPr>
        <p:spPr bwMode="auto">
          <a:xfrm>
            <a:off x="0" y="0"/>
            <a:ext cx="303784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dirty="0"/>
          </a:p>
        </p:txBody>
      </p:sp>
      <p:sp>
        <p:nvSpPr>
          <p:cNvPr id="38915" name="Rectangle 3"/>
          <p:cNvSpPr>
            <a:spLocks noGrp="1" noChangeArrowheads="1"/>
          </p:cNvSpPr>
          <p:nvPr>
            <p:ph type="dt" sz="quarter" idx="1"/>
          </p:nvPr>
        </p:nvSpPr>
        <p:spPr bwMode="auto">
          <a:xfrm>
            <a:off x="3970938" y="0"/>
            <a:ext cx="303784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dirty="0"/>
          </a:p>
        </p:txBody>
      </p:sp>
      <p:sp>
        <p:nvSpPr>
          <p:cNvPr id="38916" name="Rectangle 4"/>
          <p:cNvSpPr>
            <a:spLocks noGrp="1" noChangeArrowheads="1"/>
          </p:cNvSpPr>
          <p:nvPr>
            <p:ph type="ftr" sz="quarter" idx="2"/>
          </p:nvPr>
        </p:nvSpPr>
        <p:spPr bwMode="auto">
          <a:xfrm>
            <a:off x="0" y="8829675"/>
            <a:ext cx="3037840"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dirty="0"/>
          </a:p>
        </p:txBody>
      </p:sp>
      <p:sp>
        <p:nvSpPr>
          <p:cNvPr id="38917" name="Rectangle 5"/>
          <p:cNvSpPr>
            <a:spLocks noGrp="1" noChangeArrowheads="1"/>
          </p:cNvSpPr>
          <p:nvPr>
            <p:ph type="sldNum" sz="quarter" idx="3"/>
          </p:nvPr>
        </p:nvSpPr>
        <p:spPr bwMode="auto">
          <a:xfrm>
            <a:off x="3970938" y="8829675"/>
            <a:ext cx="3037840"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charset="0"/>
              </a:defRPr>
            </a:lvl1pPr>
          </a:lstStyle>
          <a:p>
            <a:pPr>
              <a:defRPr/>
            </a:pPr>
            <a:fld id="{FDEAD674-FC2B-4A87-B516-E5FDDDB4363D}" type="slidenum">
              <a:rPr lang="en-US"/>
              <a:pPr>
                <a:defRPr/>
              </a:pPr>
              <a:t>‹#›</a:t>
            </a:fld>
            <a:endParaRPr lang="en-US" dirty="0"/>
          </a:p>
        </p:txBody>
      </p:sp>
    </p:spTree>
    <p:extLst>
      <p:ext uri="{BB962C8B-B14F-4D97-AF65-F5344CB8AC3E}">
        <p14:creationId xmlns:p14="http://schemas.microsoft.com/office/powerpoint/2010/main" val="12839128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hdr" sz="quarter"/>
          </p:nvPr>
        </p:nvSpPr>
        <p:spPr bwMode="auto">
          <a:xfrm>
            <a:off x="0" y="0"/>
            <a:ext cx="303784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dirty="0"/>
          </a:p>
        </p:txBody>
      </p:sp>
      <p:sp>
        <p:nvSpPr>
          <p:cNvPr id="12291" name="Rectangle 3"/>
          <p:cNvSpPr>
            <a:spLocks noGrp="1" noChangeArrowheads="1"/>
          </p:cNvSpPr>
          <p:nvPr>
            <p:ph type="dt" idx="1"/>
          </p:nvPr>
        </p:nvSpPr>
        <p:spPr bwMode="auto">
          <a:xfrm>
            <a:off x="3970938" y="0"/>
            <a:ext cx="303784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dirty="0"/>
          </a:p>
        </p:txBody>
      </p:sp>
      <p:sp>
        <p:nvSpPr>
          <p:cNvPr id="13316"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p:spPr>
      </p:sp>
      <p:sp>
        <p:nvSpPr>
          <p:cNvPr id="12293" name="Rectangle 5"/>
          <p:cNvSpPr>
            <a:spLocks noGrp="1" noChangeArrowheads="1"/>
          </p:cNvSpPr>
          <p:nvPr>
            <p:ph type="body" sz="quarter" idx="3"/>
          </p:nvPr>
        </p:nvSpPr>
        <p:spPr bwMode="auto">
          <a:xfrm>
            <a:off x="701040" y="4416426"/>
            <a:ext cx="5608320" cy="41830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294" name="Rectangle 6"/>
          <p:cNvSpPr>
            <a:spLocks noGrp="1" noChangeArrowheads="1"/>
          </p:cNvSpPr>
          <p:nvPr>
            <p:ph type="ftr" sz="quarter" idx="4"/>
          </p:nvPr>
        </p:nvSpPr>
        <p:spPr bwMode="auto">
          <a:xfrm>
            <a:off x="0" y="8829675"/>
            <a:ext cx="3037840"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dirty="0"/>
          </a:p>
        </p:txBody>
      </p:sp>
      <p:sp>
        <p:nvSpPr>
          <p:cNvPr id="12295" name="Rectangle 7"/>
          <p:cNvSpPr>
            <a:spLocks noGrp="1" noChangeArrowheads="1"/>
          </p:cNvSpPr>
          <p:nvPr>
            <p:ph type="sldNum" sz="quarter" idx="5"/>
          </p:nvPr>
        </p:nvSpPr>
        <p:spPr bwMode="auto">
          <a:xfrm>
            <a:off x="3970938" y="8829675"/>
            <a:ext cx="3037840"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charset="0"/>
              </a:defRPr>
            </a:lvl1pPr>
          </a:lstStyle>
          <a:p>
            <a:pPr>
              <a:defRPr/>
            </a:pPr>
            <a:fld id="{B34326EB-AD22-494C-BD90-7B21F8C0104D}" type="slidenum">
              <a:rPr lang="en-US"/>
              <a:pPr>
                <a:defRPr/>
              </a:pPr>
              <a:t>‹#›</a:t>
            </a:fld>
            <a:endParaRPr lang="en-US" dirty="0"/>
          </a:p>
        </p:txBody>
      </p:sp>
    </p:spTree>
    <p:extLst>
      <p:ext uri="{BB962C8B-B14F-4D97-AF65-F5344CB8AC3E}">
        <p14:creationId xmlns:p14="http://schemas.microsoft.com/office/powerpoint/2010/main" val="418970380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www.academia.edu/15176874/The_State_in_employment_the_case_of_Malaysian_electronics"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onlinelibrary.wiley.com/doi/10.1111/j.1744-7941.2012.00053.x/epdf"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ilo.org/wcmsp5/groups/public/---asia/---ro-bangkok/documents/publication/wcms_323002.pdf"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ilo.org/wcmsp5/groups/public/---asia/---ro-bangkok/documents/publication/wcms_323002.pdf"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7"/>
          <p:cNvSpPr>
            <a:spLocks noGrp="1" noChangeArrowheads="1"/>
          </p:cNvSpPr>
          <p:nvPr>
            <p:ph type="sldNum" sz="quarter" idx="5"/>
          </p:nvPr>
        </p:nvSpPr>
        <p:spPr>
          <a:noFill/>
        </p:spPr>
        <p:txBody>
          <a:bodyPr/>
          <a:lstStyle/>
          <a:p>
            <a:fld id="{46F032D3-623B-48F6-8017-CE0094F6B000}" type="slidenum">
              <a:rPr lang="en-US" smtClean="0"/>
              <a:pPr/>
              <a:t>1</a:t>
            </a:fld>
            <a:endParaRPr lang="en-US" dirty="0"/>
          </a:p>
        </p:txBody>
      </p:sp>
      <p:sp>
        <p:nvSpPr>
          <p:cNvPr id="16386" name="Rectangle 2"/>
          <p:cNvSpPr>
            <a:spLocks noGrp="1" noRot="1" noChangeAspect="1" noChangeArrowheads="1" noTextEdit="1"/>
          </p:cNvSpPr>
          <p:nvPr>
            <p:ph type="sldImg"/>
          </p:nvPr>
        </p:nvSpPr>
        <p:spPr>
          <a:ln/>
        </p:spPr>
      </p:sp>
      <p:sp>
        <p:nvSpPr>
          <p:cNvPr id="16387" name="Rectangle 3"/>
          <p:cNvSpPr>
            <a:spLocks noGrp="1" noChangeArrowheads="1"/>
          </p:cNvSpPr>
          <p:nvPr>
            <p:ph type="body" idx="1"/>
          </p:nvPr>
        </p:nvSpPr>
        <p:spPr>
          <a:noFill/>
          <a:ln/>
        </p:spPr>
        <p:txBody>
          <a:bodyPr/>
          <a:lstStyle/>
          <a:p>
            <a:pPr eaLnBrk="1" hangingPunct="1"/>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a:solidFill>
                  <a:schemeClr val="tx1"/>
                </a:solidFill>
                <a:effectLst/>
                <a:latin typeface="Arial" charset="0"/>
                <a:ea typeface="+mn-ea"/>
                <a:cs typeface="Arial" charset="0"/>
              </a:rPr>
              <a:t>http://www.nytimes.com/2014/09/17/business/international/report-cites-forced-labor-in-malaysia.html </a:t>
            </a:r>
          </a:p>
          <a:p>
            <a:r>
              <a:rPr lang="en-US" sz="1200" kern="1200" dirty="0">
                <a:solidFill>
                  <a:schemeClr val="tx1"/>
                </a:solidFill>
                <a:effectLst/>
                <a:latin typeface="Arial" charset="0"/>
                <a:ea typeface="+mn-ea"/>
                <a:cs typeface="Arial" charset="0"/>
              </a:rPr>
              <a:t>http://www.verite.org/research/electronicsmalaysia</a:t>
            </a:r>
          </a:p>
          <a:p>
            <a:endParaRPr lang="en-US" sz="1200" kern="1200" dirty="0">
              <a:solidFill>
                <a:schemeClr val="tx1"/>
              </a:solidFill>
              <a:effectLst/>
              <a:latin typeface="Arial" charset="0"/>
              <a:ea typeface="+mn-ea"/>
              <a:cs typeface="Arial" charset="0"/>
            </a:endParaRPr>
          </a:p>
          <a:p>
            <a:r>
              <a:rPr lang="en-US" sz="1200" kern="1200" dirty="0" err="1">
                <a:solidFill>
                  <a:schemeClr val="tx1"/>
                </a:solidFill>
                <a:effectLst/>
                <a:latin typeface="Arial" charset="0"/>
                <a:ea typeface="+mn-ea"/>
                <a:cs typeface="Arial" charset="0"/>
              </a:rPr>
              <a:t>Verite</a:t>
            </a:r>
            <a:r>
              <a:rPr lang="en-US" sz="1200" kern="1200" dirty="0">
                <a:solidFill>
                  <a:schemeClr val="tx1"/>
                </a:solidFill>
                <a:effectLst/>
                <a:latin typeface="Arial" charset="0"/>
                <a:ea typeface="+mn-ea"/>
                <a:cs typeface="Arial" charset="0"/>
              </a:rPr>
              <a:t> said that they migrant</a:t>
            </a:r>
            <a:r>
              <a:rPr lang="en-US" sz="1200" kern="1200" baseline="0" dirty="0">
                <a:solidFill>
                  <a:schemeClr val="tx1"/>
                </a:solidFill>
                <a:effectLst/>
                <a:latin typeface="Arial" charset="0"/>
                <a:ea typeface="+mn-ea"/>
                <a:cs typeface="Arial" charset="0"/>
              </a:rPr>
              <a:t> workers were in situations of forced  labor </a:t>
            </a:r>
            <a:r>
              <a:rPr lang="en-US" dirty="0"/>
              <a:t>because their passports had been taken away or because they were straining to pay back illegally high recruitment fees.”</a:t>
            </a:r>
            <a:endParaRPr lang="en-US" sz="1200" kern="1200" dirty="0">
              <a:solidFill>
                <a:schemeClr val="tx1"/>
              </a:solidFill>
              <a:effectLst/>
              <a:latin typeface="Arial" charset="0"/>
              <a:ea typeface="+mn-ea"/>
              <a:cs typeface="Arial" charset="0"/>
            </a:endParaRPr>
          </a:p>
        </p:txBody>
      </p:sp>
      <p:sp>
        <p:nvSpPr>
          <p:cNvPr id="4" name="Slide Number Placeholder 3"/>
          <p:cNvSpPr>
            <a:spLocks noGrp="1"/>
          </p:cNvSpPr>
          <p:nvPr>
            <p:ph type="sldNum" sz="quarter" idx="10"/>
          </p:nvPr>
        </p:nvSpPr>
        <p:spPr/>
        <p:txBody>
          <a:bodyPr/>
          <a:lstStyle/>
          <a:p>
            <a:pPr>
              <a:defRPr/>
            </a:pPr>
            <a:fld id="{B34326EB-AD22-494C-BD90-7B21F8C0104D}" type="slidenum">
              <a:rPr lang="en-US" smtClean="0"/>
              <a:pPr>
                <a:defRPr/>
              </a:pPr>
              <a:t>11</a:t>
            </a:fld>
            <a:endParaRPr lang="en-US" dirty="0"/>
          </a:p>
        </p:txBody>
      </p:sp>
    </p:spTree>
    <p:extLst>
      <p:ext uri="{BB962C8B-B14F-4D97-AF65-F5344CB8AC3E}">
        <p14:creationId xmlns:p14="http://schemas.microsoft.com/office/powerpoint/2010/main" val="30895213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pPr>
              <a:defRPr/>
            </a:pPr>
            <a:fld id="{B34326EB-AD22-494C-BD90-7B21F8C0104D}" type="slidenum">
              <a:rPr lang="en-US" smtClean="0"/>
              <a:pPr>
                <a:defRPr/>
              </a:pPr>
              <a:t>12</a:t>
            </a:fld>
            <a:endParaRPr lang="en-US" dirty="0"/>
          </a:p>
        </p:txBody>
      </p:sp>
    </p:spTree>
    <p:extLst>
      <p:ext uri="{BB962C8B-B14F-4D97-AF65-F5344CB8AC3E}">
        <p14:creationId xmlns:p14="http://schemas.microsoft.com/office/powerpoint/2010/main" val="39050725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http://www.politifact.com/global-news/statements/2016/apr/12/bernie-s/sanders-right-migrant-laborers-malaysia-are-forced/</a:t>
            </a:r>
          </a:p>
        </p:txBody>
      </p:sp>
      <p:sp>
        <p:nvSpPr>
          <p:cNvPr id="4" name="Slide Number Placeholder 3"/>
          <p:cNvSpPr>
            <a:spLocks noGrp="1"/>
          </p:cNvSpPr>
          <p:nvPr>
            <p:ph type="sldNum" sz="quarter" idx="10"/>
          </p:nvPr>
        </p:nvSpPr>
        <p:spPr/>
        <p:txBody>
          <a:bodyPr/>
          <a:lstStyle/>
          <a:p>
            <a:pPr>
              <a:defRPr/>
            </a:pPr>
            <a:fld id="{B34326EB-AD22-494C-BD90-7B21F8C0104D}" type="slidenum">
              <a:rPr lang="en-US" smtClean="0"/>
              <a:pPr>
                <a:defRPr/>
              </a:pPr>
              <a:t>13</a:t>
            </a:fld>
            <a:endParaRPr lang="en-US" dirty="0"/>
          </a:p>
        </p:txBody>
      </p:sp>
    </p:spTree>
    <p:extLst>
      <p:ext uri="{BB962C8B-B14F-4D97-AF65-F5344CB8AC3E}">
        <p14:creationId xmlns:p14="http://schemas.microsoft.com/office/powerpoint/2010/main" val="15490579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https://www.hrw.org/news/2016/01/12/qa-trans-pacific-partnership#4</a:t>
            </a:r>
          </a:p>
        </p:txBody>
      </p:sp>
      <p:sp>
        <p:nvSpPr>
          <p:cNvPr id="4" name="Slide Number Placeholder 3"/>
          <p:cNvSpPr>
            <a:spLocks noGrp="1"/>
          </p:cNvSpPr>
          <p:nvPr>
            <p:ph type="sldNum" sz="quarter" idx="10"/>
          </p:nvPr>
        </p:nvSpPr>
        <p:spPr/>
        <p:txBody>
          <a:bodyPr/>
          <a:lstStyle/>
          <a:p>
            <a:pPr>
              <a:defRPr/>
            </a:pPr>
            <a:fld id="{B34326EB-AD22-494C-BD90-7B21F8C0104D}" type="slidenum">
              <a:rPr lang="en-US" smtClean="0"/>
              <a:pPr>
                <a:defRPr/>
              </a:pPr>
              <a:t>14</a:t>
            </a:fld>
            <a:endParaRPr lang="en-US" dirty="0"/>
          </a:p>
        </p:txBody>
      </p:sp>
    </p:spTree>
    <p:extLst>
      <p:ext uri="{BB962C8B-B14F-4D97-AF65-F5344CB8AC3E}">
        <p14:creationId xmlns:p14="http://schemas.microsoft.com/office/powerpoint/2010/main" val="14542728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u="sng" kern="1200" dirty="0">
                <a:solidFill>
                  <a:schemeClr val="tx1"/>
                </a:solidFill>
                <a:effectLst/>
                <a:latin typeface="Arial" charset="0"/>
                <a:ea typeface="+mn-ea"/>
                <a:cs typeface="Arial" charset="0"/>
                <a:hlinkClick r:id="rId3"/>
              </a:rPr>
              <a:t>http://www.academia.edu/15176874/The_State_in_employment_the_case_of_Malaysian_electronics</a:t>
            </a:r>
            <a:r>
              <a:rPr lang="en-US" sz="1200" u="sng" kern="1200" dirty="0">
                <a:solidFill>
                  <a:schemeClr val="tx1"/>
                </a:solidFill>
                <a:effectLst/>
                <a:latin typeface="Arial" charset="0"/>
                <a:ea typeface="+mn-ea"/>
                <a:cs typeface="Arial" charset="0"/>
              </a:rPr>
              <a:t> </a:t>
            </a:r>
            <a:r>
              <a:rPr lang="en-US" dirty="0"/>
              <a:t>(p1182) by </a:t>
            </a:r>
            <a:r>
              <a:rPr lang="en-US" dirty="0" err="1"/>
              <a:t>Mhinder</a:t>
            </a:r>
            <a:r>
              <a:rPr lang="en-US" dirty="0"/>
              <a:t> Bhopal</a:t>
            </a:r>
            <a:endParaRPr lang="en-US" sz="1200" kern="1200" dirty="0">
              <a:solidFill>
                <a:schemeClr val="tx1"/>
              </a:solidFill>
              <a:effectLst/>
              <a:latin typeface="Arial" charset="0"/>
              <a:ea typeface="+mn-ea"/>
              <a:cs typeface="Arial" charset="0"/>
            </a:endParaRPr>
          </a:p>
        </p:txBody>
      </p:sp>
      <p:sp>
        <p:nvSpPr>
          <p:cNvPr id="4" name="Slide Number Placeholder 3"/>
          <p:cNvSpPr>
            <a:spLocks noGrp="1"/>
          </p:cNvSpPr>
          <p:nvPr>
            <p:ph type="sldNum" sz="quarter" idx="10"/>
          </p:nvPr>
        </p:nvSpPr>
        <p:spPr/>
        <p:txBody>
          <a:bodyPr/>
          <a:lstStyle/>
          <a:p>
            <a:pPr>
              <a:defRPr/>
            </a:pPr>
            <a:fld id="{B34326EB-AD22-494C-BD90-7B21F8C0104D}" type="slidenum">
              <a:rPr lang="en-US" smtClean="0"/>
              <a:pPr>
                <a:defRPr/>
              </a:pPr>
              <a:t>15</a:t>
            </a:fld>
            <a:endParaRPr lang="en-US" dirty="0"/>
          </a:p>
        </p:txBody>
      </p:sp>
    </p:spTree>
    <p:extLst>
      <p:ext uri="{BB962C8B-B14F-4D97-AF65-F5344CB8AC3E}">
        <p14:creationId xmlns:p14="http://schemas.microsoft.com/office/powerpoint/2010/main" val="24018731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kern="1200" dirty="0">
              <a:solidFill>
                <a:schemeClr val="tx1"/>
              </a:solidFill>
              <a:effectLst/>
              <a:latin typeface="Arial" charset="0"/>
              <a:ea typeface="+mn-ea"/>
              <a:cs typeface="Arial" charset="0"/>
            </a:endParaRPr>
          </a:p>
        </p:txBody>
      </p:sp>
      <p:sp>
        <p:nvSpPr>
          <p:cNvPr id="4" name="Slide Number Placeholder 3"/>
          <p:cNvSpPr>
            <a:spLocks noGrp="1"/>
          </p:cNvSpPr>
          <p:nvPr>
            <p:ph type="sldNum" sz="quarter" idx="10"/>
          </p:nvPr>
        </p:nvSpPr>
        <p:spPr/>
        <p:txBody>
          <a:bodyPr/>
          <a:lstStyle/>
          <a:p>
            <a:pPr>
              <a:defRPr/>
            </a:pPr>
            <a:fld id="{B34326EB-AD22-494C-BD90-7B21F8C0104D}" type="slidenum">
              <a:rPr lang="en-US" smtClean="0"/>
              <a:pPr>
                <a:defRPr/>
              </a:pPr>
              <a:t>16</a:t>
            </a:fld>
            <a:endParaRPr lang="en-US" dirty="0"/>
          </a:p>
        </p:txBody>
      </p:sp>
    </p:spTree>
    <p:extLst>
      <p:ext uri="{BB962C8B-B14F-4D97-AF65-F5344CB8AC3E}">
        <p14:creationId xmlns:p14="http://schemas.microsoft.com/office/powerpoint/2010/main" val="40538703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kern="1200" dirty="0">
              <a:solidFill>
                <a:schemeClr val="tx1"/>
              </a:solidFill>
              <a:effectLst/>
              <a:latin typeface="Arial" charset="0"/>
              <a:ea typeface="+mn-ea"/>
              <a:cs typeface="Arial" charset="0"/>
            </a:endParaRPr>
          </a:p>
        </p:txBody>
      </p:sp>
      <p:sp>
        <p:nvSpPr>
          <p:cNvPr id="4" name="Slide Number Placeholder 3"/>
          <p:cNvSpPr>
            <a:spLocks noGrp="1"/>
          </p:cNvSpPr>
          <p:nvPr>
            <p:ph type="sldNum" sz="quarter" idx="10"/>
          </p:nvPr>
        </p:nvSpPr>
        <p:spPr/>
        <p:txBody>
          <a:bodyPr/>
          <a:lstStyle/>
          <a:p>
            <a:pPr>
              <a:defRPr/>
            </a:pPr>
            <a:fld id="{B34326EB-AD22-494C-BD90-7B21F8C0104D}" type="slidenum">
              <a:rPr lang="en-US" smtClean="0"/>
              <a:pPr>
                <a:defRPr/>
              </a:pPr>
              <a:t>17</a:t>
            </a:fld>
            <a:endParaRPr lang="en-US" dirty="0"/>
          </a:p>
        </p:txBody>
      </p:sp>
    </p:spTree>
    <p:extLst>
      <p:ext uri="{BB962C8B-B14F-4D97-AF65-F5344CB8AC3E}">
        <p14:creationId xmlns:p14="http://schemas.microsoft.com/office/powerpoint/2010/main" val="7616437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kern="1200" dirty="0">
              <a:solidFill>
                <a:schemeClr val="tx1"/>
              </a:solidFill>
              <a:effectLst/>
              <a:latin typeface="Arial" charset="0"/>
              <a:ea typeface="+mn-ea"/>
              <a:cs typeface="Arial" charset="0"/>
            </a:endParaRPr>
          </a:p>
        </p:txBody>
      </p:sp>
      <p:sp>
        <p:nvSpPr>
          <p:cNvPr id="4" name="Slide Number Placeholder 3"/>
          <p:cNvSpPr>
            <a:spLocks noGrp="1"/>
          </p:cNvSpPr>
          <p:nvPr>
            <p:ph type="sldNum" sz="quarter" idx="10"/>
          </p:nvPr>
        </p:nvSpPr>
        <p:spPr/>
        <p:txBody>
          <a:bodyPr/>
          <a:lstStyle/>
          <a:p>
            <a:pPr>
              <a:defRPr/>
            </a:pPr>
            <a:fld id="{B34326EB-AD22-494C-BD90-7B21F8C0104D}" type="slidenum">
              <a:rPr lang="en-US" smtClean="0"/>
              <a:pPr>
                <a:defRPr/>
              </a:pPr>
              <a:t>18</a:t>
            </a:fld>
            <a:endParaRPr lang="en-US" dirty="0"/>
          </a:p>
        </p:txBody>
      </p:sp>
    </p:spTree>
    <p:extLst>
      <p:ext uri="{BB962C8B-B14F-4D97-AF65-F5344CB8AC3E}">
        <p14:creationId xmlns:p14="http://schemas.microsoft.com/office/powerpoint/2010/main" val="12691851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Tx/>
              <a:buNone/>
            </a:pPr>
            <a:r>
              <a:rPr lang="en-US" dirty="0"/>
              <a:t>What are the main challenges to </a:t>
            </a:r>
            <a:r>
              <a:rPr lang="en-US" dirty="0" err="1"/>
              <a:t>organising</a:t>
            </a:r>
            <a:r>
              <a:rPr lang="en-US" dirty="0"/>
              <a:t> workers in this sector? You have to know the culture and the religion. Thirty years ago I never saw a female Muslim wearing a scarf, but this changed with Islamization. Nowadays, many women stay away from men, so only other women can talk to them about union and </a:t>
            </a:r>
            <a:r>
              <a:rPr lang="en-US" dirty="0" err="1"/>
              <a:t>labour</a:t>
            </a:r>
            <a:r>
              <a:rPr lang="en-US" dirty="0"/>
              <a:t> rights. Moreover, Malaysia is a very paternalistic society. There is a great degree of male dominance over women, which begins at home and continues at the factories where female workers are dominated by the male supervisors. Women are not supposed to lead, but expected to follow. That’s why they are reluctant to stand up for their rights. This makes it difficult to involve them in union </a:t>
            </a:r>
            <a:r>
              <a:rPr lang="en-US" dirty="0" err="1"/>
              <a:t>organising</a:t>
            </a:r>
            <a:r>
              <a:rPr lang="en-US" dirty="0"/>
              <a:t>. </a:t>
            </a:r>
            <a:endParaRPr lang="en-US" sz="1200" kern="1200" dirty="0">
              <a:solidFill>
                <a:schemeClr val="tx1"/>
              </a:solidFill>
              <a:latin typeface="Arial" charset="0"/>
              <a:ea typeface="+mn-ea"/>
              <a:cs typeface="Arial" charset="0"/>
            </a:endParaRPr>
          </a:p>
        </p:txBody>
      </p:sp>
      <p:sp>
        <p:nvSpPr>
          <p:cNvPr id="4" name="Slide Number Placeholder 3"/>
          <p:cNvSpPr>
            <a:spLocks noGrp="1"/>
          </p:cNvSpPr>
          <p:nvPr>
            <p:ph type="sldNum" sz="quarter" idx="10"/>
          </p:nvPr>
        </p:nvSpPr>
        <p:spPr/>
        <p:txBody>
          <a:bodyPr/>
          <a:lstStyle/>
          <a:p>
            <a:pPr>
              <a:defRPr/>
            </a:pPr>
            <a:fld id="{B34326EB-AD22-494C-BD90-7B21F8C0104D}" type="slidenum">
              <a:rPr lang="en-US" smtClean="0"/>
              <a:pPr>
                <a:defRPr/>
              </a:pPr>
              <a:t>19</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B34326EB-AD22-494C-BD90-7B21F8C0104D}" type="slidenum">
              <a:rPr lang="en-US" smtClean="0"/>
              <a:pPr>
                <a:defRPr/>
              </a:pPr>
              <a:t>20</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B34326EB-AD22-494C-BD90-7B21F8C0104D}" type="slidenum">
              <a:rPr lang="en-US" smtClean="0"/>
              <a:pPr>
                <a:defRPr/>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34326EB-AD22-494C-BD90-7B21F8C0104D}" type="slidenum">
              <a:rPr lang="en-US" smtClean="0"/>
              <a:pPr>
                <a:defRPr/>
              </a:pPr>
              <a:t>22</a:t>
            </a:fld>
            <a:endParaRPr lang="en-US" dirty="0"/>
          </a:p>
        </p:txBody>
      </p:sp>
    </p:spTree>
    <p:extLst>
      <p:ext uri="{BB962C8B-B14F-4D97-AF65-F5344CB8AC3E}">
        <p14:creationId xmlns:p14="http://schemas.microsoft.com/office/powerpoint/2010/main" val="41246775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i="0" kern="1200" dirty="0">
                <a:solidFill>
                  <a:schemeClr val="tx1"/>
                </a:solidFill>
                <a:effectLst/>
                <a:latin typeface="Arial" charset="0"/>
                <a:ea typeface="+mn-ea"/>
                <a:cs typeface="Arial" charset="0"/>
              </a:rPr>
              <a:t>Forced </a:t>
            </a:r>
            <a:r>
              <a:rPr lang="en-US" sz="1200" b="1" i="0" kern="1200" dirty="0" err="1">
                <a:solidFill>
                  <a:schemeClr val="tx1"/>
                </a:solidFill>
                <a:effectLst/>
                <a:latin typeface="Arial" charset="0"/>
                <a:ea typeface="+mn-ea"/>
                <a:cs typeface="Arial" charset="0"/>
              </a:rPr>
              <a:t>labour</a:t>
            </a:r>
            <a:r>
              <a:rPr lang="en-US" sz="1200" b="0" i="0" kern="1200" dirty="0">
                <a:solidFill>
                  <a:schemeClr val="tx1"/>
                </a:solidFill>
                <a:effectLst/>
                <a:latin typeface="Arial" charset="0"/>
                <a:ea typeface="+mn-ea"/>
                <a:cs typeface="Arial" charset="0"/>
              </a:rPr>
              <a:t> refers to situations in which persons are coerced to work through the use of violence or intimidation, or by more subtle </a:t>
            </a:r>
            <a:r>
              <a:rPr lang="en-US" sz="1200" b="1" i="0" kern="1200" dirty="0">
                <a:solidFill>
                  <a:schemeClr val="tx1"/>
                </a:solidFill>
                <a:effectLst/>
                <a:latin typeface="Arial" charset="0"/>
                <a:ea typeface="+mn-ea"/>
                <a:cs typeface="Arial" charset="0"/>
              </a:rPr>
              <a:t>means</a:t>
            </a:r>
            <a:r>
              <a:rPr lang="en-US" sz="1200" b="0" i="0" kern="1200" dirty="0">
                <a:solidFill>
                  <a:schemeClr val="tx1"/>
                </a:solidFill>
                <a:effectLst/>
                <a:latin typeface="Arial" charset="0"/>
                <a:ea typeface="+mn-ea"/>
                <a:cs typeface="Arial" charset="0"/>
              </a:rPr>
              <a:t> such as accumulated debt, retention of identity papers or threats of denunciation to immigration authorities.</a:t>
            </a:r>
            <a:endParaRPr lang="en-GB" dirty="0"/>
          </a:p>
        </p:txBody>
      </p:sp>
      <p:sp>
        <p:nvSpPr>
          <p:cNvPr id="4" name="Slide Number Placeholder 3"/>
          <p:cNvSpPr>
            <a:spLocks noGrp="1"/>
          </p:cNvSpPr>
          <p:nvPr>
            <p:ph type="sldNum" sz="quarter" idx="10"/>
          </p:nvPr>
        </p:nvSpPr>
        <p:spPr/>
        <p:txBody>
          <a:bodyPr/>
          <a:lstStyle/>
          <a:p>
            <a:pPr>
              <a:defRPr/>
            </a:pPr>
            <a:fld id="{B34326EB-AD22-494C-BD90-7B21F8C0104D}" type="slidenum">
              <a:rPr lang="en-US" smtClean="0"/>
              <a:pPr>
                <a:defRPr/>
              </a:pPr>
              <a:t>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GB" sz="1200" kern="1200" dirty="0">
              <a:solidFill>
                <a:schemeClr val="tx1"/>
              </a:solidFill>
              <a:latin typeface="Arial" charset="0"/>
              <a:ea typeface="+mn-ea"/>
              <a:cs typeface="Arial" charset="0"/>
            </a:endParaRPr>
          </a:p>
        </p:txBody>
      </p:sp>
      <p:sp>
        <p:nvSpPr>
          <p:cNvPr id="4" name="Slide Number Placeholder 3"/>
          <p:cNvSpPr>
            <a:spLocks noGrp="1"/>
          </p:cNvSpPr>
          <p:nvPr>
            <p:ph type="sldNum" sz="quarter" idx="10"/>
          </p:nvPr>
        </p:nvSpPr>
        <p:spPr/>
        <p:txBody>
          <a:bodyPr/>
          <a:lstStyle/>
          <a:p>
            <a:pPr>
              <a:defRPr/>
            </a:pPr>
            <a:fld id="{B34326EB-AD22-494C-BD90-7B21F8C0104D}" type="slidenum">
              <a:rPr lang="en-US" smtClean="0"/>
              <a:pPr>
                <a:defRPr/>
              </a:pPr>
              <a:t>5</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sz="1200" kern="1200" dirty="0" err="1">
                <a:solidFill>
                  <a:schemeClr val="tx1"/>
                </a:solidFill>
                <a:latin typeface="Arial" charset="0"/>
                <a:ea typeface="+mn-ea"/>
                <a:cs typeface="Arial" charset="0"/>
              </a:rPr>
              <a:t>CyberJaya</a:t>
            </a:r>
            <a:r>
              <a:rPr lang="en-GB" sz="1200" kern="1200" dirty="0">
                <a:solidFill>
                  <a:schemeClr val="tx1"/>
                </a:solidFill>
                <a:latin typeface="Arial" charset="0"/>
                <a:ea typeface="+mn-ea"/>
                <a:cs typeface="Arial" charset="0"/>
              </a:rPr>
              <a:t>, on</a:t>
            </a:r>
            <a:r>
              <a:rPr lang="en-GB" sz="1200" kern="1200" baseline="0" dirty="0">
                <a:solidFill>
                  <a:schemeClr val="tx1"/>
                </a:solidFill>
                <a:latin typeface="Arial" charset="0"/>
                <a:ea typeface="+mn-ea"/>
                <a:cs typeface="Arial" charset="0"/>
              </a:rPr>
              <a:t> the outskirts of </a:t>
            </a:r>
            <a:r>
              <a:rPr lang="en-GB" sz="1200" kern="1200" baseline="0" dirty="0" err="1">
                <a:solidFill>
                  <a:schemeClr val="tx1"/>
                </a:solidFill>
                <a:latin typeface="Arial" charset="0"/>
                <a:ea typeface="+mn-ea"/>
                <a:cs typeface="Arial" charset="0"/>
              </a:rPr>
              <a:t>Putrjaya</a:t>
            </a:r>
            <a:r>
              <a:rPr lang="en-GB" sz="1200" kern="1200" baseline="0" dirty="0">
                <a:solidFill>
                  <a:schemeClr val="tx1"/>
                </a:solidFill>
                <a:latin typeface="Arial" charset="0"/>
                <a:ea typeface="+mn-ea"/>
                <a:cs typeface="Arial" charset="0"/>
              </a:rPr>
              <a:t>, is the symbol of Malaysia’s aspiration to become a leader in global electronics.</a:t>
            </a:r>
            <a:endParaRPr lang="en-GB" sz="1200" kern="1200" dirty="0">
              <a:solidFill>
                <a:schemeClr val="tx1"/>
              </a:solidFill>
              <a:latin typeface="Arial" charset="0"/>
              <a:ea typeface="+mn-ea"/>
              <a:cs typeface="Arial" charset="0"/>
            </a:endParaRPr>
          </a:p>
        </p:txBody>
      </p:sp>
      <p:sp>
        <p:nvSpPr>
          <p:cNvPr id="4" name="Slide Number Placeholder 3"/>
          <p:cNvSpPr>
            <a:spLocks noGrp="1"/>
          </p:cNvSpPr>
          <p:nvPr>
            <p:ph type="sldNum" sz="quarter" idx="10"/>
          </p:nvPr>
        </p:nvSpPr>
        <p:spPr/>
        <p:txBody>
          <a:bodyPr/>
          <a:lstStyle/>
          <a:p>
            <a:pPr>
              <a:defRPr/>
            </a:pPr>
            <a:fld id="{B34326EB-AD22-494C-BD90-7B21F8C0104D}" type="slidenum">
              <a:rPr lang="en-US" smtClean="0"/>
              <a:pPr>
                <a:defRPr/>
              </a:pPr>
              <a:t>6</a:t>
            </a:fld>
            <a:endParaRPr lang="en-US" dirty="0"/>
          </a:p>
        </p:txBody>
      </p:sp>
    </p:spTree>
    <p:extLst>
      <p:ext uri="{BB962C8B-B14F-4D97-AF65-F5344CB8AC3E}">
        <p14:creationId xmlns:p14="http://schemas.microsoft.com/office/powerpoint/2010/main" val="10142698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Arial" charset="0"/>
                <a:ea typeface="+mn-ea"/>
                <a:cs typeface="Arial" charset="0"/>
              </a:rPr>
              <a:t>Workplace industrial relations in a developing environment: barriers to renewal within unions in Malaysia, by Kumar, Lucio, and Rose </a:t>
            </a:r>
            <a:r>
              <a:rPr lang="en-US" sz="1200" u="sng" kern="1200" dirty="0">
                <a:solidFill>
                  <a:schemeClr val="tx1"/>
                </a:solidFill>
                <a:effectLst/>
                <a:latin typeface="Arial" charset="0"/>
                <a:ea typeface="+mn-ea"/>
                <a:cs typeface="Arial" charset="0"/>
                <a:hlinkClick r:id="rId3"/>
              </a:rPr>
              <a:t>http://onlinelibrary.wiley.com/doi/10.1111/j.1744-7941.2012.00053.x/epdf</a:t>
            </a:r>
            <a:r>
              <a:rPr lang="en-US" sz="1200" kern="1200" dirty="0">
                <a:solidFill>
                  <a:schemeClr val="tx1"/>
                </a:solidFill>
                <a:effectLst/>
                <a:latin typeface="Arial" charset="0"/>
                <a:ea typeface="+mn-ea"/>
                <a:cs typeface="Arial" charset="0"/>
              </a:rPr>
              <a:t> </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Arial" charset="0"/>
                <a:ea typeface="+mn-ea"/>
                <a:cs typeface="Arial" charset="0"/>
              </a:rPr>
              <a:t>LINKAGES BETWEEN INDUSTRIALIZATION STRATEGIES AND INDUSTRIAL RELATIONS/ HUMAN RESOURCE POLICIES: SINGAPORE, MALAYSIA, THE PHILIPPINES, AND INDIA SAROSH KURUVILLA* </a:t>
            </a:r>
            <a:r>
              <a:rPr lang="en-US" sz="1200" kern="1200" dirty="0" err="1">
                <a:solidFill>
                  <a:schemeClr val="tx1"/>
                </a:solidFill>
                <a:effectLst/>
                <a:latin typeface="Arial" charset="0"/>
                <a:ea typeface="+mn-ea"/>
                <a:cs typeface="Arial" charset="0"/>
              </a:rPr>
              <a:t>Kuruvilla</a:t>
            </a:r>
            <a:endParaRPr lang="en-US" sz="1200" kern="1200" dirty="0">
              <a:solidFill>
                <a:schemeClr val="tx1"/>
              </a:solidFill>
              <a:effectLst/>
              <a:latin typeface="Arial" charset="0"/>
              <a:ea typeface="+mn-ea"/>
              <a:cs typeface="Arial" charset="0"/>
            </a:endParaRPr>
          </a:p>
        </p:txBody>
      </p:sp>
      <p:sp>
        <p:nvSpPr>
          <p:cNvPr id="4" name="Slide Number Placeholder 3"/>
          <p:cNvSpPr>
            <a:spLocks noGrp="1"/>
          </p:cNvSpPr>
          <p:nvPr>
            <p:ph type="sldNum" sz="quarter" idx="10"/>
          </p:nvPr>
        </p:nvSpPr>
        <p:spPr/>
        <p:txBody>
          <a:bodyPr/>
          <a:lstStyle/>
          <a:p>
            <a:pPr>
              <a:defRPr/>
            </a:pPr>
            <a:fld id="{B34326EB-AD22-494C-BD90-7B21F8C0104D}" type="slidenum">
              <a:rPr lang="en-US" smtClean="0"/>
              <a:pPr>
                <a:defRPr/>
              </a:pPr>
              <a:t>7</a:t>
            </a:fld>
            <a:endParaRPr lang="en-US" dirty="0"/>
          </a:p>
        </p:txBody>
      </p:sp>
    </p:spTree>
    <p:extLst>
      <p:ext uri="{BB962C8B-B14F-4D97-AF65-F5344CB8AC3E}">
        <p14:creationId xmlns:p14="http://schemas.microsoft.com/office/powerpoint/2010/main" val="37037996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a:solidFill>
                  <a:schemeClr val="tx1"/>
                </a:solidFill>
                <a:effectLst/>
                <a:latin typeface="Arial" charset="0"/>
                <a:ea typeface="+mn-ea"/>
                <a:cs typeface="Arial" charset="0"/>
              </a:rPr>
              <a:t>Economic implications of ASEAN integration for Malaysia’s </a:t>
            </a:r>
            <a:r>
              <a:rPr lang="en-US" sz="1200" kern="1200" dirty="0" err="1">
                <a:solidFill>
                  <a:schemeClr val="tx1"/>
                </a:solidFill>
                <a:effectLst/>
                <a:latin typeface="Arial" charset="0"/>
                <a:ea typeface="+mn-ea"/>
                <a:cs typeface="Arial" charset="0"/>
              </a:rPr>
              <a:t>labour</a:t>
            </a:r>
            <a:r>
              <a:rPr lang="en-US" sz="1200" kern="1200" dirty="0">
                <a:solidFill>
                  <a:schemeClr val="tx1"/>
                </a:solidFill>
                <a:effectLst/>
                <a:latin typeface="Arial" charset="0"/>
                <a:ea typeface="+mn-ea"/>
                <a:cs typeface="Arial" charset="0"/>
              </a:rPr>
              <a:t> market, Rajah </a:t>
            </a:r>
            <a:r>
              <a:rPr lang="en-US" sz="1200" kern="1200" dirty="0" err="1">
                <a:solidFill>
                  <a:schemeClr val="tx1"/>
                </a:solidFill>
                <a:effectLst/>
                <a:latin typeface="Arial" charset="0"/>
                <a:ea typeface="+mn-ea"/>
                <a:cs typeface="Arial" charset="0"/>
              </a:rPr>
              <a:t>Rasiah</a:t>
            </a:r>
            <a:endParaRPr lang="en-US" sz="1200" kern="1200" dirty="0">
              <a:solidFill>
                <a:schemeClr val="tx1"/>
              </a:solidFill>
              <a:effectLst/>
              <a:latin typeface="Arial" charset="0"/>
              <a:ea typeface="+mn-ea"/>
              <a:cs typeface="Arial" charset="0"/>
            </a:endParaRPr>
          </a:p>
          <a:p>
            <a:r>
              <a:rPr lang="en-US" sz="1200" u="sng" kern="1200" dirty="0">
                <a:solidFill>
                  <a:schemeClr val="tx1"/>
                </a:solidFill>
                <a:effectLst/>
                <a:latin typeface="Arial" charset="0"/>
                <a:ea typeface="+mn-ea"/>
                <a:cs typeface="Arial" charset="0"/>
                <a:hlinkClick r:id="rId3"/>
              </a:rPr>
              <a:t>http://ilo.org/wcmsp5/groups/public/---asia/---ro-bangkok/documents/publication/wcms_323002.pdf</a:t>
            </a:r>
            <a:r>
              <a:rPr lang="en-US" sz="1200" kern="1200" dirty="0">
                <a:solidFill>
                  <a:schemeClr val="tx1"/>
                </a:solidFill>
                <a:effectLst/>
                <a:latin typeface="Arial" charset="0"/>
                <a:ea typeface="+mn-ea"/>
                <a:cs typeface="Arial" charset="0"/>
              </a:rPr>
              <a:t> </a:t>
            </a:r>
          </a:p>
          <a:p>
            <a:r>
              <a:rPr lang="en-US" sz="1200" kern="1200" dirty="0">
                <a:solidFill>
                  <a:schemeClr val="tx1"/>
                </a:solidFill>
                <a:effectLst/>
                <a:latin typeface="Arial" charset="0"/>
                <a:ea typeface="+mn-ea"/>
                <a:cs typeface="Arial" charset="0"/>
              </a:rPr>
              <a:t>http://www.aflcio.org/Blog/Political-Action-Legislation/With-Malaysia-Upgrade-Administration-Puts-TPP-Agenda-Ahead-of-Trafficking-Victims-and-Workers-Rights </a:t>
            </a:r>
            <a:endParaRPr lang="en-US" dirty="0"/>
          </a:p>
          <a:p>
            <a:r>
              <a:rPr lang="en-US" dirty="0"/>
              <a:t>“Malaysia’s stance on trade unions may be changing, following the introduction of the minimum wage in 2012 and the pressure imposed by some industrialized countries to formalize efforts to form a national union in the electronics industry.” P. 10</a:t>
            </a:r>
          </a:p>
          <a:p>
            <a:endParaRPr lang="en-US" sz="1200" kern="1200" dirty="0">
              <a:solidFill>
                <a:schemeClr val="tx1"/>
              </a:solidFill>
              <a:effectLst/>
              <a:latin typeface="Arial" charset="0"/>
              <a:ea typeface="+mn-ea"/>
              <a:cs typeface="Arial" charset="0"/>
            </a:endParaRPr>
          </a:p>
        </p:txBody>
      </p:sp>
      <p:sp>
        <p:nvSpPr>
          <p:cNvPr id="4" name="Slide Number Placeholder 3"/>
          <p:cNvSpPr>
            <a:spLocks noGrp="1"/>
          </p:cNvSpPr>
          <p:nvPr>
            <p:ph type="sldNum" sz="quarter" idx="10"/>
          </p:nvPr>
        </p:nvSpPr>
        <p:spPr/>
        <p:txBody>
          <a:bodyPr/>
          <a:lstStyle/>
          <a:p>
            <a:pPr>
              <a:defRPr/>
            </a:pPr>
            <a:fld id="{B34326EB-AD22-494C-BD90-7B21F8C0104D}" type="slidenum">
              <a:rPr lang="en-US" smtClean="0"/>
              <a:pPr>
                <a:defRPr/>
              </a:pPr>
              <a:t>8</a:t>
            </a:fld>
            <a:endParaRPr lang="en-US" dirty="0"/>
          </a:p>
        </p:txBody>
      </p:sp>
    </p:spTree>
    <p:extLst>
      <p:ext uri="{BB962C8B-B14F-4D97-AF65-F5344CB8AC3E}">
        <p14:creationId xmlns:p14="http://schemas.microsoft.com/office/powerpoint/2010/main" val="8881813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dirty="0"/>
              <a:t>Trade union rights and forced migration are important issues</a:t>
            </a:r>
            <a:r>
              <a:rPr lang="en-GB" baseline="0" dirty="0"/>
              <a:t> that characterize Malaysia, which led the  US to demand a side-agreement in those areas in addition to the  general provisions of the  TPP</a:t>
            </a:r>
            <a:endParaRPr lang="en-GB" dirty="0"/>
          </a:p>
        </p:txBody>
      </p:sp>
      <p:sp>
        <p:nvSpPr>
          <p:cNvPr id="4" name="Slide Number Placeholder 3"/>
          <p:cNvSpPr>
            <a:spLocks noGrp="1"/>
          </p:cNvSpPr>
          <p:nvPr>
            <p:ph type="sldNum" sz="quarter" idx="10"/>
          </p:nvPr>
        </p:nvSpPr>
        <p:spPr/>
        <p:txBody>
          <a:bodyPr/>
          <a:lstStyle/>
          <a:p>
            <a:pPr>
              <a:defRPr/>
            </a:pPr>
            <a:fld id="{B34326EB-AD22-494C-BD90-7B21F8C0104D}" type="slidenum">
              <a:rPr lang="en-US" smtClean="0"/>
              <a:pPr>
                <a:defRPr/>
              </a:pPr>
              <a:t>9</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a:solidFill>
                  <a:schemeClr val="tx1"/>
                </a:solidFill>
                <a:effectLst/>
                <a:latin typeface="Arial" charset="0"/>
                <a:ea typeface="+mn-ea"/>
                <a:cs typeface="Arial" charset="0"/>
              </a:rPr>
              <a:t>Economic implications of ASEAN integration for Malaysia’s </a:t>
            </a:r>
            <a:r>
              <a:rPr lang="en-US" sz="1200" kern="1200" dirty="0" err="1">
                <a:solidFill>
                  <a:schemeClr val="tx1"/>
                </a:solidFill>
                <a:effectLst/>
                <a:latin typeface="Arial" charset="0"/>
                <a:ea typeface="+mn-ea"/>
                <a:cs typeface="Arial" charset="0"/>
              </a:rPr>
              <a:t>labour</a:t>
            </a:r>
            <a:r>
              <a:rPr lang="en-US" sz="1200" kern="1200" dirty="0">
                <a:solidFill>
                  <a:schemeClr val="tx1"/>
                </a:solidFill>
                <a:effectLst/>
                <a:latin typeface="Arial" charset="0"/>
                <a:ea typeface="+mn-ea"/>
                <a:cs typeface="Arial" charset="0"/>
              </a:rPr>
              <a:t> market, Rajah </a:t>
            </a:r>
            <a:r>
              <a:rPr lang="en-US" sz="1200" kern="1200" dirty="0" err="1">
                <a:solidFill>
                  <a:schemeClr val="tx1"/>
                </a:solidFill>
                <a:effectLst/>
                <a:latin typeface="Arial" charset="0"/>
                <a:ea typeface="+mn-ea"/>
                <a:cs typeface="Arial" charset="0"/>
              </a:rPr>
              <a:t>Rasiah</a:t>
            </a:r>
            <a:endParaRPr lang="en-US" sz="1200" kern="1200" dirty="0">
              <a:solidFill>
                <a:schemeClr val="tx1"/>
              </a:solidFill>
              <a:effectLst/>
              <a:latin typeface="Arial" charset="0"/>
              <a:ea typeface="+mn-ea"/>
              <a:cs typeface="Arial" charset="0"/>
            </a:endParaRPr>
          </a:p>
          <a:p>
            <a:r>
              <a:rPr lang="en-US" sz="1200" u="sng" kern="1200" dirty="0">
                <a:solidFill>
                  <a:schemeClr val="tx1"/>
                </a:solidFill>
                <a:effectLst/>
                <a:latin typeface="Arial" charset="0"/>
                <a:ea typeface="+mn-ea"/>
                <a:cs typeface="Arial" charset="0"/>
                <a:hlinkClick r:id="rId3"/>
              </a:rPr>
              <a:t>http://ilo.org/wcmsp5/groups/public/---asia/---ro-bangkok/documents/publication/wcms_323002.pdf</a:t>
            </a:r>
            <a:r>
              <a:rPr lang="en-US" sz="1200" kern="1200" dirty="0">
                <a:solidFill>
                  <a:schemeClr val="tx1"/>
                </a:solidFill>
                <a:effectLst/>
                <a:latin typeface="Arial" charset="0"/>
                <a:ea typeface="+mn-ea"/>
                <a:cs typeface="Arial" charset="0"/>
              </a:rPr>
              <a:t> </a:t>
            </a:r>
          </a:p>
          <a:p>
            <a:pPr marL="0" marR="0" indent="0" algn="l" defTabSz="914400" rtl="0" eaLnBrk="0" fontAlgn="base" latinLnBrk="0" hangingPunct="0">
              <a:lnSpc>
                <a:spcPct val="100000"/>
              </a:lnSpc>
              <a:spcBef>
                <a:spcPct val="30000"/>
              </a:spcBef>
              <a:spcAft>
                <a:spcPct val="0"/>
              </a:spcAft>
              <a:buClrTx/>
              <a:buSzTx/>
              <a:buFontTx/>
              <a:buNone/>
              <a:tabLst/>
              <a:defRPr/>
            </a:pPr>
            <a:r>
              <a:rPr lang="en-GB" dirty="0"/>
              <a:t>http://electronicswatch.org/migration-in-a-digital-age_3542.pdf</a:t>
            </a:r>
            <a:r>
              <a:rPr lang="en-GB" baseline="0" dirty="0"/>
              <a:t> </a:t>
            </a:r>
            <a:endParaRPr lang="en-GB" dirty="0"/>
          </a:p>
          <a:p>
            <a:pPr marL="171450" marR="0" indent="-171450" algn="l" defTabSz="914400" rtl="0" eaLnBrk="0" fontAlgn="base" latinLnBrk="0" hangingPunct="0">
              <a:lnSpc>
                <a:spcPct val="100000"/>
              </a:lnSpc>
              <a:spcBef>
                <a:spcPct val="30000"/>
              </a:spcBef>
              <a:spcAft>
                <a:spcPct val="0"/>
              </a:spcAft>
              <a:buClrTx/>
              <a:buSzTx/>
              <a:buFont typeface="Symbol" panose="05050102010706020507" pitchFamily="18" charset="2"/>
              <a:buChar char="Þ"/>
              <a:tabLst/>
              <a:defRPr/>
            </a:pPr>
            <a:r>
              <a:rPr lang="en-US" dirty="0"/>
              <a:t>one of the biggest challenges for the trade union was to </a:t>
            </a:r>
            <a:r>
              <a:rPr lang="en-US" dirty="0" err="1"/>
              <a:t>organise</a:t>
            </a:r>
            <a:r>
              <a:rPr lang="en-US" dirty="0"/>
              <a:t> young female workers: “Young women were reluctant to join the union because they were afraid that union engagement would lead to sanctions by the management. “</a:t>
            </a:r>
          </a:p>
          <a:p>
            <a:pPr marL="171450" marR="0" indent="-171450" algn="l" defTabSz="914400" rtl="0" eaLnBrk="0" fontAlgn="base" latinLnBrk="0" hangingPunct="0">
              <a:lnSpc>
                <a:spcPct val="100000"/>
              </a:lnSpc>
              <a:spcBef>
                <a:spcPct val="30000"/>
              </a:spcBef>
              <a:spcAft>
                <a:spcPct val="0"/>
              </a:spcAft>
              <a:buClrTx/>
              <a:buSzTx/>
              <a:buFont typeface="Symbol" panose="05050102010706020507" pitchFamily="18" charset="2"/>
              <a:buChar char="Þ"/>
              <a:tabLst/>
              <a:defRPr/>
            </a:pPr>
            <a:r>
              <a:rPr lang="en-US" dirty="0"/>
              <a:t>Malaysia</a:t>
            </a:r>
            <a:r>
              <a:rPr lang="en-US" baseline="0" dirty="0"/>
              <a:t> is a paternalistic society where male managers dominate female workers</a:t>
            </a:r>
            <a:endParaRPr lang="en-GB" dirty="0"/>
          </a:p>
        </p:txBody>
      </p:sp>
      <p:sp>
        <p:nvSpPr>
          <p:cNvPr id="4" name="Slide Number Placeholder 3"/>
          <p:cNvSpPr>
            <a:spLocks noGrp="1"/>
          </p:cNvSpPr>
          <p:nvPr>
            <p:ph type="sldNum" sz="quarter" idx="10"/>
          </p:nvPr>
        </p:nvSpPr>
        <p:spPr/>
        <p:txBody>
          <a:bodyPr/>
          <a:lstStyle/>
          <a:p>
            <a:pPr>
              <a:defRPr/>
            </a:pPr>
            <a:fld id="{B34326EB-AD22-494C-BD90-7B21F8C0104D}" type="slidenum">
              <a:rPr lang="en-US" smtClean="0"/>
              <a:pPr>
                <a:defRPr/>
              </a:pPr>
              <a:t>10</a:t>
            </a:fld>
            <a:endParaRPr lang="en-US" dirty="0"/>
          </a:p>
        </p:txBody>
      </p:sp>
    </p:spTree>
    <p:extLst>
      <p:ext uri="{BB962C8B-B14F-4D97-AF65-F5344CB8AC3E}">
        <p14:creationId xmlns:p14="http://schemas.microsoft.com/office/powerpoint/2010/main" val="38284025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a:t>Arizona Labor Arbitration Development Program </a:t>
            </a: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43DB76C6-93E6-45E6-96F0-DE2A5C64DD7F}" type="slidenum">
              <a:rPr lang="en-US"/>
              <a:pPr>
                <a:defRPr/>
              </a:pPr>
              <a:t>‹#›</a:t>
            </a:fld>
            <a:endParaRPr lang="en-US" sz="1400" dirty="0">
              <a:latin typeface="Times" pitchFamily="18" charset="0"/>
            </a:endParaRPr>
          </a:p>
        </p:txBody>
      </p:sp>
    </p:spTree>
  </p:cSld>
  <p:clrMapOvr>
    <a:masterClrMapping/>
  </p:clrMapOvr>
  <p:transition spd="slow">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a:t>Arizona Labor Arbitration Development Program </a:t>
            </a: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2362F959-00B7-45FB-8AA6-888724DBB052}" type="slidenum">
              <a:rPr lang="en-US"/>
              <a:pPr>
                <a:defRPr/>
              </a:pPr>
              <a:t>‹#›</a:t>
            </a:fld>
            <a:endParaRPr lang="en-US" sz="1400" dirty="0">
              <a:latin typeface="Times" pitchFamily="18" charset="0"/>
            </a:endParaRPr>
          </a:p>
        </p:txBody>
      </p:sp>
    </p:spTree>
  </p:cSld>
  <p:clrMapOvr>
    <a:masterClrMapping/>
  </p:clrMapOvr>
  <p:transition spd="slow">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59600" y="1223963"/>
            <a:ext cx="2032000" cy="502443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62013" y="1223963"/>
            <a:ext cx="5945187" cy="502443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a:t>Arizona Labor Arbitration Development Program </a:t>
            </a: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00EF5B4C-0380-44DD-A742-8F0D4A5EB583}" type="slidenum">
              <a:rPr lang="en-US"/>
              <a:pPr>
                <a:defRPr/>
              </a:pPr>
              <a:t>‹#›</a:t>
            </a:fld>
            <a:endParaRPr lang="en-US" sz="1400" dirty="0">
              <a:latin typeface="Times" pitchFamily="18" charset="0"/>
            </a:endParaRPr>
          </a:p>
        </p:txBody>
      </p:sp>
    </p:spTree>
  </p:cSld>
  <p:clrMapOvr>
    <a:masterClrMapping/>
  </p:clrMapOvr>
  <p:transition spd="slow">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a:t>Arizona Labor Arbitration Development Program </a:t>
            </a: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0B342EBC-71C0-4226-A07A-61E861C79B44}" type="slidenum">
              <a:rPr lang="en-US"/>
              <a:pPr>
                <a:defRPr/>
              </a:pPr>
              <a:t>‹#›</a:t>
            </a:fld>
            <a:endParaRPr lang="en-US" sz="1400" dirty="0">
              <a:latin typeface="Times" pitchFamily="18" charset="0"/>
            </a:endParaRPr>
          </a:p>
        </p:txBody>
      </p:sp>
    </p:spTree>
  </p:cSld>
  <p:clrMapOvr>
    <a:masterClrMapping/>
  </p:clrMapOvr>
  <p:transition spd="slow">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a:t>Arizona Labor Arbitration Development Program </a:t>
            </a: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CE1EEBB5-9B94-4B73-8F1F-12DBC7A04724}" type="slidenum">
              <a:rPr lang="en-US"/>
              <a:pPr>
                <a:defRPr/>
              </a:pPr>
              <a:t>‹#›</a:t>
            </a:fld>
            <a:endParaRPr lang="en-US" sz="1400" dirty="0">
              <a:latin typeface="Times" pitchFamily="18" charset="0"/>
            </a:endParaRPr>
          </a:p>
        </p:txBody>
      </p:sp>
    </p:spTree>
  </p:cSld>
  <p:clrMapOvr>
    <a:masterClrMapping/>
  </p:clrMapOvr>
  <p:transition spd="slow">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62013" y="2527300"/>
            <a:ext cx="3810000" cy="3721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824413" y="2527300"/>
            <a:ext cx="3810000" cy="3721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r>
              <a:rPr lang="en-US"/>
              <a:t>Arizona Labor Arbitration Development Program </a:t>
            </a: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2B315D5F-7256-4663-9246-D511AE255102}" type="slidenum">
              <a:rPr lang="en-US"/>
              <a:pPr>
                <a:defRPr/>
              </a:pPr>
              <a:t>‹#›</a:t>
            </a:fld>
            <a:endParaRPr lang="en-US" sz="1400" dirty="0">
              <a:latin typeface="Times" pitchFamily="18" charset="0"/>
            </a:endParaRPr>
          </a:p>
        </p:txBody>
      </p:sp>
    </p:spTree>
  </p:cSld>
  <p:clrMapOvr>
    <a:masterClrMapping/>
  </p:clrMapOvr>
  <p:transition spd="slow">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r>
              <a:rPr lang="en-US"/>
              <a:t>Arizona Labor Arbitration Development Program </a:t>
            </a:r>
            <a:endParaRPr 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08B29480-368D-4CA4-9FC6-6BBB58E86D5C}" type="slidenum">
              <a:rPr lang="en-US"/>
              <a:pPr>
                <a:defRPr/>
              </a:pPr>
              <a:t>‹#›</a:t>
            </a:fld>
            <a:endParaRPr lang="en-US" sz="1400" dirty="0">
              <a:latin typeface="Times" pitchFamily="18" charset="0"/>
            </a:endParaRPr>
          </a:p>
        </p:txBody>
      </p:sp>
    </p:spTree>
  </p:cSld>
  <p:clrMapOvr>
    <a:masterClrMapping/>
  </p:clrMapOvr>
  <p:transition spd="slow">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r>
              <a:rPr lang="en-US"/>
              <a:t>Arizona Labor Arbitration Development Program </a:t>
            </a:r>
            <a:endParaRPr 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9751FA16-056B-4C5F-A0F5-DD8ADA3E7FA6}" type="slidenum">
              <a:rPr lang="en-US"/>
              <a:pPr>
                <a:defRPr/>
              </a:pPr>
              <a:t>‹#›</a:t>
            </a:fld>
            <a:endParaRPr lang="en-US" sz="1400" dirty="0">
              <a:latin typeface="Times" pitchFamily="18" charset="0"/>
            </a:endParaRPr>
          </a:p>
        </p:txBody>
      </p:sp>
    </p:spTree>
  </p:cSld>
  <p:clrMapOvr>
    <a:masterClrMapping/>
  </p:clrMapOvr>
  <p:transition spd="slow">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r>
              <a:rPr lang="en-US"/>
              <a:t>Arizona Labor Arbitration Development Program </a:t>
            </a:r>
            <a:endParaRPr 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364F9EC6-6405-40B0-8AD5-E200C4FCED61}" type="slidenum">
              <a:rPr lang="en-US"/>
              <a:pPr>
                <a:defRPr/>
              </a:pPr>
              <a:t>‹#›</a:t>
            </a:fld>
            <a:endParaRPr lang="en-US" sz="1400" dirty="0">
              <a:latin typeface="Times" pitchFamily="18" charset="0"/>
            </a:endParaRPr>
          </a:p>
        </p:txBody>
      </p:sp>
    </p:spTree>
  </p:cSld>
  <p:clrMapOvr>
    <a:masterClrMapping/>
  </p:clrMapOvr>
  <p:transition spd="slow">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r>
              <a:rPr lang="en-US"/>
              <a:t>Arizona Labor Arbitration Development Program </a:t>
            </a: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B265ADA9-78D1-4833-A5C6-F006B6CE4D0D}" type="slidenum">
              <a:rPr lang="en-US"/>
              <a:pPr>
                <a:defRPr/>
              </a:pPr>
              <a:t>‹#›</a:t>
            </a:fld>
            <a:endParaRPr lang="en-US" sz="1400" dirty="0">
              <a:latin typeface="Times" pitchFamily="18" charset="0"/>
            </a:endParaRPr>
          </a:p>
        </p:txBody>
      </p:sp>
    </p:spTree>
  </p:cSld>
  <p:clrMapOvr>
    <a:masterClrMapping/>
  </p:clrMapOvr>
  <p:transition spd="slow">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r>
              <a:rPr lang="en-US"/>
              <a:t>Arizona Labor Arbitration Development Program </a:t>
            </a: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25BA7A0D-D146-42BB-961E-0D0F19008832}" type="slidenum">
              <a:rPr lang="en-US"/>
              <a:pPr>
                <a:defRPr/>
              </a:pPr>
              <a:t>‹#›</a:t>
            </a:fld>
            <a:endParaRPr lang="en-US" sz="1400" dirty="0">
              <a:latin typeface="Times" pitchFamily="18" charset="0"/>
            </a:endParaRPr>
          </a:p>
        </p:txBody>
      </p:sp>
    </p:spTree>
  </p:cSld>
  <p:clrMapOvr>
    <a:masterClrMapping/>
  </p:clrMapOvr>
  <p:transition spd="slow">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219200" y="1223963"/>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862013" y="2527300"/>
            <a:ext cx="7772400" cy="37211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268" name="Rectangle 4"/>
          <p:cNvSpPr>
            <a:spLocks noGrp="1" noChangeArrowheads="1"/>
          </p:cNvSpPr>
          <p:nvPr>
            <p:ph type="dt" sz="half" idx="2"/>
          </p:nvPr>
        </p:nvSpPr>
        <p:spPr bwMode="auto">
          <a:xfrm>
            <a:off x="950913"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a:latin typeface="Times" pitchFamily="18" charset="0"/>
              </a:defRPr>
            </a:lvl1pPr>
          </a:lstStyle>
          <a:p>
            <a:pPr>
              <a:defRPr/>
            </a:pPr>
            <a:endParaRPr lang="en-US" dirty="0"/>
          </a:p>
        </p:txBody>
      </p:sp>
      <p:sp>
        <p:nvSpPr>
          <p:cNvPr id="1126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latin typeface="Times" pitchFamily="18" charset="0"/>
              </a:defRPr>
            </a:lvl1pPr>
          </a:lstStyle>
          <a:p>
            <a:pPr>
              <a:defRPr/>
            </a:pPr>
            <a:r>
              <a:rPr lang="en-US"/>
              <a:t>Arizona Labor Arbitration Development Program </a:t>
            </a:r>
            <a:endParaRPr lang="en-US" dirty="0"/>
          </a:p>
        </p:txBody>
      </p:sp>
      <p:sp>
        <p:nvSpPr>
          <p:cNvPr id="11270" name="Rectangle 6"/>
          <p:cNvSpPr>
            <a:spLocks noGrp="1" noChangeArrowheads="1"/>
          </p:cNvSpPr>
          <p:nvPr>
            <p:ph type="sldNum" sz="quarter" idx="4"/>
          </p:nvPr>
        </p:nvSpPr>
        <p:spPr bwMode="auto">
          <a:xfrm>
            <a:off x="6858000" y="64008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000">
                <a:latin typeface="+mn-lt"/>
              </a:defRPr>
            </a:lvl1pPr>
          </a:lstStyle>
          <a:p>
            <a:pPr>
              <a:defRPr/>
            </a:pPr>
            <a:fld id="{BDB632C7-D8DF-4219-B216-BF0E9098FEE8}" type="slidenum">
              <a:rPr lang="en-US"/>
              <a:pPr>
                <a:defRPr/>
              </a:pPr>
              <a:t>‹#›</a:t>
            </a:fld>
            <a:endParaRPr lang="en-US" sz="1400" dirty="0">
              <a:latin typeface="Times" pitchFamily="18" charset="0"/>
            </a:endParaRPr>
          </a:p>
        </p:txBody>
      </p:sp>
      <p:pic>
        <p:nvPicPr>
          <p:cNvPr id="1031" name="Picture 7" descr="ILR_pptslide"/>
          <p:cNvPicPr>
            <a:picLocks noChangeAspect="1" noChangeArrowheads="1"/>
          </p:cNvPicPr>
          <p:nvPr/>
        </p:nvPicPr>
        <p:blipFill>
          <a:blip r:embed="rId13" cstate="print"/>
          <a:srcRect/>
          <a:stretch>
            <a:fillRect/>
          </a:stretch>
        </p:blipFill>
        <p:spPr bwMode="auto">
          <a:xfrm>
            <a:off x="0" y="0"/>
            <a:ext cx="9144000" cy="96361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wipe/>
  </p:transition>
  <p:hf hdr="0" ftr="0" dt="0"/>
  <p:txStyles>
    <p:titleStyle>
      <a:lvl1pPr algn="l" rtl="0" eaLnBrk="0" fontAlgn="base" hangingPunct="0">
        <a:spcBef>
          <a:spcPct val="0"/>
        </a:spcBef>
        <a:spcAft>
          <a:spcPct val="0"/>
        </a:spcAft>
        <a:defRPr sz="3200" b="1">
          <a:solidFill>
            <a:schemeClr val="tx1"/>
          </a:solidFill>
          <a:latin typeface="+mj-lt"/>
          <a:ea typeface="+mj-ea"/>
          <a:cs typeface="+mj-cs"/>
        </a:defRPr>
      </a:lvl1pPr>
      <a:lvl2pPr algn="l" rtl="0" eaLnBrk="0" fontAlgn="base" hangingPunct="0">
        <a:spcBef>
          <a:spcPct val="0"/>
        </a:spcBef>
        <a:spcAft>
          <a:spcPct val="0"/>
        </a:spcAft>
        <a:defRPr sz="3200" b="1">
          <a:solidFill>
            <a:schemeClr val="tx1"/>
          </a:solidFill>
          <a:latin typeface="Arial" charset="0"/>
        </a:defRPr>
      </a:lvl2pPr>
      <a:lvl3pPr algn="l" rtl="0" eaLnBrk="0" fontAlgn="base" hangingPunct="0">
        <a:spcBef>
          <a:spcPct val="0"/>
        </a:spcBef>
        <a:spcAft>
          <a:spcPct val="0"/>
        </a:spcAft>
        <a:defRPr sz="3200" b="1">
          <a:solidFill>
            <a:schemeClr val="tx1"/>
          </a:solidFill>
          <a:latin typeface="Arial" charset="0"/>
        </a:defRPr>
      </a:lvl3pPr>
      <a:lvl4pPr algn="l" rtl="0" eaLnBrk="0" fontAlgn="base" hangingPunct="0">
        <a:spcBef>
          <a:spcPct val="0"/>
        </a:spcBef>
        <a:spcAft>
          <a:spcPct val="0"/>
        </a:spcAft>
        <a:defRPr sz="3200" b="1">
          <a:solidFill>
            <a:schemeClr val="tx1"/>
          </a:solidFill>
          <a:latin typeface="Arial" charset="0"/>
        </a:defRPr>
      </a:lvl4pPr>
      <a:lvl5pPr algn="l" rtl="0" eaLnBrk="0" fontAlgn="base" hangingPunct="0">
        <a:spcBef>
          <a:spcPct val="0"/>
        </a:spcBef>
        <a:spcAft>
          <a:spcPct val="0"/>
        </a:spcAft>
        <a:defRPr sz="3200" b="1">
          <a:solidFill>
            <a:schemeClr val="tx1"/>
          </a:solidFill>
          <a:latin typeface="Arial" charset="0"/>
        </a:defRPr>
      </a:lvl5pPr>
      <a:lvl6pPr marL="457200" algn="l" rtl="0" fontAlgn="base">
        <a:spcBef>
          <a:spcPct val="0"/>
        </a:spcBef>
        <a:spcAft>
          <a:spcPct val="0"/>
        </a:spcAft>
        <a:defRPr sz="3200" b="1">
          <a:solidFill>
            <a:schemeClr val="tx1"/>
          </a:solidFill>
          <a:latin typeface="Arial" charset="0"/>
        </a:defRPr>
      </a:lvl6pPr>
      <a:lvl7pPr marL="914400" algn="l" rtl="0" fontAlgn="base">
        <a:spcBef>
          <a:spcPct val="0"/>
        </a:spcBef>
        <a:spcAft>
          <a:spcPct val="0"/>
        </a:spcAft>
        <a:defRPr sz="3200" b="1">
          <a:solidFill>
            <a:schemeClr val="tx1"/>
          </a:solidFill>
          <a:latin typeface="Arial" charset="0"/>
        </a:defRPr>
      </a:lvl7pPr>
      <a:lvl8pPr marL="1371600" algn="l" rtl="0" fontAlgn="base">
        <a:spcBef>
          <a:spcPct val="0"/>
        </a:spcBef>
        <a:spcAft>
          <a:spcPct val="0"/>
        </a:spcAft>
        <a:defRPr sz="3200" b="1">
          <a:solidFill>
            <a:schemeClr val="tx1"/>
          </a:solidFill>
          <a:latin typeface="Arial" charset="0"/>
        </a:defRPr>
      </a:lvl8pPr>
      <a:lvl9pPr marL="1828800" algn="l" rtl="0" fontAlgn="base">
        <a:spcBef>
          <a:spcPct val="0"/>
        </a:spcBef>
        <a:spcAft>
          <a:spcPct val="0"/>
        </a:spcAft>
        <a:defRPr sz="3200" b="1">
          <a:solidFill>
            <a:schemeClr val="tx1"/>
          </a:solidFill>
          <a:latin typeface="Arial" charset="0"/>
        </a:defRPr>
      </a:lvl9pPr>
    </p:titleStyle>
    <p:body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2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hyperlink" Target="http://www.multinationalmonitor.org/hyper/issues/1992/10/mm1092_11.html" TargetMode="External"/><Relationship Id="rId7" Type="http://schemas.openxmlformats.org/officeDocument/2006/relationships/hyperlink" Target="http://electronicswatch.org/migration-in-a-digital-age_3542.pdf"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hyperlink" Target="http://ilo.org/wcmsp5/groups/public/---asia/---ro-bangkok/documents/publication/wcms_323002.pdf" TargetMode="External"/><Relationship Id="rId5" Type="http://schemas.openxmlformats.org/officeDocument/2006/relationships/hyperlink" Target="http://www.reuters.com/article/us-malaysia-labour-report-idUSKBN0HC08E20140917" TargetMode="External"/><Relationship Id="rId4" Type="http://schemas.openxmlformats.org/officeDocument/2006/relationships/hyperlink" Target="http://www.nytimes.com/2014/09/17/business/international/report-cites-forced-labor-in-malaysia.html"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FCBBB0A3-15FF-4D31-BD1F-1FBF4B106473}" type="slidenum">
              <a:rPr lang="en-US"/>
              <a:pPr>
                <a:defRPr/>
              </a:pPr>
              <a:t>1</a:t>
            </a:fld>
            <a:endParaRPr lang="en-US" sz="1400" dirty="0">
              <a:latin typeface="Times" pitchFamily="18" charset="0"/>
            </a:endParaRPr>
          </a:p>
        </p:txBody>
      </p:sp>
      <p:sp>
        <p:nvSpPr>
          <p:cNvPr id="15363" name="Rectangle 3"/>
          <p:cNvSpPr>
            <a:spLocks noGrp="1" noChangeArrowheads="1"/>
          </p:cNvSpPr>
          <p:nvPr>
            <p:ph type="subTitle" idx="1"/>
          </p:nvPr>
        </p:nvSpPr>
        <p:spPr>
          <a:xfrm>
            <a:off x="457200" y="2895600"/>
            <a:ext cx="8153400" cy="3200400"/>
          </a:xfrm>
        </p:spPr>
        <p:txBody>
          <a:bodyPr/>
          <a:lstStyle/>
          <a:p>
            <a:pPr marL="285750" indent="-285750" eaLnBrk="1" hangingPunct="1">
              <a:lnSpc>
                <a:spcPct val="80000"/>
              </a:lnSpc>
              <a:tabLst>
                <a:tab pos="285750" algn="l"/>
              </a:tabLst>
            </a:pPr>
            <a:endParaRPr lang="en-US" sz="2400" dirty="0"/>
          </a:p>
          <a:p>
            <a:pPr marL="285750" indent="-285750" eaLnBrk="1" hangingPunct="1">
              <a:lnSpc>
                <a:spcPct val="80000"/>
              </a:lnSpc>
              <a:tabLst>
                <a:tab pos="285750" algn="l"/>
              </a:tabLst>
            </a:pPr>
            <a:endParaRPr lang="en-US" sz="2400" dirty="0"/>
          </a:p>
          <a:p>
            <a:r>
              <a:rPr lang="en-US" sz="2400" b="1" dirty="0"/>
              <a:t>Worker Rights, Labor Law, and Dispute Resolution with the Global Supply Chain in Asia </a:t>
            </a:r>
          </a:p>
          <a:p>
            <a:endParaRPr lang="en-US" sz="2400" b="1" dirty="0"/>
          </a:p>
          <a:p>
            <a:r>
              <a:rPr lang="en-US" sz="2400" b="1" dirty="0"/>
              <a:t>An ILR Student Symposium  </a:t>
            </a:r>
            <a:endParaRPr lang="en-US" sz="2400" dirty="0"/>
          </a:p>
          <a:p>
            <a:r>
              <a:rPr lang="en-US" sz="2400" b="1" dirty="0"/>
              <a:t>October 6, 2016</a:t>
            </a:r>
            <a:endParaRPr lang="en-US" sz="2400" dirty="0"/>
          </a:p>
          <a:p>
            <a:pPr marL="285750" indent="-285750" eaLnBrk="1" hangingPunct="1">
              <a:lnSpc>
                <a:spcPct val="80000"/>
              </a:lnSpc>
              <a:tabLst>
                <a:tab pos="285750" algn="l"/>
              </a:tabLst>
            </a:pPr>
            <a:endParaRPr lang="en-US" sz="2400" dirty="0"/>
          </a:p>
          <a:p>
            <a:pPr marL="285750" indent="-285750" eaLnBrk="1" hangingPunct="1">
              <a:lnSpc>
                <a:spcPct val="80000"/>
              </a:lnSpc>
              <a:tabLst>
                <a:tab pos="285750" algn="l"/>
              </a:tabLst>
            </a:pPr>
            <a:endParaRPr lang="en-US" sz="2400" dirty="0"/>
          </a:p>
          <a:p>
            <a:pPr marL="285750" indent="-285750" eaLnBrk="1" hangingPunct="1">
              <a:lnSpc>
                <a:spcPct val="80000"/>
              </a:lnSpc>
              <a:tabLst>
                <a:tab pos="285750" algn="l"/>
              </a:tabLst>
            </a:pPr>
            <a:endParaRPr lang="en-US" sz="2400" dirty="0"/>
          </a:p>
          <a:p>
            <a:pPr marL="285750" indent="-285750" eaLnBrk="1" hangingPunct="1">
              <a:lnSpc>
                <a:spcPct val="80000"/>
              </a:lnSpc>
              <a:tabLst>
                <a:tab pos="285750" algn="l"/>
              </a:tabLst>
            </a:pPr>
            <a:endParaRPr lang="en-US" sz="2400" dirty="0"/>
          </a:p>
        </p:txBody>
      </p:sp>
      <p:pic>
        <p:nvPicPr>
          <p:cNvPr id="15364" name="Picture 4" descr="ISSICR_3line_red"/>
          <p:cNvPicPr>
            <a:picLocks noChangeAspect="1" noChangeArrowheads="1"/>
          </p:cNvPicPr>
          <p:nvPr/>
        </p:nvPicPr>
        <p:blipFill>
          <a:blip r:embed="rId3" cstate="print"/>
          <a:srcRect/>
          <a:stretch>
            <a:fillRect/>
          </a:stretch>
        </p:blipFill>
        <p:spPr bwMode="auto">
          <a:xfrm>
            <a:off x="0" y="0"/>
            <a:ext cx="4495800" cy="925513"/>
          </a:xfrm>
          <a:prstGeom prst="rect">
            <a:avLst/>
          </a:prstGeom>
          <a:noFill/>
          <a:ln w="9525">
            <a:noFill/>
            <a:miter lim="800000"/>
            <a:headEnd/>
            <a:tailEnd/>
          </a:ln>
        </p:spPr>
      </p:pic>
      <p:pic>
        <p:nvPicPr>
          <p:cNvPr id="15365" name="Picture 5" descr="ILRschools6"/>
          <p:cNvPicPr>
            <a:picLocks noChangeAspect="1" noChangeArrowheads="1"/>
          </p:cNvPicPr>
          <p:nvPr/>
        </p:nvPicPr>
        <p:blipFill>
          <a:blip r:embed="rId4" cstate="print"/>
          <a:srcRect/>
          <a:stretch>
            <a:fillRect/>
          </a:stretch>
        </p:blipFill>
        <p:spPr bwMode="auto">
          <a:xfrm>
            <a:off x="1676400" y="1143000"/>
            <a:ext cx="5549900" cy="1706563"/>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The Electronics Labor Force</a:t>
            </a:r>
          </a:p>
        </p:txBody>
      </p:sp>
      <p:sp>
        <p:nvSpPr>
          <p:cNvPr id="7" name="Content Placeholder 6"/>
          <p:cNvSpPr>
            <a:spLocks noGrp="1"/>
          </p:cNvSpPr>
          <p:nvPr>
            <p:ph idx="1"/>
          </p:nvPr>
        </p:nvSpPr>
        <p:spPr>
          <a:xfrm>
            <a:off x="862013" y="2133600"/>
            <a:ext cx="7772400" cy="4114800"/>
          </a:xfrm>
        </p:spPr>
        <p:txBody>
          <a:bodyPr/>
          <a:lstStyle/>
          <a:p>
            <a:r>
              <a:rPr lang="en-US" dirty="0"/>
              <a:t>After 1998, many Malaysian workers stopped applying for jobs in electronics factories because the wages were too low</a:t>
            </a:r>
          </a:p>
          <a:p>
            <a:r>
              <a:rPr lang="en-US" dirty="0"/>
              <a:t>The Government allowed manufacturers to resume foreign worker recruitment</a:t>
            </a:r>
          </a:p>
          <a:p>
            <a:r>
              <a:rPr lang="en-US" dirty="0"/>
              <a:t>As a result, the industry has relied on low-skilled, poorly paid foreign workers on short-term contracts</a:t>
            </a:r>
          </a:p>
          <a:p>
            <a:r>
              <a:rPr lang="en-US" dirty="0"/>
              <a:t>Of the nearly 300,000 employees in the sector, 70 to 80 percent are women</a:t>
            </a:r>
          </a:p>
        </p:txBody>
      </p:sp>
      <p:sp>
        <p:nvSpPr>
          <p:cNvPr id="5" name="Slide Number Placeholder 4"/>
          <p:cNvSpPr>
            <a:spLocks noGrp="1"/>
          </p:cNvSpPr>
          <p:nvPr>
            <p:ph type="sldNum" sz="quarter" idx="12"/>
          </p:nvPr>
        </p:nvSpPr>
        <p:spPr/>
        <p:txBody>
          <a:bodyPr/>
          <a:lstStyle/>
          <a:p>
            <a:pPr>
              <a:defRPr/>
            </a:pPr>
            <a:fld id="{0B342EBC-71C0-4226-A07A-61E861C79B44}" type="slidenum">
              <a:rPr lang="en-US" smtClean="0"/>
              <a:pPr>
                <a:defRPr/>
              </a:pPr>
              <a:t>10</a:t>
            </a:fld>
            <a:endParaRPr lang="en-US" sz="1400" dirty="0">
              <a:latin typeface="Times" pitchFamily="18" charset="0"/>
            </a:endParaRPr>
          </a:p>
        </p:txBody>
      </p:sp>
    </p:spTree>
    <p:extLst>
      <p:ext uri="{BB962C8B-B14F-4D97-AF65-F5344CB8AC3E}">
        <p14:creationId xmlns:p14="http://schemas.microsoft.com/office/powerpoint/2010/main" val="956975619"/>
      </p:ext>
    </p:extLst>
  </p:cSld>
  <p:clrMapOvr>
    <a:masterClrMapping/>
  </p:clrMapOvr>
  <p:transition spd="slow">
    <p:wip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Forced Labor</a:t>
            </a:r>
            <a:br>
              <a:rPr lang="en-US" dirty="0"/>
            </a:br>
            <a:r>
              <a:rPr lang="en-US" dirty="0"/>
              <a:t>(Sept. 17, 2014 | New York Times)</a:t>
            </a:r>
          </a:p>
        </p:txBody>
      </p:sp>
      <p:sp>
        <p:nvSpPr>
          <p:cNvPr id="7" name="Content Placeholder 6"/>
          <p:cNvSpPr>
            <a:spLocks noGrp="1"/>
          </p:cNvSpPr>
          <p:nvPr>
            <p:ph idx="1"/>
          </p:nvPr>
        </p:nvSpPr>
        <p:spPr/>
        <p:txBody>
          <a:bodyPr/>
          <a:lstStyle/>
          <a:p>
            <a:r>
              <a:rPr lang="en-US" dirty="0"/>
              <a:t>“The monitoring group, </a:t>
            </a:r>
            <a:r>
              <a:rPr lang="en-US" dirty="0" err="1"/>
              <a:t>Verité</a:t>
            </a:r>
            <a:r>
              <a:rPr lang="en-US" dirty="0"/>
              <a:t> […] found that 32 percent of the industry’s nearly 200,000 migrant workers were employed in forced situations” </a:t>
            </a:r>
          </a:p>
          <a:p>
            <a:r>
              <a:rPr lang="en-US" dirty="0"/>
              <a:t>“92 percent of migrant workers […] paid recruitment fees” and 92 percent of that group paid recruitment fees exceeding legal or industry standards</a:t>
            </a:r>
          </a:p>
        </p:txBody>
      </p:sp>
      <p:sp>
        <p:nvSpPr>
          <p:cNvPr id="5" name="Slide Number Placeholder 4"/>
          <p:cNvSpPr>
            <a:spLocks noGrp="1"/>
          </p:cNvSpPr>
          <p:nvPr>
            <p:ph type="sldNum" sz="quarter" idx="12"/>
          </p:nvPr>
        </p:nvSpPr>
        <p:spPr/>
        <p:txBody>
          <a:bodyPr/>
          <a:lstStyle/>
          <a:p>
            <a:pPr>
              <a:defRPr/>
            </a:pPr>
            <a:fld id="{0B342EBC-71C0-4226-A07A-61E861C79B44}" type="slidenum">
              <a:rPr lang="en-US" smtClean="0"/>
              <a:pPr>
                <a:defRPr/>
              </a:pPr>
              <a:t>11</a:t>
            </a:fld>
            <a:endParaRPr lang="en-US" sz="1400" dirty="0">
              <a:latin typeface="Times" pitchFamily="18" charset="0"/>
            </a:endParaRPr>
          </a:p>
        </p:txBody>
      </p:sp>
    </p:spTree>
    <p:extLst>
      <p:ext uri="{BB962C8B-B14F-4D97-AF65-F5344CB8AC3E}">
        <p14:creationId xmlns:p14="http://schemas.microsoft.com/office/powerpoint/2010/main" val="3820233864"/>
      </p:ext>
    </p:extLst>
  </p:cSld>
  <p:clrMapOvr>
    <a:masterClrMapping/>
  </p:clrMapOvr>
  <p:transition spd="slow">
    <p:wip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838200" y="1223963"/>
            <a:ext cx="8153400" cy="1143000"/>
          </a:xfrm>
        </p:spPr>
        <p:txBody>
          <a:bodyPr/>
          <a:lstStyle/>
          <a:p>
            <a:r>
              <a:rPr lang="en-US" dirty="0"/>
              <a:t>The Malaysia-US TPP Side Agreement</a:t>
            </a:r>
          </a:p>
        </p:txBody>
      </p:sp>
      <p:sp>
        <p:nvSpPr>
          <p:cNvPr id="7" name="Content Placeholder 6"/>
          <p:cNvSpPr>
            <a:spLocks noGrp="1"/>
          </p:cNvSpPr>
          <p:nvPr>
            <p:ph idx="1"/>
          </p:nvPr>
        </p:nvSpPr>
        <p:spPr>
          <a:xfrm>
            <a:off x="381001" y="3006815"/>
            <a:ext cx="8610600" cy="3721100"/>
          </a:xfrm>
        </p:spPr>
        <p:txBody>
          <a:bodyPr numCol="1"/>
          <a:lstStyle/>
          <a:p>
            <a:r>
              <a:rPr lang="en-US" sz="2000" dirty="0"/>
              <a:t>Protections against the withholding of passports </a:t>
            </a:r>
          </a:p>
          <a:p>
            <a:r>
              <a:rPr lang="en-US" sz="2000" dirty="0"/>
              <a:t>Foreign worker recruitment practices, contracts and fees</a:t>
            </a:r>
          </a:p>
          <a:p>
            <a:r>
              <a:rPr lang="en-US" sz="2000" dirty="0"/>
              <a:t>Trafficking and forced labor victim protection services</a:t>
            </a:r>
          </a:p>
          <a:p>
            <a:r>
              <a:rPr lang="en-US" sz="2000" dirty="0"/>
              <a:t>Foreign worker housing and freedom of movement</a:t>
            </a:r>
          </a:p>
          <a:p>
            <a:endParaRPr lang="en-US" sz="2000" dirty="0"/>
          </a:p>
          <a:p>
            <a:endParaRPr lang="en-US" sz="2000" dirty="0"/>
          </a:p>
          <a:p>
            <a:pPr>
              <a:buFont typeface="Symbol" panose="05050102010706020507" pitchFamily="18" charset="2"/>
              <a:buChar char="Þ"/>
            </a:pPr>
            <a:r>
              <a:rPr lang="en-US" sz="2000" dirty="0"/>
              <a:t>The TPP mandates the government to target employers and recruitment agencies who abuse foreign workers.</a:t>
            </a:r>
          </a:p>
          <a:p>
            <a:pPr>
              <a:buFont typeface="Symbol" panose="05050102010706020507" pitchFamily="18" charset="2"/>
              <a:buChar char="Þ"/>
            </a:pPr>
            <a:r>
              <a:rPr lang="en-US" sz="2000" dirty="0"/>
              <a:t>But how will results be accurately measured? And what will this change if the only the government has agreed to implement their laws?</a:t>
            </a:r>
          </a:p>
        </p:txBody>
      </p:sp>
      <p:sp>
        <p:nvSpPr>
          <p:cNvPr id="5" name="Slide Number Placeholder 4"/>
          <p:cNvSpPr>
            <a:spLocks noGrp="1"/>
          </p:cNvSpPr>
          <p:nvPr>
            <p:ph type="sldNum" sz="quarter" idx="12"/>
          </p:nvPr>
        </p:nvSpPr>
        <p:spPr/>
        <p:txBody>
          <a:bodyPr/>
          <a:lstStyle/>
          <a:p>
            <a:pPr>
              <a:defRPr/>
            </a:pPr>
            <a:fld id="{0B342EBC-71C0-4226-A07A-61E861C79B44}" type="slidenum">
              <a:rPr lang="en-US" smtClean="0"/>
              <a:pPr>
                <a:defRPr/>
              </a:pPr>
              <a:t>12</a:t>
            </a:fld>
            <a:endParaRPr lang="en-US" sz="1400" dirty="0">
              <a:latin typeface="Times" pitchFamily="18" charset="0"/>
            </a:endParaRPr>
          </a:p>
        </p:txBody>
      </p:sp>
      <p:sp>
        <p:nvSpPr>
          <p:cNvPr id="2" name="TextBox 1"/>
          <p:cNvSpPr txBox="1"/>
          <p:nvPr/>
        </p:nvSpPr>
        <p:spPr>
          <a:xfrm>
            <a:off x="609600" y="2133600"/>
            <a:ext cx="7924799" cy="1200329"/>
          </a:xfrm>
          <a:prstGeom prst="rect">
            <a:avLst/>
          </a:prstGeom>
          <a:noFill/>
        </p:spPr>
        <p:txBody>
          <a:bodyPr wrap="square" rtlCol="0">
            <a:spAutoFit/>
          </a:bodyPr>
          <a:lstStyle/>
          <a:p>
            <a:r>
              <a:rPr lang="en-US" dirty="0"/>
              <a:t>The agreement commits the Malaysian government to address forced labor in the following areas:</a:t>
            </a:r>
          </a:p>
          <a:p>
            <a:endParaRPr lang="en-US" dirty="0"/>
          </a:p>
        </p:txBody>
      </p:sp>
    </p:spTree>
    <p:extLst>
      <p:ext uri="{BB962C8B-B14F-4D97-AF65-F5344CB8AC3E}">
        <p14:creationId xmlns:p14="http://schemas.microsoft.com/office/powerpoint/2010/main" val="325319389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7">
                                            <p:txEl>
                                              <p:pRg st="6" end="6"/>
                                            </p:txEl>
                                          </p:spTgt>
                                        </p:tgtEl>
                                        <p:attrNameLst>
                                          <p:attrName>style.visibility</p:attrName>
                                        </p:attrNameLst>
                                      </p:cBhvr>
                                      <p:to>
                                        <p:strVal val="visible"/>
                                      </p:to>
                                    </p:set>
                                    <p:anim calcmode="lin" valueType="num">
                                      <p:cBhvr additive="base">
                                        <p:cTn id="7" dur="500" fill="hold"/>
                                        <p:tgtEl>
                                          <p:spTgt spid="7">
                                            <p:txEl>
                                              <p:pRg st="6" end="6"/>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7">
                                            <p:txEl>
                                              <p:pRg st="6" end="6"/>
                                            </p:txEl>
                                          </p:spTgt>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0"/>
                                  </p:stCondLst>
                                  <p:childTnLst>
                                    <p:set>
                                      <p:cBhvr>
                                        <p:cTn id="11" dur="1" fill="hold">
                                          <p:stCondLst>
                                            <p:cond delay="0"/>
                                          </p:stCondLst>
                                        </p:cTn>
                                        <p:tgtEl>
                                          <p:spTgt spid="7">
                                            <p:txEl>
                                              <p:pRg st="7" end="7"/>
                                            </p:txEl>
                                          </p:spTgt>
                                        </p:tgtEl>
                                        <p:attrNameLst>
                                          <p:attrName>style.visibility</p:attrName>
                                        </p:attrNameLst>
                                      </p:cBhvr>
                                      <p:to>
                                        <p:strVal val="visible"/>
                                      </p:to>
                                    </p:set>
                                    <p:anim calcmode="lin" valueType="num">
                                      <p:cBhvr additive="base">
                                        <p:cTn id="12" dur="500" fill="hold"/>
                                        <p:tgtEl>
                                          <p:spTgt spid="7">
                                            <p:txEl>
                                              <p:pRg st="7" end="7"/>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7">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Critics are Not Convinced</a:t>
            </a:r>
          </a:p>
        </p:txBody>
      </p:sp>
      <p:sp>
        <p:nvSpPr>
          <p:cNvPr id="3" name="Content Placeholder 2"/>
          <p:cNvSpPr>
            <a:spLocks noGrp="1"/>
          </p:cNvSpPr>
          <p:nvPr>
            <p:ph idx="1"/>
          </p:nvPr>
        </p:nvSpPr>
        <p:spPr/>
        <p:txBody>
          <a:bodyPr/>
          <a:lstStyle/>
          <a:p>
            <a:r>
              <a:rPr lang="en-US" sz="2000" dirty="0"/>
              <a:t>"Malaysia is a very corrupt place where those with connections and money can get away with not complying with the law”</a:t>
            </a:r>
          </a:p>
          <a:p>
            <a:pPr marL="0" indent="0">
              <a:buNone/>
            </a:pPr>
            <a:r>
              <a:rPr lang="en-US" sz="2000" i="1" dirty="0"/>
              <a:t>Phil Robertson, Deputy Director for Asia at Human Rights Watch</a:t>
            </a:r>
          </a:p>
          <a:p>
            <a:pPr marL="0" indent="0">
              <a:buNone/>
            </a:pPr>
            <a:endParaRPr lang="en-US" sz="2000" dirty="0"/>
          </a:p>
          <a:p>
            <a:r>
              <a:rPr lang="en-US" sz="2000" dirty="0"/>
              <a:t>"Given that they get everything they want upfront whether they change anything or not (not an ideal negotiating strategy), the labor enforcement provisions are so weak there isn't a stick to force them to comply.”</a:t>
            </a:r>
          </a:p>
          <a:p>
            <a:pPr marL="0" indent="0">
              <a:buNone/>
            </a:pPr>
            <a:r>
              <a:rPr lang="en-US" sz="2000" i="1" dirty="0"/>
              <a:t>Said McGill, International Labor Rights Forum</a:t>
            </a:r>
          </a:p>
        </p:txBody>
      </p:sp>
      <p:sp>
        <p:nvSpPr>
          <p:cNvPr id="4" name="Slide Number Placeholder 3"/>
          <p:cNvSpPr>
            <a:spLocks noGrp="1"/>
          </p:cNvSpPr>
          <p:nvPr>
            <p:ph type="sldNum" sz="quarter" idx="12"/>
          </p:nvPr>
        </p:nvSpPr>
        <p:spPr/>
        <p:txBody>
          <a:bodyPr/>
          <a:lstStyle/>
          <a:p>
            <a:pPr>
              <a:defRPr/>
            </a:pPr>
            <a:fld id="{0B342EBC-71C0-4226-A07A-61E861C79B44}" type="slidenum">
              <a:rPr lang="en-US" smtClean="0"/>
              <a:pPr>
                <a:defRPr/>
              </a:pPr>
              <a:t>13</a:t>
            </a:fld>
            <a:endParaRPr lang="en-US" sz="1400" dirty="0">
              <a:latin typeface="Times" pitchFamily="18" charset="0"/>
            </a:endParaRPr>
          </a:p>
        </p:txBody>
      </p:sp>
    </p:spTree>
    <p:extLst>
      <p:ext uri="{BB962C8B-B14F-4D97-AF65-F5344CB8AC3E}">
        <p14:creationId xmlns:p14="http://schemas.microsoft.com/office/powerpoint/2010/main" val="2724663859"/>
      </p:ext>
    </p:extLst>
  </p:cSld>
  <p:clrMapOvr>
    <a:masterClrMapping/>
  </p:clrMapOvr>
  <p:transition spd="slow">
    <p:wip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Human Rights Watch’s Assessment</a:t>
            </a:r>
          </a:p>
        </p:txBody>
      </p:sp>
      <p:sp>
        <p:nvSpPr>
          <p:cNvPr id="3" name="Content Placeholder 2"/>
          <p:cNvSpPr>
            <a:spLocks noGrp="1"/>
          </p:cNvSpPr>
          <p:nvPr>
            <p:ph idx="1"/>
          </p:nvPr>
        </p:nvSpPr>
        <p:spPr/>
        <p:txBody>
          <a:bodyPr/>
          <a:lstStyle/>
          <a:p>
            <a:pPr marL="0" indent="0">
              <a:buNone/>
            </a:pPr>
            <a:r>
              <a:rPr lang="en-US" sz="2400" dirty="0"/>
              <a:t>“While the Consistency Plans require implementation of legal reforms, enforcement of labor laws, and general institutional capacity building, gauging compliance will require subjective assessments by the US that may take years to carry out and face obstacles arising from foreign policy objectives, commercial interests, and other political considerations.” </a:t>
            </a:r>
          </a:p>
          <a:p>
            <a:pPr marL="0" indent="0">
              <a:buNone/>
            </a:pPr>
            <a:r>
              <a:rPr lang="en-US" sz="2400" dirty="0"/>
              <a:t>(Human Rights Watch, 2016)</a:t>
            </a:r>
          </a:p>
        </p:txBody>
      </p:sp>
      <p:sp>
        <p:nvSpPr>
          <p:cNvPr id="4" name="Slide Number Placeholder 3"/>
          <p:cNvSpPr>
            <a:spLocks noGrp="1"/>
          </p:cNvSpPr>
          <p:nvPr>
            <p:ph type="sldNum" sz="quarter" idx="12"/>
          </p:nvPr>
        </p:nvSpPr>
        <p:spPr/>
        <p:txBody>
          <a:bodyPr/>
          <a:lstStyle/>
          <a:p>
            <a:pPr>
              <a:defRPr/>
            </a:pPr>
            <a:fld id="{0B342EBC-71C0-4226-A07A-61E861C79B44}" type="slidenum">
              <a:rPr lang="en-US" smtClean="0"/>
              <a:pPr>
                <a:defRPr/>
              </a:pPr>
              <a:t>14</a:t>
            </a:fld>
            <a:endParaRPr lang="en-US" sz="1400" dirty="0">
              <a:latin typeface="Times" pitchFamily="18" charset="0"/>
            </a:endParaRPr>
          </a:p>
        </p:txBody>
      </p:sp>
    </p:spTree>
    <p:extLst>
      <p:ext uri="{BB962C8B-B14F-4D97-AF65-F5344CB8AC3E}">
        <p14:creationId xmlns:p14="http://schemas.microsoft.com/office/powerpoint/2010/main" val="881895010"/>
      </p:ext>
    </p:extLst>
  </p:cSld>
  <p:clrMapOvr>
    <a:masterClrMapping/>
  </p:clrMapOvr>
  <p:transition spd="slow">
    <p:wip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1219200" y="1066800"/>
            <a:ext cx="7772400" cy="1143000"/>
          </a:xfrm>
        </p:spPr>
        <p:txBody>
          <a:bodyPr/>
          <a:lstStyle/>
          <a:p>
            <a:r>
              <a:rPr lang="en-US" dirty="0"/>
              <a:t>Weak Results in the Past</a:t>
            </a:r>
          </a:p>
        </p:txBody>
      </p:sp>
      <p:sp>
        <p:nvSpPr>
          <p:cNvPr id="9" name="Content Placeholder 8"/>
          <p:cNvSpPr>
            <a:spLocks noGrp="1"/>
          </p:cNvSpPr>
          <p:nvPr>
            <p:ph idx="1"/>
          </p:nvPr>
        </p:nvSpPr>
        <p:spPr>
          <a:xfrm>
            <a:off x="838200" y="1981200"/>
            <a:ext cx="7772400" cy="4267200"/>
          </a:xfrm>
        </p:spPr>
        <p:txBody>
          <a:bodyPr/>
          <a:lstStyle/>
          <a:p>
            <a:r>
              <a:rPr lang="en-US" sz="2500" dirty="0"/>
              <a:t>Malaysia began changing its labor policies in response to international pressure</a:t>
            </a:r>
          </a:p>
          <a:p>
            <a:r>
              <a:rPr lang="en-US" sz="2500" dirty="0"/>
              <a:t>However, “the Western focus on resolving only basic rights violations (and the needs of their MNCs) undermined union campaigns, leading to reprisals against workers […];</a:t>
            </a:r>
          </a:p>
          <a:p>
            <a:r>
              <a:rPr lang="en-US" sz="2500" dirty="0"/>
              <a:t>The prospect for unionization, at least among US electronics employers, is poor and the willingness and intensity with which they will fight unionization clearly established.” (Bhopal et al, 2002)</a:t>
            </a:r>
          </a:p>
        </p:txBody>
      </p:sp>
      <p:sp>
        <p:nvSpPr>
          <p:cNvPr id="5" name="Slide Number Placeholder 4"/>
          <p:cNvSpPr>
            <a:spLocks noGrp="1"/>
          </p:cNvSpPr>
          <p:nvPr>
            <p:ph type="sldNum" sz="quarter" idx="12"/>
          </p:nvPr>
        </p:nvSpPr>
        <p:spPr/>
        <p:txBody>
          <a:bodyPr/>
          <a:lstStyle/>
          <a:p>
            <a:pPr>
              <a:defRPr/>
            </a:pPr>
            <a:fld id="{0B342EBC-71C0-4226-A07A-61E861C79B44}" type="slidenum">
              <a:rPr lang="en-US" smtClean="0"/>
              <a:pPr>
                <a:defRPr/>
              </a:pPr>
              <a:t>15</a:t>
            </a:fld>
            <a:endParaRPr lang="en-US" sz="1400" dirty="0">
              <a:latin typeface="Times" pitchFamily="18" charset="0"/>
            </a:endParaRPr>
          </a:p>
        </p:txBody>
      </p:sp>
    </p:spTree>
    <p:extLst>
      <p:ext uri="{BB962C8B-B14F-4D97-AF65-F5344CB8AC3E}">
        <p14:creationId xmlns:p14="http://schemas.microsoft.com/office/powerpoint/2010/main" val="2546418313"/>
      </p:ext>
    </p:extLst>
  </p:cSld>
  <p:clrMapOvr>
    <a:masterClrMapping/>
  </p:clrMapOvr>
  <p:transition spd="slow">
    <p:wip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What can we expect from TPP?</a:t>
            </a:r>
          </a:p>
        </p:txBody>
      </p:sp>
      <p:sp>
        <p:nvSpPr>
          <p:cNvPr id="9" name="Content Placeholder 8"/>
          <p:cNvSpPr>
            <a:spLocks noGrp="1"/>
          </p:cNvSpPr>
          <p:nvPr>
            <p:ph idx="1"/>
          </p:nvPr>
        </p:nvSpPr>
        <p:spPr/>
        <p:txBody>
          <a:bodyPr/>
          <a:lstStyle/>
          <a:p>
            <a:r>
              <a:rPr lang="en-US" dirty="0"/>
              <a:t>Although the current TPP appears to effectively to limit Malaysian government’s ability to curtail unionization, it will likely have a limited impact in its electronics industry</a:t>
            </a:r>
          </a:p>
          <a:p>
            <a:r>
              <a:rPr lang="en-US" dirty="0"/>
              <a:t>The industry is heavily dominated by migrant (women) workers, who are much more vulnerable than Malaysian workers to employer coercion and dependent on wages to pay back their recruitment fees</a:t>
            </a:r>
          </a:p>
        </p:txBody>
      </p:sp>
      <p:sp>
        <p:nvSpPr>
          <p:cNvPr id="5" name="Slide Number Placeholder 4"/>
          <p:cNvSpPr>
            <a:spLocks noGrp="1"/>
          </p:cNvSpPr>
          <p:nvPr>
            <p:ph type="sldNum" sz="quarter" idx="12"/>
          </p:nvPr>
        </p:nvSpPr>
        <p:spPr/>
        <p:txBody>
          <a:bodyPr/>
          <a:lstStyle/>
          <a:p>
            <a:pPr>
              <a:defRPr/>
            </a:pPr>
            <a:fld id="{0B342EBC-71C0-4226-A07A-61E861C79B44}" type="slidenum">
              <a:rPr lang="en-US" smtClean="0"/>
              <a:pPr>
                <a:defRPr/>
              </a:pPr>
              <a:t>16</a:t>
            </a:fld>
            <a:endParaRPr lang="en-US" sz="1400" dirty="0">
              <a:latin typeface="Times" pitchFamily="18" charset="0"/>
            </a:endParaRPr>
          </a:p>
        </p:txBody>
      </p:sp>
    </p:spTree>
    <p:extLst>
      <p:ext uri="{BB962C8B-B14F-4D97-AF65-F5344CB8AC3E}">
        <p14:creationId xmlns:p14="http://schemas.microsoft.com/office/powerpoint/2010/main" val="2975987622"/>
      </p:ext>
    </p:extLst>
  </p:cSld>
  <p:clrMapOvr>
    <a:masterClrMapping/>
  </p:clrMapOvr>
  <p:transition spd="slow">
    <p:wip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What can we expect from TPP?</a:t>
            </a:r>
          </a:p>
        </p:txBody>
      </p:sp>
      <p:sp>
        <p:nvSpPr>
          <p:cNvPr id="9" name="Content Placeholder 8"/>
          <p:cNvSpPr>
            <a:spLocks noGrp="1"/>
          </p:cNvSpPr>
          <p:nvPr>
            <p:ph idx="1"/>
          </p:nvPr>
        </p:nvSpPr>
        <p:spPr/>
        <p:txBody>
          <a:bodyPr/>
          <a:lstStyle/>
          <a:p>
            <a:r>
              <a:rPr lang="en-US" dirty="0"/>
              <a:t>Government anti-union policy was the major barriers to unionization in the past, but today it is the high prevalence of precarious foreign workers in the electronics industry</a:t>
            </a:r>
          </a:p>
          <a:p>
            <a:r>
              <a:rPr lang="en-US" dirty="0"/>
              <a:t>Government corruption and cost-competition for MNCs sourcing from Malaysia makes guaranteeing labor rights for electronics workers difficult without a strong labor union</a:t>
            </a:r>
          </a:p>
        </p:txBody>
      </p:sp>
      <p:sp>
        <p:nvSpPr>
          <p:cNvPr id="5" name="Slide Number Placeholder 4"/>
          <p:cNvSpPr>
            <a:spLocks noGrp="1"/>
          </p:cNvSpPr>
          <p:nvPr>
            <p:ph type="sldNum" sz="quarter" idx="12"/>
          </p:nvPr>
        </p:nvSpPr>
        <p:spPr/>
        <p:txBody>
          <a:bodyPr/>
          <a:lstStyle/>
          <a:p>
            <a:pPr>
              <a:defRPr/>
            </a:pPr>
            <a:fld id="{0B342EBC-71C0-4226-A07A-61E861C79B44}" type="slidenum">
              <a:rPr lang="en-US" smtClean="0"/>
              <a:pPr>
                <a:defRPr/>
              </a:pPr>
              <a:t>17</a:t>
            </a:fld>
            <a:endParaRPr lang="en-US" sz="1400" dirty="0">
              <a:latin typeface="Times" pitchFamily="18" charset="0"/>
            </a:endParaRPr>
          </a:p>
        </p:txBody>
      </p:sp>
    </p:spTree>
    <p:extLst>
      <p:ext uri="{BB962C8B-B14F-4D97-AF65-F5344CB8AC3E}">
        <p14:creationId xmlns:p14="http://schemas.microsoft.com/office/powerpoint/2010/main" val="2746706747"/>
      </p:ext>
    </p:extLst>
  </p:cSld>
  <p:clrMapOvr>
    <a:masterClrMapping/>
  </p:clrMapOvr>
  <p:transition spd="slow">
    <p:wip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Policy Recommendations</a:t>
            </a:r>
          </a:p>
        </p:txBody>
      </p:sp>
      <p:sp>
        <p:nvSpPr>
          <p:cNvPr id="9" name="Content Placeholder 8"/>
          <p:cNvSpPr>
            <a:spLocks noGrp="1"/>
          </p:cNvSpPr>
          <p:nvPr>
            <p:ph idx="1"/>
          </p:nvPr>
        </p:nvSpPr>
        <p:spPr>
          <a:xfrm>
            <a:off x="862013" y="2209800"/>
            <a:ext cx="7772400" cy="4038600"/>
          </a:xfrm>
        </p:spPr>
        <p:txBody>
          <a:bodyPr/>
          <a:lstStyle/>
          <a:p>
            <a:r>
              <a:rPr lang="en-US" dirty="0"/>
              <a:t>TPP must do more to ensure that Malaysian workers can report situations of abuse, and not just through governmental enforcement</a:t>
            </a:r>
          </a:p>
          <a:p>
            <a:r>
              <a:rPr lang="en-US" dirty="0"/>
              <a:t>Working with reputation-conscious MNCs and the MTUC, an independent factory monitoring authority should be established</a:t>
            </a:r>
          </a:p>
          <a:p>
            <a:r>
              <a:rPr lang="en-US" dirty="0"/>
              <a:t>TPP should oblige the Malaysian government to support non-governmental mechanisms for protecting electronics workers</a:t>
            </a:r>
          </a:p>
          <a:p>
            <a:endParaRPr lang="en-US" dirty="0"/>
          </a:p>
        </p:txBody>
      </p:sp>
      <p:sp>
        <p:nvSpPr>
          <p:cNvPr id="5" name="Slide Number Placeholder 4"/>
          <p:cNvSpPr>
            <a:spLocks noGrp="1"/>
          </p:cNvSpPr>
          <p:nvPr>
            <p:ph type="sldNum" sz="quarter" idx="12"/>
          </p:nvPr>
        </p:nvSpPr>
        <p:spPr/>
        <p:txBody>
          <a:bodyPr/>
          <a:lstStyle/>
          <a:p>
            <a:pPr>
              <a:defRPr/>
            </a:pPr>
            <a:fld id="{0B342EBC-71C0-4226-A07A-61E861C79B44}" type="slidenum">
              <a:rPr lang="en-US" smtClean="0"/>
              <a:pPr>
                <a:defRPr/>
              </a:pPr>
              <a:t>18</a:t>
            </a:fld>
            <a:endParaRPr lang="en-US" sz="1400" dirty="0">
              <a:latin typeface="Times" pitchFamily="18" charset="0"/>
            </a:endParaRPr>
          </a:p>
        </p:txBody>
      </p:sp>
    </p:spTree>
    <p:extLst>
      <p:ext uri="{BB962C8B-B14F-4D97-AF65-F5344CB8AC3E}">
        <p14:creationId xmlns:p14="http://schemas.microsoft.com/office/powerpoint/2010/main" val="3196719185"/>
      </p:ext>
    </p:extLst>
  </p:cSld>
  <p:clrMapOvr>
    <a:masterClrMapping/>
  </p:clrMapOvr>
  <p:transition spd="slow">
    <p:wip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Noted Gaps in Current Research</a:t>
            </a:r>
          </a:p>
        </p:txBody>
      </p:sp>
      <p:sp>
        <p:nvSpPr>
          <p:cNvPr id="9" name="Content Placeholder 8"/>
          <p:cNvSpPr>
            <a:spLocks noGrp="1"/>
          </p:cNvSpPr>
          <p:nvPr>
            <p:ph idx="1"/>
          </p:nvPr>
        </p:nvSpPr>
        <p:spPr/>
        <p:txBody>
          <a:bodyPr/>
          <a:lstStyle/>
          <a:p>
            <a:r>
              <a:rPr lang="en-US" dirty="0"/>
              <a:t>What is the capacity of the MTUC to report and combat workplace rights abuses?</a:t>
            </a:r>
          </a:p>
          <a:p>
            <a:r>
              <a:rPr lang="en-US" dirty="0"/>
              <a:t>How can women and foreign workers in Malaysia become better integrated into the labor movement?</a:t>
            </a:r>
          </a:p>
          <a:p>
            <a:r>
              <a:rPr lang="en-US" dirty="0"/>
              <a:t>Has public pressure on electronics MNCs by NGOs led to changes in labor practices?</a:t>
            </a:r>
          </a:p>
        </p:txBody>
      </p:sp>
      <p:sp>
        <p:nvSpPr>
          <p:cNvPr id="5" name="Slide Number Placeholder 4"/>
          <p:cNvSpPr>
            <a:spLocks noGrp="1"/>
          </p:cNvSpPr>
          <p:nvPr>
            <p:ph type="sldNum" sz="quarter" idx="12"/>
          </p:nvPr>
        </p:nvSpPr>
        <p:spPr/>
        <p:txBody>
          <a:bodyPr/>
          <a:lstStyle/>
          <a:p>
            <a:pPr>
              <a:defRPr/>
            </a:pPr>
            <a:fld id="{0B342EBC-71C0-4226-A07A-61E861C79B44}" type="slidenum">
              <a:rPr lang="en-US" smtClean="0"/>
              <a:pPr>
                <a:defRPr/>
              </a:pPr>
              <a:t>19</a:t>
            </a:fld>
            <a:endParaRPr lang="en-US" sz="1400" dirty="0">
              <a:latin typeface="Times" pitchFamily="18" charset="0"/>
            </a:endParaRPr>
          </a:p>
        </p:txBody>
      </p:sp>
    </p:spTree>
    <p:extLst>
      <p:ext uri="{BB962C8B-B14F-4D97-AF65-F5344CB8AC3E}">
        <p14:creationId xmlns:p14="http://schemas.microsoft.com/office/powerpoint/2010/main" val="3322097126"/>
      </p:ext>
    </p:extLst>
  </p:cSld>
  <p:clrMapOvr>
    <a:masterClrMapping/>
  </p:clrMapOvr>
  <p:transition spd="slow">
    <p:wipe/>
  </p:transition>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eaLnBrk="1" hangingPunct="1"/>
            <a:r>
              <a:rPr lang="en-US" sz="4000" i="1" dirty="0">
                <a:solidFill>
                  <a:schemeClr val="bg1"/>
                </a:solidFill>
                <a:effectLst>
                  <a:outerShdw blurRad="38100" dist="38100" dir="2700000" algn="tl">
                    <a:srgbClr val="000000">
                      <a:alpha val="43137"/>
                    </a:srgbClr>
                  </a:outerShdw>
                </a:effectLst>
              </a:rPr>
              <a:t>Labor Rights in the Malaysian Electronics Industry &amp; TPP</a:t>
            </a:r>
            <a:endParaRPr lang="en-US" dirty="0">
              <a:solidFill>
                <a:schemeClr val="bg1"/>
              </a:solidFill>
              <a:effectLst>
                <a:outerShdw blurRad="38100" dist="38100" dir="2700000" algn="tl">
                  <a:srgbClr val="000000">
                    <a:alpha val="43137"/>
                  </a:srgbClr>
                </a:outerShdw>
              </a:effectLst>
            </a:endParaRPr>
          </a:p>
        </p:txBody>
      </p:sp>
      <p:sp>
        <p:nvSpPr>
          <p:cNvPr id="17411" name="Rectangle 3"/>
          <p:cNvSpPr>
            <a:spLocks noGrp="1" noChangeArrowheads="1"/>
          </p:cNvSpPr>
          <p:nvPr>
            <p:ph type="subTitle" idx="1"/>
          </p:nvPr>
        </p:nvSpPr>
        <p:spPr>
          <a:xfrm>
            <a:off x="1371600" y="4343400"/>
            <a:ext cx="6400800" cy="1295400"/>
          </a:xfrm>
        </p:spPr>
        <p:txBody>
          <a:bodyPr/>
          <a:lstStyle/>
          <a:p>
            <a:pPr algn="ctr" eaLnBrk="1" hangingPunct="1">
              <a:buFontTx/>
              <a:buNone/>
            </a:pPr>
            <a:r>
              <a:rPr lang="en-US" sz="2400" b="1" i="1" dirty="0">
                <a:solidFill>
                  <a:schemeClr val="bg1"/>
                </a:solidFill>
                <a:effectLst>
                  <a:outerShdw blurRad="38100" dist="38100" dir="2700000" algn="tl">
                    <a:srgbClr val="000000">
                      <a:alpha val="43137"/>
                    </a:srgbClr>
                  </a:outerShdw>
                </a:effectLst>
              </a:rPr>
              <a:t>Marc Masson</a:t>
            </a:r>
          </a:p>
          <a:p>
            <a:pPr algn="ctr" eaLnBrk="1" hangingPunct="1">
              <a:buFontTx/>
              <a:buNone/>
            </a:pPr>
            <a:r>
              <a:rPr lang="en-US" sz="2400" i="1" dirty="0">
                <a:solidFill>
                  <a:schemeClr val="bg1"/>
                </a:solidFill>
                <a:effectLst>
                  <a:outerShdw blurRad="38100" dist="38100" dir="2700000" algn="tl">
                    <a:srgbClr val="000000">
                      <a:alpha val="43137"/>
                    </a:srgbClr>
                  </a:outerShdw>
                </a:effectLst>
              </a:rPr>
              <a:t>BSILR ‘17</a:t>
            </a:r>
          </a:p>
        </p:txBody>
      </p:sp>
      <p:sp>
        <p:nvSpPr>
          <p:cNvPr id="5" name="Slide Number Placeholder 5"/>
          <p:cNvSpPr>
            <a:spLocks noGrp="1"/>
          </p:cNvSpPr>
          <p:nvPr>
            <p:ph type="sldNum" sz="quarter" idx="12"/>
          </p:nvPr>
        </p:nvSpPr>
        <p:spPr/>
        <p:txBody>
          <a:bodyPr/>
          <a:lstStyle/>
          <a:p>
            <a:pPr>
              <a:defRPr/>
            </a:pPr>
            <a:fld id="{074A5397-F514-48BB-95B4-757387601011}" type="slidenum">
              <a:rPr lang="en-US"/>
              <a:pPr>
                <a:defRPr/>
              </a:pPr>
              <a:t>2</a:t>
            </a:fld>
            <a:endParaRPr lang="en-US" sz="1400" dirty="0">
              <a:latin typeface="Times" pitchFamily="18" charset="0"/>
            </a:endParaRPr>
          </a:p>
        </p:txBody>
      </p:sp>
    </p:spTree>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797175"/>
            <a:ext cx="7772400" cy="1470025"/>
          </a:xfrm>
        </p:spPr>
        <p:txBody>
          <a:bodyPr/>
          <a:lstStyle/>
          <a:p>
            <a:pPr algn="ctr"/>
            <a:r>
              <a:rPr lang="en-US" sz="4000" dirty="0">
                <a:solidFill>
                  <a:schemeClr val="bg1"/>
                </a:solidFill>
                <a:effectLst>
                  <a:outerShdw blurRad="38100" dist="38100" dir="2700000" algn="tl">
                    <a:srgbClr val="000000">
                      <a:alpha val="43137"/>
                    </a:srgbClr>
                  </a:outerShdw>
                </a:effectLst>
              </a:rPr>
              <a:t>Conclusion </a:t>
            </a:r>
          </a:p>
        </p:txBody>
      </p:sp>
      <p:sp>
        <p:nvSpPr>
          <p:cNvPr id="4" name="Slide Number Placeholder 3"/>
          <p:cNvSpPr>
            <a:spLocks noGrp="1"/>
          </p:cNvSpPr>
          <p:nvPr>
            <p:ph type="sldNum" sz="quarter" idx="12"/>
          </p:nvPr>
        </p:nvSpPr>
        <p:spPr/>
        <p:txBody>
          <a:bodyPr/>
          <a:lstStyle/>
          <a:p>
            <a:pPr>
              <a:defRPr/>
            </a:pPr>
            <a:fld id="{43DB76C6-93E6-45E6-96F0-DE2A5C64DD7F}" type="slidenum">
              <a:rPr lang="en-US" smtClean="0"/>
              <a:pPr>
                <a:defRPr/>
              </a:pPr>
              <a:t>20</a:t>
            </a:fld>
            <a:endParaRPr lang="en-US" sz="1400" dirty="0">
              <a:latin typeface="Times" pitchFamily="18" charset="0"/>
            </a:endParaRPr>
          </a:p>
        </p:txBody>
      </p:sp>
    </p:spTree>
    <p:extLst>
      <p:ext uri="{BB962C8B-B14F-4D97-AF65-F5344CB8AC3E}">
        <p14:creationId xmlns:p14="http://schemas.microsoft.com/office/powerpoint/2010/main" val="2356792661"/>
      </p:ext>
    </p:extLst>
  </p:cSld>
  <p:clrMapOvr>
    <a:masterClrMapping/>
  </p:clrMapOvr>
  <p:transition spd="slow">
    <p:wipe/>
  </p:transition>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5" name="Title 4"/>
          <p:cNvSpPr>
            <a:spLocks noGrp="1"/>
          </p:cNvSpPr>
          <p:nvPr>
            <p:ph type="ctrTitle"/>
          </p:nvPr>
        </p:nvSpPr>
        <p:spPr>
          <a:xfrm>
            <a:off x="685800" y="2819400"/>
            <a:ext cx="7772400" cy="1470025"/>
          </a:xfrm>
        </p:spPr>
        <p:txBody>
          <a:bodyPr/>
          <a:lstStyle/>
          <a:p>
            <a:pPr algn="ctr"/>
            <a:r>
              <a:rPr lang="en-US" sz="4000" dirty="0">
                <a:solidFill>
                  <a:schemeClr val="bg1"/>
                </a:solidFill>
                <a:effectLst>
                  <a:outerShdw blurRad="38100" dist="38100" dir="2700000" algn="tl">
                    <a:srgbClr val="000000">
                      <a:alpha val="43137"/>
                    </a:srgbClr>
                  </a:outerShdw>
                </a:effectLst>
              </a:rPr>
              <a:t>Questions?</a:t>
            </a:r>
          </a:p>
        </p:txBody>
      </p:sp>
      <p:sp>
        <p:nvSpPr>
          <p:cNvPr id="4" name="Slide Number Placeholder 3"/>
          <p:cNvSpPr>
            <a:spLocks noGrp="1"/>
          </p:cNvSpPr>
          <p:nvPr>
            <p:ph type="sldNum" sz="quarter" idx="12"/>
          </p:nvPr>
        </p:nvSpPr>
        <p:spPr/>
        <p:txBody>
          <a:bodyPr/>
          <a:lstStyle/>
          <a:p>
            <a:pPr>
              <a:defRPr/>
            </a:pPr>
            <a:fld id="{0B342EBC-71C0-4226-A07A-61E861C79B44}" type="slidenum">
              <a:rPr lang="en-US" smtClean="0"/>
              <a:pPr>
                <a:defRPr/>
              </a:pPr>
              <a:t>21</a:t>
            </a:fld>
            <a:endParaRPr lang="en-US" sz="1400" dirty="0">
              <a:latin typeface="Times" pitchFamily="18" charset="0"/>
            </a:endParaRPr>
          </a:p>
        </p:txBody>
      </p:sp>
    </p:spTree>
    <p:extLst>
      <p:ext uri="{BB962C8B-B14F-4D97-AF65-F5344CB8AC3E}">
        <p14:creationId xmlns:p14="http://schemas.microsoft.com/office/powerpoint/2010/main" val="4123517596"/>
      </p:ext>
    </p:extLst>
  </p:cSld>
  <p:clrMapOvr>
    <a:masterClrMapping/>
  </p:clrMapOvr>
  <p:transition spd="slow">
    <p:wip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Bibliography</a:t>
            </a:r>
          </a:p>
        </p:txBody>
      </p:sp>
      <p:sp>
        <p:nvSpPr>
          <p:cNvPr id="9" name="Content Placeholder 8"/>
          <p:cNvSpPr>
            <a:spLocks noGrp="1"/>
          </p:cNvSpPr>
          <p:nvPr>
            <p:ph idx="1"/>
          </p:nvPr>
        </p:nvSpPr>
        <p:spPr/>
        <p:txBody>
          <a:bodyPr>
            <a:normAutofit fontScale="40000" lnSpcReduction="20000"/>
          </a:bodyPr>
          <a:lstStyle/>
          <a:p>
            <a:r>
              <a:rPr lang="en-US" dirty="0"/>
              <a:t>Asia Monitor Resource Center. "Trading Labor Rights in Malaysia." Trading Labor Rights in Malaysia. October 1992. Accessed October 06, 2016. </a:t>
            </a:r>
            <a:r>
              <a:rPr lang="en-US" dirty="0">
                <a:hlinkClick r:id="rId3"/>
              </a:rPr>
              <a:t>http://www.multinationalmonitor.org/hyper/issues/1992/10/mm1092_11.html</a:t>
            </a:r>
            <a:r>
              <a:rPr lang="en-US" dirty="0"/>
              <a:t>. </a:t>
            </a:r>
          </a:p>
          <a:p>
            <a:r>
              <a:rPr lang="en-US" dirty="0"/>
              <a:t>Greenhouse, Steven. "Report Cites Forced Labor in Malaysia’s Electronics Industry." The New York Times. September 17, 2014. Accessed October 06, 2016. </a:t>
            </a:r>
            <a:r>
              <a:rPr lang="en-US" dirty="0">
                <a:hlinkClick r:id="rId4"/>
              </a:rPr>
              <a:t>http://www.nytimes.com/2014/09/17/business/international/report-cites-forced-labor-in-malaysia.html</a:t>
            </a:r>
            <a:r>
              <a:rPr lang="en-US" dirty="0"/>
              <a:t>. </a:t>
            </a:r>
          </a:p>
          <a:p>
            <a:r>
              <a:rPr lang="en-US" dirty="0"/>
              <a:t>Leong, </a:t>
            </a:r>
            <a:r>
              <a:rPr lang="en-US" dirty="0" err="1"/>
              <a:t>Trinna</a:t>
            </a:r>
            <a:r>
              <a:rPr lang="en-US" dirty="0"/>
              <a:t>. "'Forced Labor' Rife in Malaysian Electronics Factories: Report." Reuters. September 17, 2014. Accessed October 06, 2016. </a:t>
            </a:r>
            <a:r>
              <a:rPr lang="en-US" dirty="0">
                <a:hlinkClick r:id="rId5"/>
              </a:rPr>
              <a:t>http://www.reuters.com/article/us-malaysia-labour-report-idUSKBN0HC08E20140917</a:t>
            </a:r>
            <a:r>
              <a:rPr lang="en-US" dirty="0"/>
              <a:t>.  </a:t>
            </a:r>
          </a:p>
          <a:p>
            <a:r>
              <a:rPr lang="en-US" dirty="0"/>
              <a:t>Bhopal, </a:t>
            </a:r>
            <a:r>
              <a:rPr lang="en-US" dirty="0" err="1"/>
              <a:t>Mhinder</a:t>
            </a:r>
            <a:r>
              <a:rPr lang="en-US" dirty="0"/>
              <a:t>, and Chris Rowley. "The State in Employment: The Case of Malaysian Electronics." </a:t>
            </a:r>
            <a:r>
              <a:rPr lang="en-US" i="1" dirty="0"/>
              <a:t>The International Journal of Human Resource Management</a:t>
            </a:r>
            <a:r>
              <a:rPr lang="en-US" dirty="0"/>
              <a:t> 13, no. 8 (2002): 1166-185. doi:10.1080/09585190210149466. </a:t>
            </a:r>
          </a:p>
          <a:p>
            <a:r>
              <a:rPr lang="en-US" dirty="0" err="1"/>
              <a:t>Rasiah</a:t>
            </a:r>
            <a:r>
              <a:rPr lang="en-US" dirty="0"/>
              <a:t>, Rajah. "Economic Implications of ASEAN Integration for Malaysia’s </a:t>
            </a:r>
            <a:r>
              <a:rPr lang="en-US" dirty="0" err="1"/>
              <a:t>Labour</a:t>
            </a:r>
            <a:r>
              <a:rPr lang="en-US" dirty="0"/>
              <a:t> Market." </a:t>
            </a:r>
            <a:r>
              <a:rPr lang="en-US" i="1" dirty="0"/>
              <a:t>International Labor </a:t>
            </a:r>
            <a:r>
              <a:rPr lang="en-US" i="1" dirty="0" err="1"/>
              <a:t>Organisation</a:t>
            </a:r>
            <a:r>
              <a:rPr lang="en-US" dirty="0"/>
              <a:t>, November 2014. </a:t>
            </a:r>
            <a:r>
              <a:rPr lang="en-US" dirty="0">
                <a:hlinkClick r:id="rId6"/>
              </a:rPr>
              <a:t>http://ilo.org/wcmsp5/groups/public/---asia/---ro-bangkok/documents/publication/wcms_323002.pdf</a:t>
            </a:r>
            <a:r>
              <a:rPr lang="en-US" dirty="0"/>
              <a:t>. </a:t>
            </a:r>
          </a:p>
          <a:p>
            <a:r>
              <a:rPr lang="en-US" dirty="0"/>
              <a:t>Kumar, Naresh, Miguel Martinez Lucio, and </a:t>
            </a:r>
            <a:r>
              <a:rPr lang="en-US" dirty="0" err="1"/>
              <a:t>Raduan</a:t>
            </a:r>
            <a:r>
              <a:rPr lang="en-US" dirty="0"/>
              <a:t> </a:t>
            </a:r>
            <a:r>
              <a:rPr lang="en-US" dirty="0" err="1"/>
              <a:t>Che</a:t>
            </a:r>
            <a:r>
              <a:rPr lang="en-US" dirty="0"/>
              <a:t> Rose. "Workplace Industrial Relations in a Developing Environment: Barriers to Renewal within Unions in Malaysia." </a:t>
            </a:r>
            <a:r>
              <a:rPr lang="en-US" i="1" dirty="0"/>
              <a:t>Asia Pacific Journal of Human Resources</a:t>
            </a:r>
            <a:r>
              <a:rPr lang="en-US" dirty="0"/>
              <a:t> 51, no. 1 (2012): 22-44. doi:10.1111/j.1744-7941.2012.00053.x. </a:t>
            </a:r>
          </a:p>
          <a:p>
            <a:r>
              <a:rPr lang="en-US" dirty="0" err="1"/>
              <a:t>Kuruvilla</a:t>
            </a:r>
            <a:r>
              <a:rPr lang="en-US" dirty="0"/>
              <a:t>, S. "Linkages between Industrialization Strategies and Industrial Relations/Human Resource Policies: Singapore, Malaysia, the Philippines, and India." </a:t>
            </a:r>
            <a:r>
              <a:rPr lang="en-US" i="1" dirty="0"/>
              <a:t>ILR Review</a:t>
            </a:r>
            <a:r>
              <a:rPr lang="en-US" dirty="0"/>
              <a:t> 49, no. 4 (1996): 635-57. doi:10.1177/001979399604900404. </a:t>
            </a:r>
          </a:p>
          <a:p>
            <a:r>
              <a:rPr lang="en-US" dirty="0"/>
              <a:t>Rahim, </a:t>
            </a:r>
            <a:r>
              <a:rPr lang="en-US" dirty="0" err="1"/>
              <a:t>Rohani</a:t>
            </a:r>
            <a:r>
              <a:rPr lang="en-US" dirty="0"/>
              <a:t> Abdul, Muhammad </a:t>
            </a:r>
            <a:r>
              <a:rPr lang="en-US" dirty="0" err="1"/>
              <a:t>Afiq</a:t>
            </a:r>
            <a:r>
              <a:rPr lang="en-US" dirty="0"/>
              <a:t> Bin Ahmad </a:t>
            </a:r>
            <a:r>
              <a:rPr lang="en-US" dirty="0" err="1"/>
              <a:t>Tajuddin</a:t>
            </a:r>
            <a:r>
              <a:rPr lang="en-US" dirty="0"/>
              <a:t>, </a:t>
            </a:r>
            <a:r>
              <a:rPr lang="en-US" dirty="0" err="1"/>
              <a:t>Kamaruddin</a:t>
            </a:r>
            <a:r>
              <a:rPr lang="en-US" dirty="0"/>
              <a:t> Bin </a:t>
            </a:r>
            <a:r>
              <a:rPr lang="en-US" dirty="0" err="1"/>
              <a:t>Hj</a:t>
            </a:r>
            <a:r>
              <a:rPr lang="en-US" dirty="0"/>
              <a:t>. Abu Bakar, and Mohammad </a:t>
            </a:r>
            <a:r>
              <a:rPr lang="en-US" dirty="0" err="1"/>
              <a:t>Nizamuddin</a:t>
            </a:r>
            <a:r>
              <a:rPr lang="en-US" dirty="0"/>
              <a:t> Bin Abdul Rahim. "Migrant </a:t>
            </a:r>
            <a:r>
              <a:rPr lang="en-US" dirty="0" err="1"/>
              <a:t>Labour</a:t>
            </a:r>
            <a:r>
              <a:rPr lang="en-US" dirty="0"/>
              <a:t> and Issues on Outsourcing System in Malaysia." </a:t>
            </a:r>
            <a:r>
              <a:rPr lang="en-US" i="1" dirty="0"/>
              <a:t>SHS Web of Conferences</a:t>
            </a:r>
            <a:r>
              <a:rPr lang="en-US" dirty="0"/>
              <a:t> 18 (2015): 01003. doi:10.1051/</a:t>
            </a:r>
            <a:r>
              <a:rPr lang="en-US" dirty="0" err="1"/>
              <a:t>shsconf</a:t>
            </a:r>
            <a:r>
              <a:rPr lang="en-US" dirty="0"/>
              <a:t>/20151801003. </a:t>
            </a:r>
          </a:p>
          <a:p>
            <a:r>
              <a:rPr lang="en-US" dirty="0"/>
              <a:t>Bormann, Sarah, </a:t>
            </a:r>
            <a:r>
              <a:rPr lang="en-US" dirty="0" err="1"/>
              <a:t>Pathma</a:t>
            </a:r>
            <a:r>
              <a:rPr lang="en-US" dirty="0"/>
              <a:t> Krishnan, and Monika Neuner. "Migrant Workers in the Malaysian Electronics Industry: Case Studies on Jabil Circuit and Flextronics." </a:t>
            </a:r>
            <a:r>
              <a:rPr lang="en-US" i="1" dirty="0"/>
              <a:t>World Economy, Ecology and Development</a:t>
            </a:r>
            <a:r>
              <a:rPr lang="en-US" dirty="0"/>
              <a:t>, December 2010. </a:t>
            </a:r>
            <a:r>
              <a:rPr lang="en-US" dirty="0">
                <a:hlinkClick r:id="rId7"/>
              </a:rPr>
              <a:t>http://electronicswatch.org/migration-in-a-digital-age_3542.pdf</a:t>
            </a:r>
            <a:r>
              <a:rPr lang="en-US" dirty="0"/>
              <a:t>. </a:t>
            </a:r>
          </a:p>
          <a:p>
            <a:endParaRPr lang="en-US" dirty="0"/>
          </a:p>
          <a:p>
            <a:endParaRPr lang="en-US" sz="1000" dirty="0"/>
          </a:p>
        </p:txBody>
      </p:sp>
      <p:sp>
        <p:nvSpPr>
          <p:cNvPr id="5" name="Slide Number Placeholder 4"/>
          <p:cNvSpPr>
            <a:spLocks noGrp="1"/>
          </p:cNvSpPr>
          <p:nvPr>
            <p:ph type="sldNum" sz="quarter" idx="12"/>
          </p:nvPr>
        </p:nvSpPr>
        <p:spPr/>
        <p:txBody>
          <a:bodyPr/>
          <a:lstStyle/>
          <a:p>
            <a:pPr>
              <a:defRPr/>
            </a:pPr>
            <a:fld id="{0B342EBC-71C0-4226-A07A-61E861C79B44}" type="slidenum">
              <a:rPr lang="en-US" smtClean="0"/>
              <a:pPr>
                <a:defRPr/>
              </a:pPr>
              <a:t>22</a:t>
            </a:fld>
            <a:endParaRPr lang="en-US" sz="1400" dirty="0">
              <a:latin typeface="Times" pitchFamily="18" charset="0"/>
            </a:endParaRPr>
          </a:p>
        </p:txBody>
      </p:sp>
    </p:spTree>
    <p:extLst>
      <p:ext uri="{BB962C8B-B14F-4D97-AF65-F5344CB8AC3E}">
        <p14:creationId xmlns:p14="http://schemas.microsoft.com/office/powerpoint/2010/main" val="2662971954"/>
      </p:ext>
    </p:extLst>
  </p:cSld>
  <p:clrMapOvr>
    <a:masterClrMapping/>
  </p:clrMapOvr>
  <p:transition spd="slow">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What impact can TPP have on labor rights in Malaysian electronics?</a:t>
            </a:r>
          </a:p>
        </p:txBody>
      </p:sp>
      <p:sp>
        <p:nvSpPr>
          <p:cNvPr id="7" name="Content Placeholder 6"/>
          <p:cNvSpPr>
            <a:spLocks noGrp="1"/>
          </p:cNvSpPr>
          <p:nvPr>
            <p:ph idx="1"/>
          </p:nvPr>
        </p:nvSpPr>
        <p:spPr>
          <a:xfrm>
            <a:off x="862013" y="2819400"/>
            <a:ext cx="7772400" cy="3429000"/>
          </a:xfrm>
        </p:spPr>
        <p:txBody>
          <a:bodyPr/>
          <a:lstStyle/>
          <a:p>
            <a:r>
              <a:rPr lang="en-US" dirty="0"/>
              <a:t>Malaysia has historically stalled international efforts to guarantee collective bargaining rights in its electronics industry</a:t>
            </a:r>
          </a:p>
          <a:p>
            <a:r>
              <a:rPr lang="en-US" dirty="0"/>
              <a:t>Since 1998, the industry has relied on low-skilled, poorly paid foreign workers on short-term contracts at high risk of falling into situations of forced labor</a:t>
            </a:r>
          </a:p>
        </p:txBody>
      </p:sp>
      <p:sp>
        <p:nvSpPr>
          <p:cNvPr id="5" name="Slide Number Placeholder 4"/>
          <p:cNvSpPr>
            <a:spLocks noGrp="1"/>
          </p:cNvSpPr>
          <p:nvPr>
            <p:ph type="sldNum" sz="quarter" idx="12"/>
          </p:nvPr>
        </p:nvSpPr>
        <p:spPr/>
        <p:txBody>
          <a:bodyPr/>
          <a:lstStyle/>
          <a:p>
            <a:pPr>
              <a:defRPr/>
            </a:pPr>
            <a:fld id="{0B342EBC-71C0-4226-A07A-61E861C79B44}" type="slidenum">
              <a:rPr lang="en-US" smtClean="0"/>
              <a:pPr>
                <a:defRPr/>
              </a:pPr>
              <a:t>3</a:t>
            </a:fld>
            <a:endParaRPr lang="en-US" sz="1400" dirty="0">
              <a:latin typeface="Times" pitchFamily="18" charset="0"/>
            </a:endParaRPr>
          </a:p>
        </p:txBody>
      </p:sp>
    </p:spTree>
    <p:extLst>
      <p:ext uri="{BB962C8B-B14F-4D97-AF65-F5344CB8AC3E}">
        <p14:creationId xmlns:p14="http://schemas.microsoft.com/office/powerpoint/2010/main" val="1614083938"/>
      </p:ext>
    </p:extLst>
  </p:cSld>
  <p:clrMapOvr>
    <a:masterClrMapping/>
  </p:clrMapOvr>
  <p:transition spd="slow">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Core International Labor Standards</a:t>
            </a:r>
          </a:p>
        </p:txBody>
      </p:sp>
      <p:sp>
        <p:nvSpPr>
          <p:cNvPr id="3" name="Content Placeholder 2"/>
          <p:cNvSpPr>
            <a:spLocks noGrp="1"/>
          </p:cNvSpPr>
          <p:nvPr>
            <p:ph idx="1"/>
          </p:nvPr>
        </p:nvSpPr>
        <p:spPr/>
        <p:txBody>
          <a:bodyPr/>
          <a:lstStyle/>
          <a:p>
            <a:pPr marL="0" indent="0">
              <a:buNone/>
            </a:pPr>
            <a:r>
              <a:rPr lang="en-US" dirty="0"/>
              <a:t>ILO C098 - Right to Organize and Collective Bargaining Convention, 1949 (No. 98)</a:t>
            </a:r>
          </a:p>
          <a:p>
            <a:pPr>
              <a:buFont typeface="Wingdings" panose="05000000000000000000" pitchFamily="2" charset="2"/>
              <a:buChar char="Ø"/>
            </a:pPr>
            <a:r>
              <a:rPr lang="en-US" dirty="0">
                <a:solidFill>
                  <a:srgbClr val="FF0000"/>
                </a:solidFill>
              </a:rPr>
              <a:t>In 1992, Malaysia's Prime Minister threatened to denounce Convention No. 98 and leave the ILO</a:t>
            </a:r>
          </a:p>
          <a:p>
            <a:pPr marL="0" indent="0">
              <a:buNone/>
            </a:pPr>
            <a:r>
              <a:rPr lang="en-US" dirty="0"/>
              <a:t>ILO C105 - Abolition of Forced Labor Convention, 1957 (No. 105)</a:t>
            </a:r>
          </a:p>
          <a:p>
            <a:pPr>
              <a:buFont typeface="Wingdings" panose="05000000000000000000" pitchFamily="2" charset="2"/>
              <a:buChar char="Ø"/>
            </a:pPr>
            <a:r>
              <a:rPr lang="en-US" dirty="0">
                <a:solidFill>
                  <a:srgbClr val="FF0000"/>
                </a:solidFill>
              </a:rPr>
              <a:t>Denounced by Malaysia in 1990</a:t>
            </a:r>
          </a:p>
        </p:txBody>
      </p:sp>
      <p:sp>
        <p:nvSpPr>
          <p:cNvPr id="4" name="Slide Number Placeholder 3"/>
          <p:cNvSpPr>
            <a:spLocks noGrp="1"/>
          </p:cNvSpPr>
          <p:nvPr>
            <p:ph type="sldNum" sz="quarter" idx="12"/>
          </p:nvPr>
        </p:nvSpPr>
        <p:spPr/>
        <p:txBody>
          <a:bodyPr/>
          <a:lstStyle/>
          <a:p>
            <a:pPr>
              <a:defRPr/>
            </a:pPr>
            <a:fld id="{0B342EBC-71C0-4226-A07A-61E861C79B44}" type="slidenum">
              <a:rPr lang="en-US" smtClean="0"/>
              <a:pPr>
                <a:defRPr/>
              </a:pPr>
              <a:t>4</a:t>
            </a:fld>
            <a:endParaRPr lang="en-US" sz="1400" dirty="0">
              <a:latin typeface="Times" pitchFamily="18" charset="0"/>
            </a:endParaRPr>
          </a:p>
        </p:txBody>
      </p:sp>
    </p:spTree>
    <p:extLst>
      <p:ext uri="{BB962C8B-B14F-4D97-AF65-F5344CB8AC3E}">
        <p14:creationId xmlns:p14="http://schemas.microsoft.com/office/powerpoint/2010/main" val="4081693354"/>
      </p:ext>
    </p:extLst>
  </p:cSld>
  <p:clrMapOvr>
    <a:masterClrMapping/>
  </p:clrMapOvr>
  <p:transition spd="slow">
    <p:wipe/>
  </p:transition>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t="5000" r="-1000" b="-5000"/>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0B342EBC-71C0-4226-A07A-61E861C79B44}" type="slidenum">
              <a:rPr lang="en-US" smtClean="0"/>
              <a:pPr>
                <a:defRPr/>
              </a:pPr>
              <a:t>5</a:t>
            </a:fld>
            <a:endParaRPr lang="en-US" sz="1400" dirty="0">
              <a:latin typeface="Times" pitchFamily="18" charset="0"/>
            </a:endParaRPr>
          </a:p>
        </p:txBody>
      </p:sp>
    </p:spTree>
    <p:extLst>
      <p:ext uri="{BB962C8B-B14F-4D97-AF65-F5344CB8AC3E}">
        <p14:creationId xmlns:p14="http://schemas.microsoft.com/office/powerpoint/2010/main" val="3781260839"/>
      </p:ext>
    </p:extLst>
  </p:cSld>
  <p:clrMapOvr>
    <a:masterClrMapping/>
  </p:clrMapOvr>
  <p:transition spd="slow">
    <p:wipe/>
  </p:transition>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0B342EBC-71C0-4226-A07A-61E861C79B44}" type="slidenum">
              <a:rPr lang="en-US" smtClean="0"/>
              <a:pPr>
                <a:defRPr/>
              </a:pPr>
              <a:t>6</a:t>
            </a:fld>
            <a:endParaRPr lang="en-US" sz="1400" dirty="0">
              <a:latin typeface="Times" pitchFamily="18" charset="0"/>
            </a:endParaRPr>
          </a:p>
        </p:txBody>
      </p:sp>
    </p:spTree>
    <p:extLst>
      <p:ext uri="{BB962C8B-B14F-4D97-AF65-F5344CB8AC3E}">
        <p14:creationId xmlns:p14="http://schemas.microsoft.com/office/powerpoint/2010/main" val="2248955826"/>
      </p:ext>
    </p:extLst>
  </p:cSld>
  <p:clrMapOvr>
    <a:masterClrMapping/>
  </p:clrMapOvr>
  <p:transition spd="slow">
    <p:wip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Anti-Union Policies</a:t>
            </a:r>
          </a:p>
        </p:txBody>
      </p:sp>
      <p:sp>
        <p:nvSpPr>
          <p:cNvPr id="7" name="Content Placeholder 6"/>
          <p:cNvSpPr>
            <a:spLocks noGrp="1"/>
          </p:cNvSpPr>
          <p:nvPr>
            <p:ph idx="1"/>
          </p:nvPr>
        </p:nvSpPr>
        <p:spPr/>
        <p:txBody>
          <a:bodyPr/>
          <a:lstStyle/>
          <a:p>
            <a:r>
              <a:rPr lang="en-US" dirty="0"/>
              <a:t>Historically, the Malaysian government implemented policies that made unionization of electronics workers difficult to keep wages competitive for MNCs.</a:t>
            </a:r>
          </a:p>
          <a:p>
            <a:r>
              <a:rPr lang="en-US" dirty="0"/>
              <a:t>In the electronics sector, unions were banned. Although the ban on electronics unions was lifted in 1988, electronics workers were not permitted to affiliate themselves with national or industry level federations.</a:t>
            </a:r>
          </a:p>
        </p:txBody>
      </p:sp>
      <p:sp>
        <p:nvSpPr>
          <p:cNvPr id="5" name="Slide Number Placeholder 4"/>
          <p:cNvSpPr>
            <a:spLocks noGrp="1"/>
          </p:cNvSpPr>
          <p:nvPr>
            <p:ph type="sldNum" sz="quarter" idx="12"/>
          </p:nvPr>
        </p:nvSpPr>
        <p:spPr/>
        <p:txBody>
          <a:bodyPr/>
          <a:lstStyle/>
          <a:p>
            <a:pPr>
              <a:defRPr/>
            </a:pPr>
            <a:fld id="{0B342EBC-71C0-4226-A07A-61E861C79B44}" type="slidenum">
              <a:rPr lang="en-US" smtClean="0"/>
              <a:pPr>
                <a:defRPr/>
              </a:pPr>
              <a:t>7</a:t>
            </a:fld>
            <a:endParaRPr lang="en-US" sz="1400" dirty="0">
              <a:latin typeface="Times" pitchFamily="18" charset="0"/>
            </a:endParaRPr>
          </a:p>
        </p:txBody>
      </p:sp>
    </p:spTree>
    <p:extLst>
      <p:ext uri="{BB962C8B-B14F-4D97-AF65-F5344CB8AC3E}">
        <p14:creationId xmlns:p14="http://schemas.microsoft.com/office/powerpoint/2010/main" val="2215848425"/>
      </p:ext>
    </p:extLst>
  </p:cSld>
  <p:clrMapOvr>
    <a:masterClrMapping/>
  </p:clrMapOvr>
  <p:transition spd="slow">
    <p:wip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Signs of Progress</a:t>
            </a:r>
          </a:p>
        </p:txBody>
      </p:sp>
      <p:sp>
        <p:nvSpPr>
          <p:cNvPr id="7" name="Content Placeholder 6"/>
          <p:cNvSpPr>
            <a:spLocks noGrp="1"/>
          </p:cNvSpPr>
          <p:nvPr>
            <p:ph idx="1"/>
          </p:nvPr>
        </p:nvSpPr>
        <p:spPr/>
        <p:txBody>
          <a:bodyPr/>
          <a:lstStyle/>
          <a:p>
            <a:r>
              <a:rPr lang="en-US" dirty="0"/>
              <a:t>Introduction of the minimum wage in 2012</a:t>
            </a:r>
          </a:p>
          <a:p>
            <a:r>
              <a:rPr lang="en-US" dirty="0"/>
              <a:t>Regional unions allowed in 2010</a:t>
            </a:r>
          </a:p>
          <a:p>
            <a:r>
              <a:rPr lang="en-US" dirty="0"/>
              <a:t>Pressure from industrialized countries to form a national electronics industry union</a:t>
            </a:r>
          </a:p>
          <a:p>
            <a:r>
              <a:rPr lang="en-US" dirty="0"/>
              <a:t>However, unionization in “pioneer” industries like electronics remains difficult</a:t>
            </a:r>
          </a:p>
          <a:p>
            <a:endParaRPr lang="en-US" dirty="0"/>
          </a:p>
          <a:p>
            <a:pPr>
              <a:buFont typeface="Symbol" panose="05050102010706020507" pitchFamily="18" charset="2"/>
              <a:buChar char="Þ"/>
            </a:pPr>
            <a:r>
              <a:rPr lang="en-US" i="1" dirty="0"/>
              <a:t>TPP Malaysia-US Side Agreement</a:t>
            </a:r>
          </a:p>
          <a:p>
            <a:pPr marL="0" indent="0">
              <a:buNone/>
            </a:pPr>
            <a:endParaRPr lang="en-US" i="1" dirty="0"/>
          </a:p>
        </p:txBody>
      </p:sp>
      <p:sp>
        <p:nvSpPr>
          <p:cNvPr id="5" name="Slide Number Placeholder 4"/>
          <p:cNvSpPr>
            <a:spLocks noGrp="1"/>
          </p:cNvSpPr>
          <p:nvPr>
            <p:ph type="sldNum" sz="quarter" idx="12"/>
          </p:nvPr>
        </p:nvSpPr>
        <p:spPr/>
        <p:txBody>
          <a:bodyPr/>
          <a:lstStyle/>
          <a:p>
            <a:pPr>
              <a:defRPr/>
            </a:pPr>
            <a:fld id="{0B342EBC-71C0-4226-A07A-61E861C79B44}" type="slidenum">
              <a:rPr lang="en-US" smtClean="0"/>
              <a:pPr>
                <a:defRPr/>
              </a:pPr>
              <a:t>8</a:t>
            </a:fld>
            <a:endParaRPr lang="en-US" sz="1400" dirty="0">
              <a:latin typeface="Times" pitchFamily="18" charset="0"/>
            </a:endParaRPr>
          </a:p>
        </p:txBody>
      </p:sp>
    </p:spTree>
    <p:extLst>
      <p:ext uri="{BB962C8B-B14F-4D97-AF65-F5344CB8AC3E}">
        <p14:creationId xmlns:p14="http://schemas.microsoft.com/office/powerpoint/2010/main" val="68128501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7">
                                            <p:txEl>
                                              <p:pRg st="5" end="5"/>
                                            </p:txEl>
                                          </p:spTgt>
                                        </p:tgtEl>
                                        <p:attrNameLst>
                                          <p:attrName>style.visibility</p:attrName>
                                        </p:attrNameLst>
                                      </p:cBhvr>
                                      <p:to>
                                        <p:strVal val="visible"/>
                                      </p:to>
                                    </p:set>
                                    <p:anim calcmode="lin" valueType="num">
                                      <p:cBhvr additive="base">
                                        <p:cTn id="7" dur="500" fill="hold"/>
                                        <p:tgtEl>
                                          <p:spTgt spid="7">
                                            <p:txEl>
                                              <p:pRg st="5" end="5"/>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7">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838200" y="1223963"/>
            <a:ext cx="8153400" cy="1143000"/>
          </a:xfrm>
        </p:spPr>
        <p:txBody>
          <a:bodyPr/>
          <a:lstStyle/>
          <a:p>
            <a:r>
              <a:rPr lang="en-US" dirty="0"/>
              <a:t>The Malaysia-US TPP Side Agreement</a:t>
            </a:r>
          </a:p>
        </p:txBody>
      </p:sp>
      <p:sp>
        <p:nvSpPr>
          <p:cNvPr id="7" name="Content Placeholder 6"/>
          <p:cNvSpPr>
            <a:spLocks noGrp="1"/>
          </p:cNvSpPr>
          <p:nvPr>
            <p:ph idx="1"/>
          </p:nvPr>
        </p:nvSpPr>
        <p:spPr>
          <a:xfrm>
            <a:off x="381001" y="3006815"/>
            <a:ext cx="8610600" cy="3721100"/>
          </a:xfrm>
        </p:spPr>
        <p:txBody>
          <a:bodyPr numCol="2"/>
          <a:lstStyle/>
          <a:p>
            <a:r>
              <a:rPr lang="en-US" sz="2000" dirty="0"/>
              <a:t>Government discretion in registering trade unions</a:t>
            </a:r>
          </a:p>
          <a:p>
            <a:r>
              <a:rPr lang="en-US" sz="2000" dirty="0"/>
              <a:t>Government discretion to cancel trade union registration</a:t>
            </a:r>
          </a:p>
          <a:p>
            <a:r>
              <a:rPr lang="en-US" sz="2000" dirty="0"/>
              <a:t>Cancellation of registration when two or more unions exist</a:t>
            </a:r>
          </a:p>
          <a:p>
            <a:r>
              <a:rPr lang="en-US" sz="2000" dirty="0"/>
              <a:t>Discretion to suspend a union</a:t>
            </a:r>
          </a:p>
          <a:p>
            <a:r>
              <a:rPr lang="en-US" sz="2000" dirty="0"/>
              <a:t>Restrictions on formation of unions in “similar” trades, occupations or industries</a:t>
            </a:r>
          </a:p>
          <a:p>
            <a:r>
              <a:rPr lang="en-US" sz="2000" dirty="0"/>
              <a:t>Restrictions on formation of, and affiliation with, union federations or confederations in “similar” trades, occupations or industries </a:t>
            </a:r>
          </a:p>
          <a:p>
            <a:r>
              <a:rPr lang="en-US" sz="2000" dirty="0"/>
              <a:t>Affiliation with international unions</a:t>
            </a:r>
          </a:p>
          <a:p>
            <a:r>
              <a:rPr lang="en-US" sz="2000" dirty="0"/>
              <a:t>Trade union leadership</a:t>
            </a:r>
          </a:p>
          <a:p>
            <a:r>
              <a:rPr lang="en-US" sz="2000" dirty="0"/>
              <a:t>Collective bargaining</a:t>
            </a:r>
          </a:p>
          <a:p>
            <a:r>
              <a:rPr lang="en-US" sz="2000" dirty="0"/>
              <a:t>Strikes</a:t>
            </a:r>
          </a:p>
          <a:p>
            <a:r>
              <a:rPr lang="en-US" sz="2000" dirty="0"/>
              <a:t>Penal sanctions for peaceful strikes </a:t>
            </a:r>
          </a:p>
        </p:txBody>
      </p:sp>
      <p:sp>
        <p:nvSpPr>
          <p:cNvPr id="5" name="Slide Number Placeholder 4"/>
          <p:cNvSpPr>
            <a:spLocks noGrp="1"/>
          </p:cNvSpPr>
          <p:nvPr>
            <p:ph type="sldNum" sz="quarter" idx="12"/>
          </p:nvPr>
        </p:nvSpPr>
        <p:spPr/>
        <p:txBody>
          <a:bodyPr/>
          <a:lstStyle/>
          <a:p>
            <a:pPr>
              <a:defRPr/>
            </a:pPr>
            <a:fld id="{0B342EBC-71C0-4226-A07A-61E861C79B44}" type="slidenum">
              <a:rPr lang="en-US" smtClean="0"/>
              <a:pPr>
                <a:defRPr/>
              </a:pPr>
              <a:t>9</a:t>
            </a:fld>
            <a:endParaRPr lang="en-US" sz="1400" dirty="0">
              <a:latin typeface="Times" pitchFamily="18" charset="0"/>
            </a:endParaRPr>
          </a:p>
        </p:txBody>
      </p:sp>
      <p:sp>
        <p:nvSpPr>
          <p:cNvPr id="2" name="TextBox 1"/>
          <p:cNvSpPr txBox="1"/>
          <p:nvPr/>
        </p:nvSpPr>
        <p:spPr>
          <a:xfrm>
            <a:off x="609600" y="2133600"/>
            <a:ext cx="7924799" cy="1200329"/>
          </a:xfrm>
          <a:prstGeom prst="rect">
            <a:avLst/>
          </a:prstGeom>
          <a:noFill/>
        </p:spPr>
        <p:txBody>
          <a:bodyPr wrap="square" rtlCol="0">
            <a:spAutoFit/>
          </a:bodyPr>
          <a:lstStyle/>
          <a:p>
            <a:r>
              <a:rPr lang="en-US" dirty="0"/>
              <a:t>The agreement limits the Malaysian government’s ability to restrict union formation in the following areas:</a:t>
            </a:r>
          </a:p>
          <a:p>
            <a:endParaRPr lang="en-US" dirty="0"/>
          </a:p>
        </p:txBody>
      </p:sp>
    </p:spTree>
    <p:extLst>
      <p:ext uri="{BB962C8B-B14F-4D97-AF65-F5344CB8AC3E}">
        <p14:creationId xmlns:p14="http://schemas.microsoft.com/office/powerpoint/2010/main" val="809275878"/>
      </p:ext>
    </p:extLst>
  </p:cSld>
  <p:clrMapOvr>
    <a:masterClrMapping/>
  </p:clrMapOvr>
  <p:transition spd="slow">
    <p:wipe/>
  </p:transition>
</p:sld>
</file>

<file path=ppt/theme/theme1.xml><?xml version="1.0" encoding="utf-8"?>
<a:theme xmlns:a="http://schemas.openxmlformats.org/drawingml/2006/main" name="1_Blank Presentation">
  <a:themeElements>
    <a:clrScheme name="1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Frutiger 87ExtraBlackCn" pitchFamily="34"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Frutiger 87ExtraBlackCn" pitchFamily="34" charset="0"/>
            <a:cs typeface="Arial" charset="0"/>
          </a:defRPr>
        </a:defPPr>
      </a:lstStyle>
    </a:lnDef>
  </a:objectDefaults>
  <a:extraClrSchemeLst>
    <a:extraClrScheme>
      <a:clrScheme name="1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18886</TotalTime>
  <Words>1799</Words>
  <Application>Microsoft Office PowerPoint</Application>
  <PresentationFormat>On-screen Show (4:3)</PresentationFormat>
  <Paragraphs>163</Paragraphs>
  <Slides>22</Slides>
  <Notes>20</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1_Blank Presentation</vt:lpstr>
      <vt:lpstr>PowerPoint Presentation</vt:lpstr>
      <vt:lpstr>Labor Rights in the Malaysian Electronics Industry &amp; TPP</vt:lpstr>
      <vt:lpstr>What impact can TPP have on labor rights in Malaysian electronics?</vt:lpstr>
      <vt:lpstr>Core International Labor Standards</vt:lpstr>
      <vt:lpstr>PowerPoint Presentation</vt:lpstr>
      <vt:lpstr>PowerPoint Presentation</vt:lpstr>
      <vt:lpstr>Anti-Union Policies</vt:lpstr>
      <vt:lpstr>Signs of Progress</vt:lpstr>
      <vt:lpstr>The Malaysia-US TPP Side Agreement</vt:lpstr>
      <vt:lpstr>The Electronics Labor Force</vt:lpstr>
      <vt:lpstr>Forced Labor (Sept. 17, 2014 | New York Times)</vt:lpstr>
      <vt:lpstr>The Malaysia-US TPP Side Agreement</vt:lpstr>
      <vt:lpstr>Critics are Not Convinced</vt:lpstr>
      <vt:lpstr>Human Rights Watch’s Assessment</vt:lpstr>
      <vt:lpstr>Weak Results in the Past</vt:lpstr>
      <vt:lpstr>What can we expect from TPP?</vt:lpstr>
      <vt:lpstr>What can we expect from TPP?</vt:lpstr>
      <vt:lpstr>Policy Recommendations</vt:lpstr>
      <vt:lpstr>Noted Gaps in Current Research</vt:lpstr>
      <vt:lpstr>Conclusion </vt:lpstr>
      <vt:lpstr>Questions?</vt:lpstr>
      <vt:lpstr>Bibliography</vt:lpstr>
    </vt:vector>
  </TitlesOfParts>
  <Company>Cornell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Current Target Audiences/Markets</dc:title>
  <dc:creator>ILR</dc:creator>
  <cp:lastModifiedBy>Fincher</cp:lastModifiedBy>
  <cp:revision>715</cp:revision>
  <cp:lastPrinted>2014-09-24T22:53:07Z</cp:lastPrinted>
  <dcterms:created xsi:type="dcterms:W3CDTF">2014-09-30T18:02:50Z</dcterms:created>
  <dcterms:modified xsi:type="dcterms:W3CDTF">2016-11-27T03:58:29Z</dcterms:modified>
</cp:coreProperties>
</file>