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93" r:id="rId3"/>
    <p:sldMasterId id="2147483734" r:id="rId4"/>
    <p:sldMasterId id="2147483747" r:id="rId5"/>
    <p:sldMasterId id="2147483759" r:id="rId6"/>
    <p:sldMasterId id="2147483772" r:id="rId7"/>
  </p:sldMasterIdLst>
  <p:notesMasterIdLst>
    <p:notesMasterId r:id="rId120"/>
  </p:notesMasterIdLst>
  <p:sldIdLst>
    <p:sldId id="268" r:id="rId8"/>
    <p:sldId id="257" r:id="rId9"/>
    <p:sldId id="258" r:id="rId10"/>
    <p:sldId id="259" r:id="rId11"/>
    <p:sldId id="306" r:id="rId12"/>
    <p:sldId id="303" r:id="rId13"/>
    <p:sldId id="261" r:id="rId14"/>
    <p:sldId id="262" r:id="rId15"/>
    <p:sldId id="304" r:id="rId16"/>
    <p:sldId id="264" r:id="rId17"/>
    <p:sldId id="305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91" r:id="rId68"/>
    <p:sldId id="392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  <p:sldId id="407" r:id="rId84"/>
    <p:sldId id="408" r:id="rId85"/>
    <p:sldId id="409" r:id="rId86"/>
    <p:sldId id="410" r:id="rId87"/>
    <p:sldId id="411" r:id="rId88"/>
    <p:sldId id="412" r:id="rId89"/>
    <p:sldId id="413" r:id="rId90"/>
    <p:sldId id="414" r:id="rId91"/>
    <p:sldId id="415" r:id="rId92"/>
    <p:sldId id="416" r:id="rId93"/>
    <p:sldId id="417" r:id="rId94"/>
    <p:sldId id="418" r:id="rId95"/>
    <p:sldId id="419" r:id="rId96"/>
    <p:sldId id="420" r:id="rId97"/>
    <p:sldId id="421" r:id="rId98"/>
    <p:sldId id="422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90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6F6AB-B406-4F6A-BFA2-9220E6535357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3196DC1-3348-4A70-99FD-D2F09E5099BB}">
      <dgm:prSet phldrT="[Text]" custT="1"/>
      <dgm:spPr>
        <a:solidFill>
          <a:srgbClr val="1F497D"/>
        </a:solidFill>
        <a:ln>
          <a:solidFill>
            <a:srgbClr val="F7A800"/>
          </a:solidFill>
        </a:ln>
      </dgm:spPr>
      <dgm:t>
        <a:bodyPr/>
        <a:lstStyle/>
        <a:p>
          <a:r>
            <a:rPr lang="en-US" sz="1600" b="1" dirty="0">
              <a:solidFill>
                <a:srgbClr val="F7A800"/>
              </a:solidFill>
              <a:latin typeface="Proxima Nova Rg" panose="02000506030000020004" pitchFamily="50" charset="0"/>
            </a:rPr>
            <a:t>Employee</a:t>
          </a:r>
        </a:p>
      </dgm:t>
    </dgm:pt>
    <dgm:pt modelId="{B2A35AD3-069E-4867-B180-D38ADE1F5BFA}" type="parTrans" cxnId="{C26DB76B-17A7-4849-9034-859E348B2A9E}">
      <dgm:prSet/>
      <dgm:spPr/>
      <dgm:t>
        <a:bodyPr/>
        <a:lstStyle/>
        <a:p>
          <a:endParaRPr lang="en-US"/>
        </a:p>
      </dgm:t>
    </dgm:pt>
    <dgm:pt modelId="{0B2B3742-3A26-47DF-9C6C-36A98E7380E5}" type="sibTrans" cxnId="{C26DB76B-17A7-4849-9034-859E348B2A9E}">
      <dgm:prSet/>
      <dgm:spPr>
        <a:solidFill>
          <a:srgbClr val="F7A800"/>
        </a:solidFill>
      </dgm:spPr>
      <dgm:t>
        <a:bodyPr/>
        <a:lstStyle/>
        <a:p>
          <a:endParaRPr lang="en-US" dirty="0"/>
        </a:p>
      </dgm:t>
    </dgm:pt>
    <dgm:pt modelId="{A35950E1-792C-4FC9-852F-F679F5DBA5E2}">
      <dgm:prSet phldrT="[Text]"/>
      <dgm:spPr>
        <a:solidFill>
          <a:schemeClr val="bg1">
            <a:alpha val="90000"/>
          </a:schemeClr>
        </a:solidFill>
        <a:ln>
          <a:solidFill>
            <a:srgbClr val="1F497D"/>
          </a:solidFill>
        </a:ln>
      </dgm:spPr>
      <dgm:t>
        <a:bodyPr anchor="ctr"/>
        <a:lstStyle/>
        <a:p>
          <a:pPr algn="l"/>
          <a:r>
            <a:rPr lang="en-US" b="1" dirty="0">
              <a:latin typeface="Proxima Nova Rg" panose="02000506030000020004" pitchFamily="50" charset="0"/>
            </a:rPr>
            <a:t>Notifies employer of the need for PFL </a:t>
          </a:r>
          <a:r>
            <a:rPr lang="en-US" b="1" dirty="0">
              <a:solidFill>
                <a:srgbClr val="F7A800"/>
              </a:solidFill>
              <a:latin typeface="Proxima Nova Rg" panose="02000506030000020004" pitchFamily="50" charset="0"/>
            </a:rPr>
            <a:t>30 days </a:t>
          </a:r>
          <a:r>
            <a:rPr lang="en-US" b="1" dirty="0">
              <a:latin typeface="Proxima Nova Rg" panose="02000506030000020004" pitchFamily="50" charset="0"/>
            </a:rPr>
            <a:t>in advance, if foreseeable</a:t>
          </a:r>
          <a:endParaRPr lang="en-US" dirty="0">
            <a:latin typeface="Proxima Nova Rg" panose="02000506030000020004" pitchFamily="50" charset="0"/>
          </a:endParaRPr>
        </a:p>
      </dgm:t>
    </dgm:pt>
    <dgm:pt modelId="{44C9433E-905C-45B9-B074-B0A7293B5398}" type="parTrans" cxnId="{EAEA5643-B53B-480E-80FA-6F4330A9E479}">
      <dgm:prSet/>
      <dgm:spPr/>
      <dgm:t>
        <a:bodyPr/>
        <a:lstStyle/>
        <a:p>
          <a:endParaRPr lang="en-US"/>
        </a:p>
      </dgm:t>
    </dgm:pt>
    <dgm:pt modelId="{8BB382B3-BDA7-4D45-80C3-7459A18AE9D3}" type="sibTrans" cxnId="{EAEA5643-B53B-480E-80FA-6F4330A9E479}">
      <dgm:prSet/>
      <dgm:spPr/>
      <dgm:t>
        <a:bodyPr/>
        <a:lstStyle/>
        <a:p>
          <a:endParaRPr lang="en-US"/>
        </a:p>
      </dgm:t>
    </dgm:pt>
    <dgm:pt modelId="{BF6DA0DD-78B5-4693-BFFC-498FD8860983}">
      <dgm:prSet phldrT="[Text]" custT="1"/>
      <dgm:spPr>
        <a:solidFill>
          <a:srgbClr val="1F497D"/>
        </a:solidFill>
        <a:ln>
          <a:solidFill>
            <a:srgbClr val="F7A800"/>
          </a:solidFill>
        </a:ln>
      </dgm:spPr>
      <dgm:t>
        <a:bodyPr/>
        <a:lstStyle/>
        <a:p>
          <a:r>
            <a:rPr lang="en-US" sz="1600" b="1" dirty="0">
              <a:solidFill>
                <a:srgbClr val="F7A800"/>
              </a:solidFill>
              <a:latin typeface="Proxima Nova Rg" panose="02000506030000020004" pitchFamily="50" charset="0"/>
            </a:rPr>
            <a:t>Employee</a:t>
          </a:r>
          <a:endParaRPr lang="en-US" sz="1300" b="1" dirty="0">
            <a:solidFill>
              <a:srgbClr val="F7A800"/>
            </a:solidFill>
            <a:latin typeface="Proxima Nova Rg" panose="02000506030000020004" pitchFamily="50" charset="0"/>
          </a:endParaRPr>
        </a:p>
      </dgm:t>
    </dgm:pt>
    <dgm:pt modelId="{2971A0EE-AB6D-466A-88B0-060BDF107231}" type="parTrans" cxnId="{29A6F111-7ABD-4716-904A-09BDFC696179}">
      <dgm:prSet/>
      <dgm:spPr/>
      <dgm:t>
        <a:bodyPr/>
        <a:lstStyle/>
        <a:p>
          <a:endParaRPr lang="en-US"/>
        </a:p>
      </dgm:t>
    </dgm:pt>
    <dgm:pt modelId="{888D2186-CF5D-49C6-AD5C-114E6E63F603}" type="sibTrans" cxnId="{29A6F111-7ABD-4716-904A-09BDFC696179}">
      <dgm:prSet/>
      <dgm:spPr>
        <a:solidFill>
          <a:srgbClr val="F7A800"/>
        </a:solidFill>
      </dgm:spPr>
      <dgm:t>
        <a:bodyPr/>
        <a:lstStyle/>
        <a:p>
          <a:endParaRPr lang="en-US" dirty="0"/>
        </a:p>
      </dgm:t>
    </dgm:pt>
    <dgm:pt modelId="{19407098-3B22-45E7-9561-3243A5EBDFF3}">
      <dgm:prSet phldrT="[Text]"/>
      <dgm:spPr>
        <a:solidFill>
          <a:schemeClr val="bg1">
            <a:alpha val="90000"/>
          </a:schemeClr>
        </a:solidFill>
        <a:ln>
          <a:solidFill>
            <a:srgbClr val="1F497D"/>
          </a:solidFill>
        </a:ln>
      </dgm:spPr>
      <dgm:t>
        <a:bodyPr anchor="ctr"/>
        <a:lstStyle/>
        <a:p>
          <a:pPr algn="l"/>
          <a:r>
            <a:rPr lang="en-US" b="1" dirty="0">
              <a:latin typeface="Proxima Nova Rg" panose="02000506030000020004" pitchFamily="50" charset="0"/>
            </a:rPr>
            <a:t>Files claim form with </a:t>
          </a:r>
          <a:r>
            <a:rPr lang="en-US" b="1" dirty="0">
              <a:solidFill>
                <a:srgbClr val="F7A800"/>
              </a:solidFill>
              <a:latin typeface="Proxima Nova Rg" panose="02000506030000020004" pitchFamily="50" charset="0"/>
            </a:rPr>
            <a:t>employer</a:t>
          </a:r>
          <a:endParaRPr lang="en-US" dirty="0">
            <a:solidFill>
              <a:srgbClr val="F7A800"/>
            </a:solidFill>
            <a:latin typeface="Proxima Nova Rg" panose="02000506030000020004" pitchFamily="50" charset="0"/>
          </a:endParaRPr>
        </a:p>
      </dgm:t>
    </dgm:pt>
    <dgm:pt modelId="{086070D9-5135-4E40-9C10-7F1340E78208}" type="parTrans" cxnId="{61E1146E-2C95-45C2-AAB4-E729E9A77E2C}">
      <dgm:prSet/>
      <dgm:spPr/>
      <dgm:t>
        <a:bodyPr/>
        <a:lstStyle/>
        <a:p>
          <a:endParaRPr lang="en-US"/>
        </a:p>
      </dgm:t>
    </dgm:pt>
    <dgm:pt modelId="{AE0E8B52-9D70-4AF9-BF04-C80E8DC5F854}" type="sibTrans" cxnId="{61E1146E-2C95-45C2-AAB4-E729E9A77E2C}">
      <dgm:prSet/>
      <dgm:spPr/>
      <dgm:t>
        <a:bodyPr/>
        <a:lstStyle/>
        <a:p>
          <a:endParaRPr lang="en-US"/>
        </a:p>
      </dgm:t>
    </dgm:pt>
    <dgm:pt modelId="{8C0B222F-DE25-4C59-B191-7305E324C863}">
      <dgm:prSet phldrT="[Text]" custT="1"/>
      <dgm:spPr>
        <a:solidFill>
          <a:srgbClr val="F7A800"/>
        </a:solidFill>
        <a:ln>
          <a:solidFill>
            <a:srgbClr val="1F497D"/>
          </a:solidFill>
        </a:ln>
      </dgm:spPr>
      <dgm:t>
        <a:bodyPr/>
        <a:lstStyle/>
        <a:p>
          <a:r>
            <a:rPr lang="en-US" sz="1600" b="1" dirty="0">
              <a:solidFill>
                <a:srgbClr val="1F497D"/>
              </a:solidFill>
              <a:latin typeface="Proxima Nova Rg" panose="02000506030000020004" pitchFamily="50" charset="0"/>
            </a:rPr>
            <a:t>Employer</a:t>
          </a:r>
          <a:endParaRPr lang="en-US" sz="1300" b="1" dirty="0">
            <a:solidFill>
              <a:srgbClr val="1F497D"/>
            </a:solidFill>
            <a:latin typeface="Proxima Nova Rg" panose="02000506030000020004" pitchFamily="50" charset="0"/>
          </a:endParaRPr>
        </a:p>
      </dgm:t>
    </dgm:pt>
    <dgm:pt modelId="{40C02803-0D3D-410D-A01B-6858DDB7C2E2}" type="parTrans" cxnId="{643F1E29-29DA-40F6-B6DC-31F0174AEABA}">
      <dgm:prSet/>
      <dgm:spPr/>
      <dgm:t>
        <a:bodyPr/>
        <a:lstStyle/>
        <a:p>
          <a:endParaRPr lang="en-US"/>
        </a:p>
      </dgm:t>
    </dgm:pt>
    <dgm:pt modelId="{933B2F6D-AC1C-4074-95B1-701EDDC1E57D}" type="sibTrans" cxnId="{643F1E29-29DA-40F6-B6DC-31F0174AEABA}">
      <dgm:prSet/>
      <dgm:spPr>
        <a:solidFill>
          <a:srgbClr val="F7A800"/>
        </a:solidFill>
      </dgm:spPr>
      <dgm:t>
        <a:bodyPr/>
        <a:lstStyle/>
        <a:p>
          <a:endParaRPr lang="en-US" dirty="0"/>
        </a:p>
      </dgm:t>
    </dgm:pt>
    <dgm:pt modelId="{EE603ED3-70AD-4599-88EA-4D93C4A49AF4}">
      <dgm:prSet phldrT="[Text]"/>
      <dgm:spPr>
        <a:solidFill>
          <a:schemeClr val="bg1">
            <a:alpha val="90000"/>
          </a:schemeClr>
        </a:solidFill>
        <a:ln>
          <a:solidFill>
            <a:srgbClr val="1F497D"/>
          </a:solidFill>
        </a:ln>
      </dgm:spPr>
      <dgm:t>
        <a:bodyPr/>
        <a:lstStyle/>
        <a:p>
          <a:pPr algn="l"/>
          <a:r>
            <a:rPr lang="en-US" b="1" dirty="0">
              <a:latin typeface="Proxima Nova Rg" panose="02000506030000020004" pitchFamily="50" charset="0"/>
            </a:rPr>
            <a:t>Enters information onto claim form</a:t>
          </a:r>
          <a:endParaRPr lang="en-US" dirty="0">
            <a:solidFill>
              <a:srgbClr val="F7A800"/>
            </a:solidFill>
            <a:latin typeface="Proxima Nova Rg" panose="02000506030000020004" pitchFamily="50" charset="0"/>
          </a:endParaRPr>
        </a:p>
      </dgm:t>
    </dgm:pt>
    <dgm:pt modelId="{92A8E808-076D-4DF1-9577-312F26B32BB0}" type="parTrans" cxnId="{1852BE29-5313-42AF-B1B2-FCCBE5CB2F9B}">
      <dgm:prSet/>
      <dgm:spPr/>
      <dgm:t>
        <a:bodyPr/>
        <a:lstStyle/>
        <a:p>
          <a:endParaRPr lang="en-US"/>
        </a:p>
      </dgm:t>
    </dgm:pt>
    <dgm:pt modelId="{FEB10676-5C93-4EB8-8B38-789A640CA5A2}" type="sibTrans" cxnId="{1852BE29-5313-42AF-B1B2-FCCBE5CB2F9B}">
      <dgm:prSet/>
      <dgm:spPr/>
      <dgm:t>
        <a:bodyPr/>
        <a:lstStyle/>
        <a:p>
          <a:endParaRPr lang="en-US"/>
        </a:p>
      </dgm:t>
    </dgm:pt>
    <dgm:pt modelId="{215061CF-1D17-459E-9414-7954AFFA8DF8}">
      <dgm:prSet phldrT="[Text]" custT="1"/>
      <dgm:spPr>
        <a:solidFill>
          <a:srgbClr val="1F497D"/>
        </a:solidFill>
        <a:ln>
          <a:solidFill>
            <a:srgbClr val="F7A800"/>
          </a:solidFill>
        </a:ln>
      </dgm:spPr>
      <dgm:t>
        <a:bodyPr/>
        <a:lstStyle/>
        <a:p>
          <a:r>
            <a:rPr lang="en-US" sz="1600" b="1" dirty="0">
              <a:solidFill>
                <a:srgbClr val="F7A800"/>
              </a:solidFill>
              <a:latin typeface="Proxima Nova Rg" panose="02000506030000020004" pitchFamily="50" charset="0"/>
            </a:rPr>
            <a:t>Employee</a:t>
          </a:r>
        </a:p>
      </dgm:t>
    </dgm:pt>
    <dgm:pt modelId="{BA0D425A-6C37-4856-B959-95C5706DD8D6}" type="parTrans" cxnId="{19D2ACDA-F1B6-4EBA-A3D8-47C7701CF5A4}">
      <dgm:prSet/>
      <dgm:spPr/>
      <dgm:t>
        <a:bodyPr/>
        <a:lstStyle/>
        <a:p>
          <a:endParaRPr lang="en-US"/>
        </a:p>
      </dgm:t>
    </dgm:pt>
    <dgm:pt modelId="{738D1B5D-7699-4EE3-9C5A-20D1DA655469}" type="sibTrans" cxnId="{19D2ACDA-F1B6-4EBA-A3D8-47C7701CF5A4}">
      <dgm:prSet/>
      <dgm:spPr/>
      <dgm:t>
        <a:bodyPr/>
        <a:lstStyle/>
        <a:p>
          <a:endParaRPr lang="en-US"/>
        </a:p>
      </dgm:t>
    </dgm:pt>
    <dgm:pt modelId="{1FF5F26D-D9E3-4AEA-87B6-BF585F7A6388}">
      <dgm:prSet phldrT="[Text]"/>
      <dgm:spPr>
        <a:solidFill>
          <a:schemeClr val="bg1">
            <a:alpha val="90000"/>
          </a:schemeClr>
        </a:solidFill>
        <a:ln>
          <a:solidFill>
            <a:srgbClr val="1F497D"/>
          </a:solidFill>
        </a:ln>
      </dgm:spPr>
      <dgm:t>
        <a:bodyPr anchor="ctr"/>
        <a:lstStyle/>
        <a:p>
          <a:pPr algn="l"/>
          <a:r>
            <a:rPr lang="en-US" b="1" dirty="0">
              <a:latin typeface="Proxima Nova Rg" panose="02000506030000020004" pitchFamily="50" charset="0"/>
            </a:rPr>
            <a:t>Attaches supporting documentation</a:t>
          </a:r>
          <a:endParaRPr lang="en-US" dirty="0">
            <a:solidFill>
              <a:srgbClr val="F7A800"/>
            </a:solidFill>
            <a:latin typeface="Proxima Nova Rg" panose="02000506030000020004" pitchFamily="50" charset="0"/>
          </a:endParaRPr>
        </a:p>
      </dgm:t>
    </dgm:pt>
    <dgm:pt modelId="{0557B576-B1BE-494C-BC0A-DB32BCCA03D9}" type="parTrans" cxnId="{332DD349-DEFF-4CD2-97CF-17A35394600A}">
      <dgm:prSet/>
      <dgm:spPr/>
      <dgm:t>
        <a:bodyPr/>
        <a:lstStyle/>
        <a:p>
          <a:endParaRPr lang="en-US"/>
        </a:p>
      </dgm:t>
    </dgm:pt>
    <dgm:pt modelId="{C42B7552-DFE8-4D79-B550-74B7A957854D}" type="sibTrans" cxnId="{332DD349-DEFF-4CD2-97CF-17A35394600A}">
      <dgm:prSet/>
      <dgm:spPr/>
      <dgm:t>
        <a:bodyPr/>
        <a:lstStyle/>
        <a:p>
          <a:endParaRPr lang="en-US"/>
        </a:p>
      </dgm:t>
    </dgm:pt>
    <dgm:pt modelId="{19CB5279-2EDC-4429-A052-B9EDF9889301}">
      <dgm:prSet phldrT="[Text]"/>
      <dgm:spPr>
        <a:solidFill>
          <a:schemeClr val="bg1">
            <a:alpha val="90000"/>
          </a:schemeClr>
        </a:solidFill>
        <a:ln>
          <a:solidFill>
            <a:srgbClr val="1F497D"/>
          </a:solidFill>
        </a:ln>
      </dgm:spPr>
      <dgm:t>
        <a:bodyPr/>
        <a:lstStyle/>
        <a:p>
          <a:pPr algn="l"/>
          <a:r>
            <a:rPr lang="en-US" b="1" dirty="0">
              <a:latin typeface="Proxima Nova Rg" panose="02000506030000020004" pitchFamily="50" charset="0"/>
            </a:rPr>
            <a:t>Returns to employee within </a:t>
          </a:r>
          <a:r>
            <a:rPr lang="en-US" b="1" dirty="0">
              <a:solidFill>
                <a:srgbClr val="F7A800"/>
              </a:solidFill>
              <a:latin typeface="Proxima Nova Rg" panose="02000506030000020004" pitchFamily="50" charset="0"/>
            </a:rPr>
            <a:t>3 days</a:t>
          </a:r>
          <a:endParaRPr lang="en-US" dirty="0">
            <a:solidFill>
              <a:srgbClr val="F7A800"/>
            </a:solidFill>
            <a:latin typeface="Proxima Nova Rg" panose="02000506030000020004" pitchFamily="50" charset="0"/>
          </a:endParaRPr>
        </a:p>
      </dgm:t>
    </dgm:pt>
    <dgm:pt modelId="{2F421B8E-4A33-450E-A2E1-56FD24287214}" type="parTrans" cxnId="{3EEC353A-BC10-4603-AA37-24FD1FD3C838}">
      <dgm:prSet/>
      <dgm:spPr/>
      <dgm:t>
        <a:bodyPr/>
        <a:lstStyle/>
        <a:p>
          <a:endParaRPr lang="en-US"/>
        </a:p>
      </dgm:t>
    </dgm:pt>
    <dgm:pt modelId="{0BC0336F-7ADD-4BBA-97E4-A779F7C03A9B}" type="sibTrans" cxnId="{3EEC353A-BC10-4603-AA37-24FD1FD3C838}">
      <dgm:prSet/>
      <dgm:spPr/>
      <dgm:t>
        <a:bodyPr/>
        <a:lstStyle/>
        <a:p>
          <a:endParaRPr lang="en-US"/>
        </a:p>
      </dgm:t>
    </dgm:pt>
    <dgm:pt modelId="{53070D88-20AF-4288-AD15-D8F665E4EC87}">
      <dgm:prSet phldrT="[Text]"/>
      <dgm:spPr>
        <a:solidFill>
          <a:schemeClr val="bg1">
            <a:alpha val="90000"/>
          </a:schemeClr>
        </a:solidFill>
        <a:ln>
          <a:solidFill>
            <a:srgbClr val="1F497D"/>
          </a:solidFill>
        </a:ln>
      </dgm:spPr>
      <dgm:t>
        <a:bodyPr anchor="ctr"/>
        <a:lstStyle/>
        <a:p>
          <a:pPr algn="l"/>
          <a:r>
            <a:rPr lang="en-US" b="1" dirty="0">
              <a:latin typeface="Proxima Nova Rg" panose="02000506030000020004" pitchFamily="50" charset="0"/>
            </a:rPr>
            <a:t>Submits to the </a:t>
          </a:r>
          <a:r>
            <a:rPr lang="en-US" b="1" dirty="0">
              <a:solidFill>
                <a:srgbClr val="F7A800"/>
              </a:solidFill>
              <a:latin typeface="Proxima Nova Rg" panose="02000506030000020004" pitchFamily="50" charset="0"/>
            </a:rPr>
            <a:t>insurer</a:t>
          </a:r>
          <a:endParaRPr lang="en-US" dirty="0">
            <a:solidFill>
              <a:srgbClr val="F7A800"/>
            </a:solidFill>
            <a:latin typeface="Proxima Nova Rg" panose="02000506030000020004" pitchFamily="50" charset="0"/>
          </a:endParaRPr>
        </a:p>
      </dgm:t>
    </dgm:pt>
    <dgm:pt modelId="{EC0627FF-0386-4B13-8BF1-3C525BDBA834}" type="parTrans" cxnId="{86974EED-541A-4C6E-8FB0-3D5523A712B3}">
      <dgm:prSet/>
      <dgm:spPr/>
      <dgm:t>
        <a:bodyPr/>
        <a:lstStyle/>
        <a:p>
          <a:endParaRPr lang="en-US"/>
        </a:p>
      </dgm:t>
    </dgm:pt>
    <dgm:pt modelId="{008CB40F-91D5-41A1-9C81-11E6BAB2017D}" type="sibTrans" cxnId="{86974EED-541A-4C6E-8FB0-3D5523A712B3}">
      <dgm:prSet/>
      <dgm:spPr/>
      <dgm:t>
        <a:bodyPr/>
        <a:lstStyle/>
        <a:p>
          <a:endParaRPr lang="en-US"/>
        </a:p>
      </dgm:t>
    </dgm:pt>
    <dgm:pt modelId="{7F116066-99EE-4693-8C47-45B30379EE0D}" type="pres">
      <dgm:prSet presAssocID="{4946F6AB-B406-4F6A-BFA2-9220E65353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0D5E9E-8C45-45FD-BBF8-F1B81B5F7480}" type="pres">
      <dgm:prSet presAssocID="{43196DC1-3348-4A70-99FD-D2F09E5099BB}" presName="composite" presStyleCnt="0"/>
      <dgm:spPr/>
    </dgm:pt>
    <dgm:pt modelId="{2850267F-3381-4E5A-9EC1-2F9B2775EC21}" type="pres">
      <dgm:prSet presAssocID="{43196DC1-3348-4A70-99FD-D2F09E5099B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F16B3-6916-4BE4-BECB-AB475EAB0474}" type="pres">
      <dgm:prSet presAssocID="{43196DC1-3348-4A70-99FD-D2F09E5099BB}" presName="parSh" presStyleLbl="node1" presStyleIdx="0" presStyleCnt="4"/>
      <dgm:spPr/>
      <dgm:t>
        <a:bodyPr/>
        <a:lstStyle/>
        <a:p>
          <a:endParaRPr lang="en-US"/>
        </a:p>
      </dgm:t>
    </dgm:pt>
    <dgm:pt modelId="{CC6BA8FF-AFF8-48AD-80F5-2D68B659B6A3}" type="pres">
      <dgm:prSet presAssocID="{43196DC1-3348-4A70-99FD-D2F09E5099BB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5DBAE-ED16-4ED5-A23E-33B612F7766A}" type="pres">
      <dgm:prSet presAssocID="{0B2B3742-3A26-47DF-9C6C-36A98E7380E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3BEA22C-D4A6-49B4-BB28-FF84672A3F0A}" type="pres">
      <dgm:prSet presAssocID="{0B2B3742-3A26-47DF-9C6C-36A98E7380E5}" presName="connTx" presStyleLbl="sibTrans2D1" presStyleIdx="0" presStyleCnt="3"/>
      <dgm:spPr/>
      <dgm:t>
        <a:bodyPr/>
        <a:lstStyle/>
        <a:p>
          <a:endParaRPr lang="en-US"/>
        </a:p>
      </dgm:t>
    </dgm:pt>
    <dgm:pt modelId="{7A4BC9F7-E156-4648-834F-3777B9040024}" type="pres">
      <dgm:prSet presAssocID="{BF6DA0DD-78B5-4693-BFFC-498FD8860983}" presName="composite" presStyleCnt="0"/>
      <dgm:spPr/>
    </dgm:pt>
    <dgm:pt modelId="{E7D8FBFD-6C53-4B3E-B265-0D264C131FA2}" type="pres">
      <dgm:prSet presAssocID="{BF6DA0DD-78B5-4693-BFFC-498FD886098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D160F-487D-45A3-BD08-81656BB2B37D}" type="pres">
      <dgm:prSet presAssocID="{BF6DA0DD-78B5-4693-BFFC-498FD8860983}" presName="parSh" presStyleLbl="node1" presStyleIdx="1" presStyleCnt="4"/>
      <dgm:spPr/>
      <dgm:t>
        <a:bodyPr/>
        <a:lstStyle/>
        <a:p>
          <a:endParaRPr lang="en-US"/>
        </a:p>
      </dgm:t>
    </dgm:pt>
    <dgm:pt modelId="{40546B90-C876-4650-A563-1DC12817331D}" type="pres">
      <dgm:prSet presAssocID="{BF6DA0DD-78B5-4693-BFFC-498FD8860983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CF200-072E-4CD9-B2DB-7C5066DDB674}" type="pres">
      <dgm:prSet presAssocID="{888D2186-CF5D-49C6-AD5C-114E6E63F60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20FD54C-361D-41B8-A023-26D492A03034}" type="pres">
      <dgm:prSet presAssocID="{888D2186-CF5D-49C6-AD5C-114E6E63F603}" presName="connTx" presStyleLbl="sibTrans2D1" presStyleIdx="1" presStyleCnt="3"/>
      <dgm:spPr/>
      <dgm:t>
        <a:bodyPr/>
        <a:lstStyle/>
        <a:p>
          <a:endParaRPr lang="en-US"/>
        </a:p>
      </dgm:t>
    </dgm:pt>
    <dgm:pt modelId="{C71B3296-6779-4FED-B82E-A65C7128BD2D}" type="pres">
      <dgm:prSet presAssocID="{8C0B222F-DE25-4C59-B191-7305E324C863}" presName="composite" presStyleCnt="0"/>
      <dgm:spPr/>
    </dgm:pt>
    <dgm:pt modelId="{F0D8D174-1AFF-48A9-B796-59A436578C2A}" type="pres">
      <dgm:prSet presAssocID="{8C0B222F-DE25-4C59-B191-7305E324C863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99C04-B4FF-41A7-861B-710D1925070E}" type="pres">
      <dgm:prSet presAssocID="{8C0B222F-DE25-4C59-B191-7305E324C863}" presName="parSh" presStyleLbl="node1" presStyleIdx="2" presStyleCnt="4"/>
      <dgm:spPr/>
      <dgm:t>
        <a:bodyPr/>
        <a:lstStyle/>
        <a:p>
          <a:endParaRPr lang="en-US"/>
        </a:p>
      </dgm:t>
    </dgm:pt>
    <dgm:pt modelId="{E690EC19-63BD-47BC-BD99-7E3BF3CEF9EB}" type="pres">
      <dgm:prSet presAssocID="{8C0B222F-DE25-4C59-B191-7305E324C863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06DB9-97BE-4B17-8AC0-978B74468FF3}" type="pres">
      <dgm:prSet presAssocID="{933B2F6D-AC1C-4074-95B1-701EDDC1E57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6AFE271-50C9-4010-82F3-49D962C685B8}" type="pres">
      <dgm:prSet presAssocID="{933B2F6D-AC1C-4074-95B1-701EDDC1E57D}" presName="connTx" presStyleLbl="sibTrans2D1" presStyleIdx="2" presStyleCnt="3"/>
      <dgm:spPr/>
      <dgm:t>
        <a:bodyPr/>
        <a:lstStyle/>
        <a:p>
          <a:endParaRPr lang="en-US"/>
        </a:p>
      </dgm:t>
    </dgm:pt>
    <dgm:pt modelId="{E8E81188-EF63-4423-8962-609D8635F55E}" type="pres">
      <dgm:prSet presAssocID="{215061CF-1D17-459E-9414-7954AFFA8DF8}" presName="composite" presStyleCnt="0"/>
      <dgm:spPr/>
    </dgm:pt>
    <dgm:pt modelId="{3194FBA2-85DA-4C7A-AF28-858C9220A967}" type="pres">
      <dgm:prSet presAssocID="{215061CF-1D17-459E-9414-7954AFFA8DF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E8D81-F917-46DA-8385-EB303697D789}" type="pres">
      <dgm:prSet presAssocID="{215061CF-1D17-459E-9414-7954AFFA8DF8}" presName="parSh" presStyleLbl="node1" presStyleIdx="3" presStyleCnt="4"/>
      <dgm:spPr/>
      <dgm:t>
        <a:bodyPr/>
        <a:lstStyle/>
        <a:p>
          <a:endParaRPr lang="en-US"/>
        </a:p>
      </dgm:t>
    </dgm:pt>
    <dgm:pt modelId="{C52F4F26-8C95-4AF1-ACA0-D5E349CC88B6}" type="pres">
      <dgm:prSet presAssocID="{215061CF-1D17-459E-9414-7954AFFA8DF8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102C1-128C-CE41-8364-C3BC63467940}" type="presOf" srcId="{8C0B222F-DE25-4C59-B191-7305E324C863}" destId="{FBC99C04-B4FF-41A7-861B-710D1925070E}" srcOrd="1" destOrd="0" presId="urn:microsoft.com/office/officeart/2005/8/layout/process3"/>
    <dgm:cxn modelId="{08B94F82-CDE5-1341-82CB-DD4F086C6733}" type="presOf" srcId="{8C0B222F-DE25-4C59-B191-7305E324C863}" destId="{F0D8D174-1AFF-48A9-B796-59A436578C2A}" srcOrd="0" destOrd="0" presId="urn:microsoft.com/office/officeart/2005/8/layout/process3"/>
    <dgm:cxn modelId="{0477F138-77A0-554B-B1A3-73A7FC368FA0}" type="presOf" srcId="{43196DC1-3348-4A70-99FD-D2F09E5099BB}" destId="{2850267F-3381-4E5A-9EC1-2F9B2775EC21}" srcOrd="0" destOrd="0" presId="urn:microsoft.com/office/officeart/2005/8/layout/process3"/>
    <dgm:cxn modelId="{EAEA5643-B53B-480E-80FA-6F4330A9E479}" srcId="{43196DC1-3348-4A70-99FD-D2F09E5099BB}" destId="{A35950E1-792C-4FC9-852F-F679F5DBA5E2}" srcOrd="0" destOrd="0" parTransId="{44C9433E-905C-45B9-B074-B0A7293B5398}" sibTransId="{8BB382B3-BDA7-4D45-80C3-7459A18AE9D3}"/>
    <dgm:cxn modelId="{0873ED99-4BBA-4F40-8AB6-2046C8EA696D}" type="presOf" srcId="{A35950E1-792C-4FC9-852F-F679F5DBA5E2}" destId="{CC6BA8FF-AFF8-48AD-80F5-2D68B659B6A3}" srcOrd="0" destOrd="0" presId="urn:microsoft.com/office/officeart/2005/8/layout/process3"/>
    <dgm:cxn modelId="{643F1E29-29DA-40F6-B6DC-31F0174AEABA}" srcId="{4946F6AB-B406-4F6A-BFA2-9220E6535357}" destId="{8C0B222F-DE25-4C59-B191-7305E324C863}" srcOrd="2" destOrd="0" parTransId="{40C02803-0D3D-410D-A01B-6858DDB7C2E2}" sibTransId="{933B2F6D-AC1C-4074-95B1-701EDDC1E57D}"/>
    <dgm:cxn modelId="{591CF1E8-4049-2D48-90FC-B4E172D5B206}" type="presOf" srcId="{BF6DA0DD-78B5-4693-BFFC-498FD8860983}" destId="{E7D8FBFD-6C53-4B3E-B265-0D264C131FA2}" srcOrd="0" destOrd="0" presId="urn:microsoft.com/office/officeart/2005/8/layout/process3"/>
    <dgm:cxn modelId="{6EAA9B5A-AE8A-1C4E-90F9-4124FB168053}" type="presOf" srcId="{888D2186-CF5D-49C6-AD5C-114E6E63F603}" destId="{120FD54C-361D-41B8-A023-26D492A03034}" srcOrd="1" destOrd="0" presId="urn:microsoft.com/office/officeart/2005/8/layout/process3"/>
    <dgm:cxn modelId="{17AB70A7-9746-674F-BF77-01667CEB0797}" type="presOf" srcId="{933B2F6D-AC1C-4074-95B1-701EDDC1E57D}" destId="{62406DB9-97BE-4B17-8AC0-978B74468FF3}" srcOrd="0" destOrd="0" presId="urn:microsoft.com/office/officeart/2005/8/layout/process3"/>
    <dgm:cxn modelId="{9FCB74F7-2FA2-0D45-A19B-D892A15D77BC}" type="presOf" srcId="{215061CF-1D17-459E-9414-7954AFFA8DF8}" destId="{AF1E8D81-F917-46DA-8385-EB303697D789}" srcOrd="1" destOrd="0" presId="urn:microsoft.com/office/officeart/2005/8/layout/process3"/>
    <dgm:cxn modelId="{90B4F5B9-1EB9-AF43-B4D4-6F5579C0DCF5}" type="presOf" srcId="{4946F6AB-B406-4F6A-BFA2-9220E6535357}" destId="{7F116066-99EE-4693-8C47-45B30379EE0D}" srcOrd="0" destOrd="0" presId="urn:microsoft.com/office/officeart/2005/8/layout/process3"/>
    <dgm:cxn modelId="{69163024-7FE3-5D4E-A657-79664B7AD44D}" type="presOf" srcId="{0B2B3742-3A26-47DF-9C6C-36A98E7380E5}" destId="{E0B5DBAE-ED16-4ED5-A23E-33B612F7766A}" srcOrd="0" destOrd="0" presId="urn:microsoft.com/office/officeart/2005/8/layout/process3"/>
    <dgm:cxn modelId="{5421B64A-EFAA-8E45-BFFB-1374D6B83892}" type="presOf" srcId="{BF6DA0DD-78B5-4693-BFFC-498FD8860983}" destId="{90DD160F-487D-45A3-BD08-81656BB2B37D}" srcOrd="1" destOrd="0" presId="urn:microsoft.com/office/officeart/2005/8/layout/process3"/>
    <dgm:cxn modelId="{697847F5-19DF-984D-8AF0-28B942C673FA}" type="presOf" srcId="{888D2186-CF5D-49C6-AD5C-114E6E63F603}" destId="{813CF200-072E-4CD9-B2DB-7C5066DDB674}" srcOrd="0" destOrd="0" presId="urn:microsoft.com/office/officeart/2005/8/layout/process3"/>
    <dgm:cxn modelId="{8246F1E5-2E72-8E46-9E01-53C3ED2C0BC8}" type="presOf" srcId="{53070D88-20AF-4288-AD15-D8F665E4EC87}" destId="{C52F4F26-8C95-4AF1-ACA0-D5E349CC88B6}" srcOrd="0" destOrd="1" presId="urn:microsoft.com/office/officeart/2005/8/layout/process3"/>
    <dgm:cxn modelId="{24030CFB-9721-F24B-ACBA-D8C38E37DCF9}" type="presOf" srcId="{1FF5F26D-D9E3-4AEA-87B6-BF585F7A6388}" destId="{C52F4F26-8C95-4AF1-ACA0-D5E349CC88B6}" srcOrd="0" destOrd="0" presId="urn:microsoft.com/office/officeart/2005/8/layout/process3"/>
    <dgm:cxn modelId="{F972D1FE-2EE2-CF4D-B833-76B17C87D79D}" type="presOf" srcId="{43196DC1-3348-4A70-99FD-D2F09E5099BB}" destId="{726F16B3-6916-4BE4-BECB-AB475EAB0474}" srcOrd="1" destOrd="0" presId="urn:microsoft.com/office/officeart/2005/8/layout/process3"/>
    <dgm:cxn modelId="{332DD349-DEFF-4CD2-97CF-17A35394600A}" srcId="{215061CF-1D17-459E-9414-7954AFFA8DF8}" destId="{1FF5F26D-D9E3-4AEA-87B6-BF585F7A6388}" srcOrd="0" destOrd="0" parTransId="{0557B576-B1BE-494C-BC0A-DB32BCCA03D9}" sibTransId="{C42B7552-DFE8-4D79-B550-74B7A957854D}"/>
    <dgm:cxn modelId="{61E1146E-2C95-45C2-AAB4-E729E9A77E2C}" srcId="{BF6DA0DD-78B5-4693-BFFC-498FD8860983}" destId="{19407098-3B22-45E7-9561-3243A5EBDFF3}" srcOrd="0" destOrd="0" parTransId="{086070D9-5135-4E40-9C10-7F1340E78208}" sibTransId="{AE0E8B52-9D70-4AF9-BF04-C80E8DC5F854}"/>
    <dgm:cxn modelId="{86974EED-541A-4C6E-8FB0-3D5523A712B3}" srcId="{215061CF-1D17-459E-9414-7954AFFA8DF8}" destId="{53070D88-20AF-4288-AD15-D8F665E4EC87}" srcOrd="1" destOrd="0" parTransId="{EC0627FF-0386-4B13-8BF1-3C525BDBA834}" sibTransId="{008CB40F-91D5-41A1-9C81-11E6BAB2017D}"/>
    <dgm:cxn modelId="{F82967C1-A50A-E243-AA4E-108913BB1C28}" type="presOf" srcId="{933B2F6D-AC1C-4074-95B1-701EDDC1E57D}" destId="{86AFE271-50C9-4010-82F3-49D962C685B8}" srcOrd="1" destOrd="0" presId="urn:microsoft.com/office/officeart/2005/8/layout/process3"/>
    <dgm:cxn modelId="{C26DB76B-17A7-4849-9034-859E348B2A9E}" srcId="{4946F6AB-B406-4F6A-BFA2-9220E6535357}" destId="{43196DC1-3348-4A70-99FD-D2F09E5099BB}" srcOrd="0" destOrd="0" parTransId="{B2A35AD3-069E-4867-B180-D38ADE1F5BFA}" sibTransId="{0B2B3742-3A26-47DF-9C6C-36A98E7380E5}"/>
    <dgm:cxn modelId="{88E9CF52-AD49-6F4E-8209-A40121A2A9D4}" type="presOf" srcId="{19CB5279-2EDC-4429-A052-B9EDF9889301}" destId="{E690EC19-63BD-47BC-BD99-7E3BF3CEF9EB}" srcOrd="0" destOrd="1" presId="urn:microsoft.com/office/officeart/2005/8/layout/process3"/>
    <dgm:cxn modelId="{3EEC353A-BC10-4603-AA37-24FD1FD3C838}" srcId="{8C0B222F-DE25-4C59-B191-7305E324C863}" destId="{19CB5279-2EDC-4429-A052-B9EDF9889301}" srcOrd="1" destOrd="0" parTransId="{2F421B8E-4A33-450E-A2E1-56FD24287214}" sibTransId="{0BC0336F-7ADD-4BBA-97E4-A779F7C03A9B}"/>
    <dgm:cxn modelId="{19D2ACDA-F1B6-4EBA-A3D8-47C7701CF5A4}" srcId="{4946F6AB-B406-4F6A-BFA2-9220E6535357}" destId="{215061CF-1D17-459E-9414-7954AFFA8DF8}" srcOrd="3" destOrd="0" parTransId="{BA0D425A-6C37-4856-B959-95C5706DD8D6}" sibTransId="{738D1B5D-7699-4EE3-9C5A-20D1DA655469}"/>
    <dgm:cxn modelId="{FD183535-3825-FD44-893E-9D4409B639BB}" type="presOf" srcId="{19407098-3B22-45E7-9561-3243A5EBDFF3}" destId="{40546B90-C876-4650-A563-1DC12817331D}" srcOrd="0" destOrd="0" presId="urn:microsoft.com/office/officeart/2005/8/layout/process3"/>
    <dgm:cxn modelId="{29A6F111-7ABD-4716-904A-09BDFC696179}" srcId="{4946F6AB-B406-4F6A-BFA2-9220E6535357}" destId="{BF6DA0DD-78B5-4693-BFFC-498FD8860983}" srcOrd="1" destOrd="0" parTransId="{2971A0EE-AB6D-466A-88B0-060BDF107231}" sibTransId="{888D2186-CF5D-49C6-AD5C-114E6E63F603}"/>
    <dgm:cxn modelId="{1852BE29-5313-42AF-B1B2-FCCBE5CB2F9B}" srcId="{8C0B222F-DE25-4C59-B191-7305E324C863}" destId="{EE603ED3-70AD-4599-88EA-4D93C4A49AF4}" srcOrd="0" destOrd="0" parTransId="{92A8E808-076D-4DF1-9577-312F26B32BB0}" sibTransId="{FEB10676-5C93-4EB8-8B38-789A640CA5A2}"/>
    <dgm:cxn modelId="{6FBF8D75-78AD-AF48-8DA1-AB9947C88436}" type="presOf" srcId="{0B2B3742-3A26-47DF-9C6C-36A98E7380E5}" destId="{03BEA22C-D4A6-49B4-BB28-FF84672A3F0A}" srcOrd="1" destOrd="0" presId="urn:microsoft.com/office/officeart/2005/8/layout/process3"/>
    <dgm:cxn modelId="{ED44C4C1-1A9B-654F-B1F3-DA74FDDAF620}" type="presOf" srcId="{215061CF-1D17-459E-9414-7954AFFA8DF8}" destId="{3194FBA2-85DA-4C7A-AF28-858C9220A967}" srcOrd="0" destOrd="0" presId="urn:microsoft.com/office/officeart/2005/8/layout/process3"/>
    <dgm:cxn modelId="{27B065FA-CCC6-964C-9C3D-918AB799175F}" type="presOf" srcId="{EE603ED3-70AD-4599-88EA-4D93C4A49AF4}" destId="{E690EC19-63BD-47BC-BD99-7E3BF3CEF9EB}" srcOrd="0" destOrd="0" presId="urn:microsoft.com/office/officeart/2005/8/layout/process3"/>
    <dgm:cxn modelId="{70A35F9E-73E5-384C-8ED0-886362DCB6F2}" type="presParOf" srcId="{7F116066-99EE-4693-8C47-45B30379EE0D}" destId="{C20D5E9E-8C45-45FD-BBF8-F1B81B5F7480}" srcOrd="0" destOrd="0" presId="urn:microsoft.com/office/officeart/2005/8/layout/process3"/>
    <dgm:cxn modelId="{4EEAC900-7F2B-4442-A240-6F1AF283A970}" type="presParOf" srcId="{C20D5E9E-8C45-45FD-BBF8-F1B81B5F7480}" destId="{2850267F-3381-4E5A-9EC1-2F9B2775EC21}" srcOrd="0" destOrd="0" presId="urn:microsoft.com/office/officeart/2005/8/layout/process3"/>
    <dgm:cxn modelId="{EE6760E7-B6D8-DE44-950E-C99A3D3A1E1A}" type="presParOf" srcId="{C20D5E9E-8C45-45FD-BBF8-F1B81B5F7480}" destId="{726F16B3-6916-4BE4-BECB-AB475EAB0474}" srcOrd="1" destOrd="0" presId="urn:microsoft.com/office/officeart/2005/8/layout/process3"/>
    <dgm:cxn modelId="{7FBE6666-DBFD-A145-BCBB-8885686B0583}" type="presParOf" srcId="{C20D5E9E-8C45-45FD-BBF8-F1B81B5F7480}" destId="{CC6BA8FF-AFF8-48AD-80F5-2D68B659B6A3}" srcOrd="2" destOrd="0" presId="urn:microsoft.com/office/officeart/2005/8/layout/process3"/>
    <dgm:cxn modelId="{EF9C3890-4947-154B-BFA8-B774AD0550B1}" type="presParOf" srcId="{7F116066-99EE-4693-8C47-45B30379EE0D}" destId="{E0B5DBAE-ED16-4ED5-A23E-33B612F7766A}" srcOrd="1" destOrd="0" presId="urn:microsoft.com/office/officeart/2005/8/layout/process3"/>
    <dgm:cxn modelId="{623724C1-5167-4C40-99EC-797214E64CBD}" type="presParOf" srcId="{E0B5DBAE-ED16-4ED5-A23E-33B612F7766A}" destId="{03BEA22C-D4A6-49B4-BB28-FF84672A3F0A}" srcOrd="0" destOrd="0" presId="urn:microsoft.com/office/officeart/2005/8/layout/process3"/>
    <dgm:cxn modelId="{99FE25FA-807C-B64E-8070-A0054DA2D5C9}" type="presParOf" srcId="{7F116066-99EE-4693-8C47-45B30379EE0D}" destId="{7A4BC9F7-E156-4648-834F-3777B9040024}" srcOrd="2" destOrd="0" presId="urn:microsoft.com/office/officeart/2005/8/layout/process3"/>
    <dgm:cxn modelId="{22431278-69D4-DA41-B249-B8ED7E17A0B8}" type="presParOf" srcId="{7A4BC9F7-E156-4648-834F-3777B9040024}" destId="{E7D8FBFD-6C53-4B3E-B265-0D264C131FA2}" srcOrd="0" destOrd="0" presId="urn:microsoft.com/office/officeart/2005/8/layout/process3"/>
    <dgm:cxn modelId="{823FD07C-1C9A-5544-8136-009B3AE308CE}" type="presParOf" srcId="{7A4BC9F7-E156-4648-834F-3777B9040024}" destId="{90DD160F-487D-45A3-BD08-81656BB2B37D}" srcOrd="1" destOrd="0" presId="urn:microsoft.com/office/officeart/2005/8/layout/process3"/>
    <dgm:cxn modelId="{21BD838E-1AA2-5A48-A4F7-361B715BB4D7}" type="presParOf" srcId="{7A4BC9F7-E156-4648-834F-3777B9040024}" destId="{40546B90-C876-4650-A563-1DC12817331D}" srcOrd="2" destOrd="0" presId="urn:microsoft.com/office/officeart/2005/8/layout/process3"/>
    <dgm:cxn modelId="{733F4024-58D1-A545-A4E3-FE86582891C8}" type="presParOf" srcId="{7F116066-99EE-4693-8C47-45B30379EE0D}" destId="{813CF200-072E-4CD9-B2DB-7C5066DDB674}" srcOrd="3" destOrd="0" presId="urn:microsoft.com/office/officeart/2005/8/layout/process3"/>
    <dgm:cxn modelId="{841ADB13-C255-EE43-A056-799CB84DAD2F}" type="presParOf" srcId="{813CF200-072E-4CD9-B2DB-7C5066DDB674}" destId="{120FD54C-361D-41B8-A023-26D492A03034}" srcOrd="0" destOrd="0" presId="urn:microsoft.com/office/officeart/2005/8/layout/process3"/>
    <dgm:cxn modelId="{1F78E0CF-F291-A948-9755-AEA98557E96F}" type="presParOf" srcId="{7F116066-99EE-4693-8C47-45B30379EE0D}" destId="{C71B3296-6779-4FED-B82E-A65C7128BD2D}" srcOrd="4" destOrd="0" presId="urn:microsoft.com/office/officeart/2005/8/layout/process3"/>
    <dgm:cxn modelId="{814A91F0-9ABA-804D-9BA6-0AEAC9419626}" type="presParOf" srcId="{C71B3296-6779-4FED-B82E-A65C7128BD2D}" destId="{F0D8D174-1AFF-48A9-B796-59A436578C2A}" srcOrd="0" destOrd="0" presId="urn:microsoft.com/office/officeart/2005/8/layout/process3"/>
    <dgm:cxn modelId="{809E7F77-C6D6-104C-8989-C4557D95CC79}" type="presParOf" srcId="{C71B3296-6779-4FED-B82E-A65C7128BD2D}" destId="{FBC99C04-B4FF-41A7-861B-710D1925070E}" srcOrd="1" destOrd="0" presId="urn:microsoft.com/office/officeart/2005/8/layout/process3"/>
    <dgm:cxn modelId="{54324ED5-D459-FF4D-9368-A4ACBAE28BCA}" type="presParOf" srcId="{C71B3296-6779-4FED-B82E-A65C7128BD2D}" destId="{E690EC19-63BD-47BC-BD99-7E3BF3CEF9EB}" srcOrd="2" destOrd="0" presId="urn:microsoft.com/office/officeart/2005/8/layout/process3"/>
    <dgm:cxn modelId="{3BD6E004-544B-A141-9E96-3D012490BE66}" type="presParOf" srcId="{7F116066-99EE-4693-8C47-45B30379EE0D}" destId="{62406DB9-97BE-4B17-8AC0-978B74468FF3}" srcOrd="5" destOrd="0" presId="urn:microsoft.com/office/officeart/2005/8/layout/process3"/>
    <dgm:cxn modelId="{0C9B9C72-963E-A540-95D0-C7702854EBE7}" type="presParOf" srcId="{62406DB9-97BE-4B17-8AC0-978B74468FF3}" destId="{86AFE271-50C9-4010-82F3-49D962C685B8}" srcOrd="0" destOrd="0" presId="urn:microsoft.com/office/officeart/2005/8/layout/process3"/>
    <dgm:cxn modelId="{50DAC7BD-B4A5-BF43-9071-EF4986804D0F}" type="presParOf" srcId="{7F116066-99EE-4693-8C47-45B30379EE0D}" destId="{E8E81188-EF63-4423-8962-609D8635F55E}" srcOrd="6" destOrd="0" presId="urn:microsoft.com/office/officeart/2005/8/layout/process3"/>
    <dgm:cxn modelId="{BBBA74C3-61E5-7745-A003-1ABAEC224AB5}" type="presParOf" srcId="{E8E81188-EF63-4423-8962-609D8635F55E}" destId="{3194FBA2-85DA-4C7A-AF28-858C9220A967}" srcOrd="0" destOrd="0" presId="urn:microsoft.com/office/officeart/2005/8/layout/process3"/>
    <dgm:cxn modelId="{527BC9C5-CCBC-BE4A-914F-94C92A954F7E}" type="presParOf" srcId="{E8E81188-EF63-4423-8962-609D8635F55E}" destId="{AF1E8D81-F917-46DA-8385-EB303697D789}" srcOrd="1" destOrd="0" presId="urn:microsoft.com/office/officeart/2005/8/layout/process3"/>
    <dgm:cxn modelId="{95DC1BCA-4191-1B48-980C-F1AC690DCC3E}" type="presParOf" srcId="{E8E81188-EF63-4423-8962-609D8635F55E}" destId="{C52F4F26-8C95-4AF1-ACA0-D5E349CC88B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F16B3-6916-4BE4-BECB-AB475EAB0474}">
      <dsp:nvSpPr>
        <dsp:cNvPr id="0" name=""/>
        <dsp:cNvSpPr/>
      </dsp:nvSpPr>
      <dsp:spPr>
        <a:xfrm>
          <a:off x="1177" y="1283542"/>
          <a:ext cx="1479595" cy="648000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rgbClr val="F7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7A800"/>
              </a:solidFill>
              <a:latin typeface="Proxima Nova Rg" panose="02000506030000020004" pitchFamily="50" charset="0"/>
            </a:rPr>
            <a:t>Employee</a:t>
          </a:r>
        </a:p>
      </dsp:txBody>
      <dsp:txXfrm>
        <a:off x="1177" y="1283542"/>
        <a:ext cx="1479595" cy="432000"/>
      </dsp:txXfrm>
    </dsp:sp>
    <dsp:sp modelId="{CC6BA8FF-AFF8-48AD-80F5-2D68B659B6A3}">
      <dsp:nvSpPr>
        <dsp:cNvPr id="0" name=""/>
        <dsp:cNvSpPr/>
      </dsp:nvSpPr>
      <dsp:spPr>
        <a:xfrm>
          <a:off x="304227" y="1715542"/>
          <a:ext cx="1479595" cy="171703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Proxima Nova Rg" panose="02000506030000020004" pitchFamily="50" charset="0"/>
            </a:rPr>
            <a:t>Notifies employer of the need for PFL </a:t>
          </a:r>
          <a:r>
            <a:rPr lang="en-US" sz="1500" b="1" kern="1200" dirty="0">
              <a:solidFill>
                <a:srgbClr val="F7A800"/>
              </a:solidFill>
              <a:latin typeface="Proxima Nova Rg" panose="02000506030000020004" pitchFamily="50" charset="0"/>
            </a:rPr>
            <a:t>30 days </a:t>
          </a:r>
          <a:r>
            <a:rPr lang="en-US" sz="1500" b="1" kern="1200" dirty="0">
              <a:latin typeface="Proxima Nova Rg" panose="02000506030000020004" pitchFamily="50" charset="0"/>
            </a:rPr>
            <a:t>in advance, if foreseeable</a:t>
          </a:r>
          <a:endParaRPr lang="en-US" sz="1500" kern="1200" dirty="0">
            <a:latin typeface="Proxima Nova Rg" panose="02000506030000020004" pitchFamily="50" charset="0"/>
          </a:endParaRPr>
        </a:p>
      </dsp:txBody>
      <dsp:txXfrm>
        <a:off x="347563" y="1758878"/>
        <a:ext cx="1392923" cy="1630359"/>
      </dsp:txXfrm>
    </dsp:sp>
    <dsp:sp modelId="{E0B5DBAE-ED16-4ED5-A23E-33B612F7766A}">
      <dsp:nvSpPr>
        <dsp:cNvPr id="0" name=""/>
        <dsp:cNvSpPr/>
      </dsp:nvSpPr>
      <dsp:spPr>
        <a:xfrm>
          <a:off x="1705073" y="1315354"/>
          <a:ext cx="475518" cy="368376"/>
        </a:xfrm>
        <a:prstGeom prst="rightArrow">
          <a:avLst>
            <a:gd name="adj1" fmla="val 60000"/>
            <a:gd name="adj2" fmla="val 50000"/>
          </a:avLst>
        </a:prstGeom>
        <a:solidFill>
          <a:srgbClr val="F7A8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705073" y="1389029"/>
        <a:ext cx="365005" cy="221026"/>
      </dsp:txXfrm>
    </dsp:sp>
    <dsp:sp modelId="{90DD160F-487D-45A3-BD08-81656BB2B37D}">
      <dsp:nvSpPr>
        <dsp:cNvPr id="0" name=""/>
        <dsp:cNvSpPr/>
      </dsp:nvSpPr>
      <dsp:spPr>
        <a:xfrm>
          <a:off x="2377977" y="1283542"/>
          <a:ext cx="1479595" cy="648000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rgbClr val="F7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7A800"/>
              </a:solidFill>
              <a:latin typeface="Proxima Nova Rg" panose="02000506030000020004" pitchFamily="50" charset="0"/>
            </a:rPr>
            <a:t>Employee</a:t>
          </a:r>
          <a:endParaRPr lang="en-US" sz="1300" b="1" kern="1200" dirty="0">
            <a:solidFill>
              <a:srgbClr val="F7A800"/>
            </a:solidFill>
            <a:latin typeface="Proxima Nova Rg" panose="02000506030000020004" pitchFamily="50" charset="0"/>
          </a:endParaRPr>
        </a:p>
      </dsp:txBody>
      <dsp:txXfrm>
        <a:off x="2377977" y="1283542"/>
        <a:ext cx="1479595" cy="432000"/>
      </dsp:txXfrm>
    </dsp:sp>
    <dsp:sp modelId="{40546B90-C876-4650-A563-1DC12817331D}">
      <dsp:nvSpPr>
        <dsp:cNvPr id="0" name=""/>
        <dsp:cNvSpPr/>
      </dsp:nvSpPr>
      <dsp:spPr>
        <a:xfrm>
          <a:off x="2681027" y="1715542"/>
          <a:ext cx="1479595" cy="171703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Proxima Nova Rg" panose="02000506030000020004" pitchFamily="50" charset="0"/>
            </a:rPr>
            <a:t>Files claim form with </a:t>
          </a:r>
          <a:r>
            <a:rPr lang="en-US" sz="1500" b="1" kern="1200" dirty="0">
              <a:solidFill>
                <a:srgbClr val="F7A800"/>
              </a:solidFill>
              <a:latin typeface="Proxima Nova Rg" panose="02000506030000020004" pitchFamily="50" charset="0"/>
            </a:rPr>
            <a:t>employer</a:t>
          </a:r>
          <a:endParaRPr lang="en-US" sz="1500" kern="1200" dirty="0">
            <a:solidFill>
              <a:srgbClr val="F7A800"/>
            </a:solidFill>
            <a:latin typeface="Proxima Nova Rg" panose="02000506030000020004" pitchFamily="50" charset="0"/>
          </a:endParaRPr>
        </a:p>
      </dsp:txBody>
      <dsp:txXfrm>
        <a:off x="2724363" y="1758878"/>
        <a:ext cx="1392923" cy="1630359"/>
      </dsp:txXfrm>
    </dsp:sp>
    <dsp:sp modelId="{813CF200-072E-4CD9-B2DB-7C5066DDB674}">
      <dsp:nvSpPr>
        <dsp:cNvPr id="0" name=""/>
        <dsp:cNvSpPr/>
      </dsp:nvSpPr>
      <dsp:spPr>
        <a:xfrm>
          <a:off x="4081873" y="1315354"/>
          <a:ext cx="475518" cy="368376"/>
        </a:xfrm>
        <a:prstGeom prst="rightArrow">
          <a:avLst>
            <a:gd name="adj1" fmla="val 60000"/>
            <a:gd name="adj2" fmla="val 50000"/>
          </a:avLst>
        </a:prstGeom>
        <a:solidFill>
          <a:srgbClr val="F7A8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081873" y="1389029"/>
        <a:ext cx="365005" cy="221026"/>
      </dsp:txXfrm>
    </dsp:sp>
    <dsp:sp modelId="{FBC99C04-B4FF-41A7-861B-710D1925070E}">
      <dsp:nvSpPr>
        <dsp:cNvPr id="0" name=""/>
        <dsp:cNvSpPr/>
      </dsp:nvSpPr>
      <dsp:spPr>
        <a:xfrm>
          <a:off x="4754777" y="1283542"/>
          <a:ext cx="1479595" cy="648000"/>
        </a:xfrm>
        <a:prstGeom prst="roundRect">
          <a:avLst>
            <a:gd name="adj" fmla="val 10000"/>
          </a:avLst>
        </a:prstGeom>
        <a:solidFill>
          <a:srgbClr val="F7A800"/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1F497D"/>
              </a:solidFill>
              <a:latin typeface="Proxima Nova Rg" panose="02000506030000020004" pitchFamily="50" charset="0"/>
            </a:rPr>
            <a:t>Employer</a:t>
          </a:r>
          <a:endParaRPr lang="en-US" sz="1300" b="1" kern="1200" dirty="0">
            <a:solidFill>
              <a:srgbClr val="1F497D"/>
            </a:solidFill>
            <a:latin typeface="Proxima Nova Rg" panose="02000506030000020004" pitchFamily="50" charset="0"/>
          </a:endParaRPr>
        </a:p>
      </dsp:txBody>
      <dsp:txXfrm>
        <a:off x="4754777" y="1283542"/>
        <a:ext cx="1479595" cy="432000"/>
      </dsp:txXfrm>
    </dsp:sp>
    <dsp:sp modelId="{E690EC19-63BD-47BC-BD99-7E3BF3CEF9EB}">
      <dsp:nvSpPr>
        <dsp:cNvPr id="0" name=""/>
        <dsp:cNvSpPr/>
      </dsp:nvSpPr>
      <dsp:spPr>
        <a:xfrm>
          <a:off x="5057827" y="1715542"/>
          <a:ext cx="1479595" cy="171703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Proxima Nova Rg" panose="02000506030000020004" pitchFamily="50" charset="0"/>
            </a:rPr>
            <a:t>Enters information onto claim form</a:t>
          </a:r>
          <a:endParaRPr lang="en-US" sz="1500" kern="1200" dirty="0">
            <a:solidFill>
              <a:srgbClr val="F7A800"/>
            </a:solidFill>
            <a:latin typeface="Proxima Nova Rg" panose="02000506030000020004" pitchFamily="50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Proxima Nova Rg" panose="02000506030000020004" pitchFamily="50" charset="0"/>
            </a:rPr>
            <a:t>Returns to employee within </a:t>
          </a:r>
          <a:r>
            <a:rPr lang="en-US" sz="1500" b="1" kern="1200" dirty="0">
              <a:solidFill>
                <a:srgbClr val="F7A800"/>
              </a:solidFill>
              <a:latin typeface="Proxima Nova Rg" panose="02000506030000020004" pitchFamily="50" charset="0"/>
            </a:rPr>
            <a:t>3 days</a:t>
          </a:r>
          <a:endParaRPr lang="en-US" sz="1500" kern="1200" dirty="0">
            <a:solidFill>
              <a:srgbClr val="F7A800"/>
            </a:solidFill>
            <a:latin typeface="Proxima Nova Rg" panose="02000506030000020004" pitchFamily="50" charset="0"/>
          </a:endParaRPr>
        </a:p>
      </dsp:txBody>
      <dsp:txXfrm>
        <a:off x="5101163" y="1758878"/>
        <a:ext cx="1392923" cy="1630359"/>
      </dsp:txXfrm>
    </dsp:sp>
    <dsp:sp modelId="{62406DB9-97BE-4B17-8AC0-978B74468FF3}">
      <dsp:nvSpPr>
        <dsp:cNvPr id="0" name=""/>
        <dsp:cNvSpPr/>
      </dsp:nvSpPr>
      <dsp:spPr>
        <a:xfrm>
          <a:off x="6458674" y="1315354"/>
          <a:ext cx="475518" cy="368376"/>
        </a:xfrm>
        <a:prstGeom prst="rightArrow">
          <a:avLst>
            <a:gd name="adj1" fmla="val 60000"/>
            <a:gd name="adj2" fmla="val 50000"/>
          </a:avLst>
        </a:prstGeom>
        <a:solidFill>
          <a:srgbClr val="F7A8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6458674" y="1389029"/>
        <a:ext cx="365005" cy="221026"/>
      </dsp:txXfrm>
    </dsp:sp>
    <dsp:sp modelId="{AF1E8D81-F917-46DA-8385-EB303697D789}">
      <dsp:nvSpPr>
        <dsp:cNvPr id="0" name=""/>
        <dsp:cNvSpPr/>
      </dsp:nvSpPr>
      <dsp:spPr>
        <a:xfrm>
          <a:off x="7131577" y="1283542"/>
          <a:ext cx="1479595" cy="648000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rgbClr val="F7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7A800"/>
              </a:solidFill>
              <a:latin typeface="Proxima Nova Rg" panose="02000506030000020004" pitchFamily="50" charset="0"/>
            </a:rPr>
            <a:t>Employee</a:t>
          </a:r>
        </a:p>
      </dsp:txBody>
      <dsp:txXfrm>
        <a:off x="7131577" y="1283542"/>
        <a:ext cx="1479595" cy="432000"/>
      </dsp:txXfrm>
    </dsp:sp>
    <dsp:sp modelId="{C52F4F26-8C95-4AF1-ACA0-D5E349CC88B6}">
      <dsp:nvSpPr>
        <dsp:cNvPr id="0" name=""/>
        <dsp:cNvSpPr/>
      </dsp:nvSpPr>
      <dsp:spPr>
        <a:xfrm>
          <a:off x="7434627" y="1715542"/>
          <a:ext cx="1479595" cy="171703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Proxima Nova Rg" panose="02000506030000020004" pitchFamily="50" charset="0"/>
            </a:rPr>
            <a:t>Attaches supporting documentation</a:t>
          </a:r>
          <a:endParaRPr lang="en-US" sz="1500" kern="1200" dirty="0">
            <a:solidFill>
              <a:srgbClr val="F7A800"/>
            </a:solidFill>
            <a:latin typeface="Proxima Nova Rg" panose="02000506030000020004" pitchFamily="50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Proxima Nova Rg" panose="02000506030000020004" pitchFamily="50" charset="0"/>
            </a:rPr>
            <a:t>Submits to the </a:t>
          </a:r>
          <a:r>
            <a:rPr lang="en-US" sz="1500" b="1" kern="1200" dirty="0">
              <a:solidFill>
                <a:srgbClr val="F7A800"/>
              </a:solidFill>
              <a:latin typeface="Proxima Nova Rg" panose="02000506030000020004" pitchFamily="50" charset="0"/>
            </a:rPr>
            <a:t>insurer</a:t>
          </a:r>
          <a:endParaRPr lang="en-US" sz="1500" kern="1200" dirty="0">
            <a:solidFill>
              <a:srgbClr val="F7A800"/>
            </a:solidFill>
            <a:latin typeface="Proxima Nova Rg" panose="02000506030000020004" pitchFamily="50" charset="0"/>
          </a:endParaRPr>
        </a:p>
      </dsp:txBody>
      <dsp:txXfrm>
        <a:off x="7477963" y="1758878"/>
        <a:ext cx="1392923" cy="163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1DF51-86FB-3D46-8048-0F3009E3A1DB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95BBA-38C1-8C45-9942-5E5C31B4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5ABD-4EC3-D84F-B511-E77962E01A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96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67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8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7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19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48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07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06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469218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24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485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63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276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35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1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60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8626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85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99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2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11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5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4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4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35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90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50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66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41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675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99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904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4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602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737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94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9EBDF-609D-844E-B46E-4F3C51DC1D1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420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58074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079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38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892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32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21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8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513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005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520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14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581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120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644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603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081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43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3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507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5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554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94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02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225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789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455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658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18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5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1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7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89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3856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3856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5477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246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160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020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482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820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084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181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52" y="159718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5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7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ou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1991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8650" y="1366002"/>
            <a:ext cx="7886700" cy="3308351"/>
          </a:xfrm>
          <a:prstGeom prst="rect">
            <a:avLst/>
          </a:prstGeom>
        </p:spPr>
        <p:txBody>
          <a:bodyPr/>
          <a:lstStyle>
            <a:lvl1pPr marL="354806" indent="-354806">
              <a:buClr>
                <a:srgbClr val="F7A800"/>
              </a:buClr>
              <a:buFont typeface="LucidaGrande" charset="0"/>
              <a:buChar char="●"/>
              <a:tabLst/>
              <a:defRPr sz="36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645319" indent="-302419">
              <a:buClr>
                <a:srgbClr val="F7A800"/>
              </a:buClr>
              <a:buSzPct val="80000"/>
              <a:buFont typeface="LucidaGrande" charset="0"/>
              <a:buChar char="●"/>
              <a:tabLst/>
              <a:defRPr sz="33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03685" indent="-217885">
              <a:buClr>
                <a:srgbClr val="F7A800"/>
              </a:buClr>
              <a:buSzPct val="60000"/>
              <a:buFont typeface="LucidaGrande" charset="0"/>
              <a:buChar char="●"/>
              <a:tabLst/>
              <a:defRPr sz="30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200150" indent="-171450">
              <a:buClr>
                <a:srgbClr val="F7A800"/>
              </a:buClr>
              <a:buSzPct val="40000"/>
              <a:buFont typeface="LucidaGrande" charset="0"/>
              <a:buChar char="●"/>
              <a:defRPr sz="24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543050" indent="-171450">
              <a:buClr>
                <a:srgbClr val="F7A800"/>
              </a:buClr>
              <a:buFont typeface="LucidaGrande" charset="0"/>
              <a:buChar char="●"/>
              <a:defRPr sz="27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39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umb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8033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8650" y="1370682"/>
            <a:ext cx="7886700" cy="3308351"/>
          </a:xfrm>
          <a:prstGeom prst="rect">
            <a:avLst/>
          </a:prstGeom>
        </p:spPr>
        <p:txBody>
          <a:bodyPr/>
          <a:lstStyle>
            <a:lvl1pPr marL="354806" indent="-354806">
              <a:buClr>
                <a:srgbClr val="F7A800"/>
              </a:buClr>
              <a:buFont typeface="+mj-lt"/>
              <a:buAutoNum type="arabicPeriod"/>
              <a:tabLst/>
              <a:defRPr sz="36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741760" indent="-398860">
              <a:buClr>
                <a:srgbClr val="F7A800"/>
              </a:buClr>
              <a:buSzPct val="100000"/>
              <a:buFont typeface="+mj-lt"/>
              <a:buAutoNum type="alphaLcParenR"/>
              <a:tabLst/>
              <a:defRPr sz="27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52500" indent="-258366">
              <a:buClr>
                <a:srgbClr val="F7A800"/>
              </a:buClr>
              <a:buFont typeface="Arial" charset="0"/>
              <a:buChar char="•"/>
              <a:tabLst/>
              <a:defRPr sz="30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585913" indent="-557213">
              <a:buClr>
                <a:srgbClr val="F7A800"/>
              </a:buClr>
              <a:buFont typeface="Arial" charset="0"/>
              <a:buChar char="•"/>
              <a:defRPr sz="27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928813" indent="-557213">
              <a:buClr>
                <a:srgbClr val="F7A800"/>
              </a:buClr>
              <a:buFont typeface="Arial" charset="0"/>
              <a:buChar char="•"/>
              <a:defRPr sz="27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471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6325" y="1682069"/>
            <a:ext cx="3771900" cy="3831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805948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628650" y="1299413"/>
            <a:ext cx="3943350" cy="4383383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7A800"/>
              </a:buClr>
              <a:buFont typeface="LucidaGrande" charset="0"/>
              <a:buChar char="●"/>
              <a:tabLst/>
              <a:defRPr sz="27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613172" indent="-270272">
              <a:buClr>
                <a:srgbClr val="F7A800"/>
              </a:buClr>
              <a:buFont typeface="LucidaGrande" charset="0"/>
              <a:buChar char="●"/>
              <a:tabLst/>
              <a:defRPr sz="24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52500" indent="-266700">
              <a:buClr>
                <a:srgbClr val="F7A800"/>
              </a:buClr>
              <a:buFont typeface="LucidaGrande" charset="0"/>
              <a:buChar char="●"/>
              <a:tabLst/>
              <a:defRPr sz="21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200150" indent="-171450">
              <a:buClr>
                <a:srgbClr val="F7A800"/>
              </a:buClr>
              <a:buFont typeface="LucidaGrande" charset="0"/>
              <a:buChar char="●"/>
              <a:defRPr sz="18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543050" indent="-171450">
              <a:buClr>
                <a:srgbClr val="F7A800"/>
              </a:buClr>
              <a:buFont typeface="LucidaGrande" charset="0"/>
              <a:buChar char="●"/>
              <a:defRPr sz="18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867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1161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0" y="1458914"/>
            <a:ext cx="7886700" cy="4244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33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1161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28650" y="1501549"/>
            <a:ext cx="7886700" cy="42021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54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n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1161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8650" y="1458913"/>
            <a:ext cx="7886700" cy="4354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2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t Orange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2200193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Click to add Title in Bold</a:t>
            </a:r>
            <a:br>
              <a:rPr lang="en-US" dirty="0" smtClean="0"/>
            </a:br>
            <a:r>
              <a:rPr lang="en-US" dirty="0" smtClean="0"/>
              <a:t>Subtitle in regular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85800" y="4330618"/>
            <a:ext cx="7772400" cy="130818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300"/>
              </a:buClr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Click to add date</a:t>
            </a:r>
            <a:endParaRPr lang="en-US" sz="1400" i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21350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57" y="5721823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13514" y="5722296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95379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Med Orange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2200193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Click to add Title in Bold</a:t>
            </a:r>
            <a:br>
              <a:rPr lang="en-US" dirty="0" smtClean="0"/>
            </a:br>
            <a:r>
              <a:rPr lang="en-US" dirty="0" smtClean="0"/>
              <a:t>Subtitle in regular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85800" y="4330618"/>
            <a:ext cx="7772400" cy="130818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300"/>
              </a:buClr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Click to add date</a:t>
            </a:r>
            <a:endParaRPr lang="en-US" sz="1400" i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21350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57" y="5721823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13514" y="5722296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8727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2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Lt Gray">
    <p:bg>
      <p:bgPr>
        <a:solidFill>
          <a:srgbClr val="A79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2200193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Click to add Title in Bold</a:t>
            </a:r>
            <a:br>
              <a:rPr lang="en-US" dirty="0" smtClean="0"/>
            </a:br>
            <a:r>
              <a:rPr lang="en-US" dirty="0" smtClean="0"/>
              <a:t>Subtitle in regular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85800" y="4330618"/>
            <a:ext cx="7772400" cy="130818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300"/>
              </a:buClr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Click to add date</a:t>
            </a:r>
            <a:endParaRPr lang="en-US" sz="1400" i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21350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57" y="5721823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13514" y="5722296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95769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Med Gray">
    <p:bg>
      <p:bgPr>
        <a:solidFill>
          <a:srgbClr val="8E8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2200193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Click to add Title in Bold</a:t>
            </a:r>
            <a:br>
              <a:rPr lang="en-US" dirty="0" smtClean="0"/>
            </a:br>
            <a:r>
              <a:rPr lang="en-US" dirty="0" smtClean="0"/>
              <a:t>Subtitle in regular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85800" y="4330618"/>
            <a:ext cx="7772400" cy="130818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300"/>
              </a:buClr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Click to add date</a:t>
            </a:r>
            <a:endParaRPr lang="en-US" sz="1400" i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21350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57" y="5721823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13514" y="5722296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50906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Dark Gray">
    <p:bg>
      <p:bgPr>
        <a:solidFill>
          <a:srgbClr val="706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2200193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Click to add Title in Bold</a:t>
            </a:r>
            <a:br>
              <a:rPr lang="en-US" dirty="0" smtClean="0"/>
            </a:br>
            <a:r>
              <a:rPr lang="en-US" dirty="0" smtClean="0"/>
              <a:t>Subtitle in regular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85800" y="4330618"/>
            <a:ext cx="7772400" cy="130818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300"/>
              </a:buClr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Click to add date</a:t>
            </a:r>
            <a:endParaRPr lang="en-US" sz="1400" i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21350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57" y="5721823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13514" y="5722296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4496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Lt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K_PPT-Backgrounds_01-Gradient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2200193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Click to add Title in Bold</a:t>
            </a:r>
            <a:br>
              <a:rPr lang="en-US" dirty="0" smtClean="0"/>
            </a:br>
            <a:r>
              <a:rPr lang="en-US" dirty="0" smtClean="0"/>
              <a:t>Subtitle in regular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85800" y="4330618"/>
            <a:ext cx="7772400" cy="130818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300"/>
              </a:buClr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Click to add date</a:t>
            </a:r>
            <a:endParaRPr lang="en-US" sz="1400" i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21350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57" y="5721823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13514" y="5722296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79413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Med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K_PPT-Backgrounds_01-Gradient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2200193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Click to add Title in Bold</a:t>
            </a:r>
            <a:br>
              <a:rPr lang="en-US" dirty="0" smtClean="0"/>
            </a:br>
            <a:r>
              <a:rPr lang="en-US" dirty="0" smtClean="0"/>
              <a:t>Subtitle in regular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85800" y="4330618"/>
            <a:ext cx="7772400" cy="130818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300"/>
              </a:buClr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Click to add date</a:t>
            </a:r>
            <a:endParaRPr lang="en-US" sz="1400" i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21350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57" y="5721823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13514" y="5722296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47529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K_PPT-Backgrounds_01-Gradient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2200193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Click to add Title in Bold</a:t>
            </a:r>
            <a:br>
              <a:rPr lang="en-US" dirty="0" smtClean="0"/>
            </a:br>
            <a:r>
              <a:rPr lang="en-US" dirty="0" smtClean="0"/>
              <a:t>Subtitle in regular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85800" y="4330618"/>
            <a:ext cx="7772400" cy="130818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300"/>
              </a:buClr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Click to add date</a:t>
            </a:r>
            <a:endParaRPr lang="en-US" sz="1400" i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21350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57" y="5721823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13514" y="5722296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332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2200193"/>
          </a:xfrm>
        </p:spPr>
        <p:txBody>
          <a:bodyPr anchor="t">
            <a:normAutofit/>
          </a:bodyPr>
          <a:lstStyle>
            <a:lvl1pPr algn="l">
              <a:defRPr lang="en-US" sz="4000" b="1" i="0" kern="1200" baseline="0" dirty="0" smtClean="0">
                <a:solidFill>
                  <a:schemeClr val="bg2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Click to add Title in Bold</a:t>
            </a:r>
            <a:br>
              <a:rPr lang="en-US" dirty="0" smtClean="0"/>
            </a:br>
            <a:r>
              <a:rPr lang="en-US" dirty="0" smtClean="0"/>
              <a:t>Subtitle in regular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85800" y="4330618"/>
            <a:ext cx="7772400" cy="1308183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300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Click to add date</a:t>
            </a:r>
            <a:endParaRPr lang="en-US" sz="1400" i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21350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9657" y="5721823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13514" y="5722296"/>
            <a:ext cx="1960563" cy="76041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Attorney Name</a:t>
            </a:r>
            <a:b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0" y="538924"/>
            <a:ext cx="202692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04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722313" y="2054725"/>
            <a:ext cx="7772400" cy="487139"/>
          </a:xfrm>
        </p:spPr>
        <p:txBody>
          <a:bodyPr>
            <a:normAutofit/>
          </a:bodyPr>
          <a:lstStyle>
            <a:lvl1pPr>
              <a:defRPr lang="en-US" b="1" i="0" baseline="0" dirty="0">
                <a:solidFill>
                  <a:srgbClr val="FF8300"/>
                </a:solidFill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sz="2500" b="0" cap="none" dirty="0">
              <a:solidFill>
                <a:srgbClr val="AEA299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541835"/>
            <a:ext cx="7772400" cy="84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Divider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11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22313" y="2054725"/>
            <a:ext cx="7772400" cy="487139"/>
          </a:xfrm>
        </p:spPr>
        <p:txBody>
          <a:bodyPr>
            <a:normAutofit/>
          </a:bodyPr>
          <a:lstStyle>
            <a:lvl1pPr>
              <a:defRPr lang="en-US" b="1" i="0" baseline="0" dirty="0">
                <a:solidFill>
                  <a:srgbClr val="FF5000"/>
                </a:solidFill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sz="2500" b="0" cap="none" dirty="0">
              <a:solidFill>
                <a:srgbClr val="AEA299"/>
              </a:solidFill>
              <a:latin typeface="Arial"/>
              <a:cs typeface="Aria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541835"/>
            <a:ext cx="7772400" cy="84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Divider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53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22313" y="2054725"/>
            <a:ext cx="7772400" cy="487139"/>
          </a:xfrm>
        </p:spPr>
        <p:txBody>
          <a:bodyPr>
            <a:normAutofit/>
          </a:bodyPr>
          <a:lstStyle>
            <a:lvl1pPr>
              <a:defRPr lang="en-US" b="1" i="0" baseline="0" dirty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sz="2500" b="0" cap="none" dirty="0">
              <a:solidFill>
                <a:srgbClr val="AEA299"/>
              </a:solidFill>
              <a:latin typeface="Arial"/>
              <a:cs typeface="Aria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541835"/>
            <a:ext cx="7772400" cy="84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Divider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9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64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y Section Header Orange Text">
    <p:bg>
      <p:bgPr>
        <a:solidFill>
          <a:srgbClr val="CDC3B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722313" y="2054725"/>
            <a:ext cx="7772400" cy="487139"/>
          </a:xfrm>
        </p:spPr>
        <p:txBody>
          <a:bodyPr>
            <a:normAutofit/>
          </a:bodyPr>
          <a:lstStyle>
            <a:lvl1pPr>
              <a:defRPr lang="en-US" b="1" i="0" baseline="0" dirty="0">
                <a:solidFill>
                  <a:srgbClr val="FF8300"/>
                </a:solidFill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sz="2500" b="0" cap="none" dirty="0">
              <a:solidFill>
                <a:srgbClr val="AEA299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541835"/>
            <a:ext cx="7772400" cy="84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Divider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56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y Section Header Dark Orange">
    <p:bg>
      <p:bgPr>
        <a:solidFill>
          <a:srgbClr val="CDC3B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22313" y="2054725"/>
            <a:ext cx="7772400" cy="487139"/>
          </a:xfrm>
        </p:spPr>
        <p:txBody>
          <a:bodyPr>
            <a:normAutofit/>
          </a:bodyPr>
          <a:lstStyle>
            <a:lvl1pPr>
              <a:defRPr lang="en-US" b="1" i="0" baseline="0" dirty="0">
                <a:solidFill>
                  <a:srgbClr val="FF5000"/>
                </a:solidFill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sz="2500" b="0" cap="none" dirty="0">
              <a:solidFill>
                <a:srgbClr val="AEA299"/>
              </a:solidFill>
              <a:latin typeface="Arial"/>
              <a:cs typeface="Aria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541835"/>
            <a:ext cx="7772400" cy="84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Divider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06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y Section Header Black">
    <p:bg>
      <p:bgPr>
        <a:solidFill>
          <a:srgbClr val="CDC3B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22313" y="2054725"/>
            <a:ext cx="7772400" cy="487139"/>
          </a:xfrm>
        </p:spPr>
        <p:txBody>
          <a:bodyPr>
            <a:normAutofit/>
          </a:bodyPr>
          <a:lstStyle>
            <a:lvl1pPr>
              <a:defRPr lang="en-US" b="1" i="0" baseline="0" dirty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Divider Title</a:t>
            </a:r>
            <a:endParaRPr lang="en-US" sz="2500" b="0" cap="none" dirty="0">
              <a:solidFill>
                <a:srgbClr val="AEA299"/>
              </a:solidFill>
              <a:latin typeface="Arial"/>
              <a:cs typeface="Aria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541835"/>
            <a:ext cx="7772400" cy="8477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8E82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Divider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87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599"/>
            <a:ext cx="8229599" cy="1368891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147-7867-0241-9CF5-ED6A67589115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2" y="3121889"/>
            <a:ext cx="8229599" cy="28170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47794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599"/>
            <a:ext cx="8229599" cy="1368891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147-7867-0241-9CF5-ED6A67589115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2" y="3121889"/>
            <a:ext cx="8229599" cy="28170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730707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599"/>
            <a:ext cx="8229599" cy="1368891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CDC3B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147-7867-0241-9CF5-ED6A67589115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2" y="3121889"/>
            <a:ext cx="8229599" cy="28170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176272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11" name="Picture 10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51549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5000"/>
              </a:buClr>
              <a:defRPr/>
            </a:lvl1pPr>
            <a:lvl2pPr>
              <a:buClr>
                <a:srgbClr val="FF5000"/>
              </a:buClr>
              <a:defRPr/>
            </a:lvl2pPr>
            <a:lvl3pPr>
              <a:buClr>
                <a:srgbClr val="FF5000"/>
              </a:buClr>
              <a:defRPr/>
            </a:lvl3pPr>
            <a:lvl4pPr>
              <a:buClr>
                <a:srgbClr val="FF5000"/>
              </a:buClr>
              <a:defRPr/>
            </a:lvl4pPr>
            <a:lvl5pPr>
              <a:buClr>
                <a:srgbClr val="FF5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11" name="Picture 10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0655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DC3B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DC3BB"/>
              </a:buClr>
              <a:defRPr/>
            </a:lvl1pPr>
            <a:lvl2pPr>
              <a:buClr>
                <a:srgbClr val="CDC3BB"/>
              </a:buClr>
              <a:defRPr/>
            </a:lvl2pPr>
            <a:lvl3pPr>
              <a:buClr>
                <a:srgbClr val="CDC3BB"/>
              </a:buClr>
              <a:defRPr/>
            </a:lvl3pPr>
            <a:lvl4pPr>
              <a:buClr>
                <a:srgbClr val="CDC3BB"/>
              </a:buClr>
              <a:defRPr/>
            </a:lvl4pPr>
            <a:lvl5pPr>
              <a:buClr>
                <a:srgbClr val="CDC3BB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11" name="Picture 10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7165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599"/>
            <a:ext cx="3891908" cy="57427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190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417" y="1600599"/>
            <a:ext cx="3885385" cy="57427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1417" y="2174875"/>
            <a:ext cx="388538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13" name="Picture 12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49100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599"/>
            <a:ext cx="3891908" cy="57427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190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417" y="1600599"/>
            <a:ext cx="3885385" cy="57427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1417" y="2174875"/>
            <a:ext cx="388538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13" name="Picture 12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4407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DC3B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599"/>
            <a:ext cx="3891908" cy="57427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190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417" y="1600599"/>
            <a:ext cx="3885385" cy="57427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1417" y="2174875"/>
            <a:ext cx="388538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13" name="Picture 12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18231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415" y="1600599"/>
            <a:ext cx="3885384" cy="45255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11" name="Picture 10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5898" y="1600599"/>
            <a:ext cx="3885384" cy="45255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45522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Two Content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415" y="1600599"/>
            <a:ext cx="3885384" cy="45255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11" name="Picture 10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5898" y="1600599"/>
            <a:ext cx="3885384" cy="45255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03341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Two Cont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415" y="1600599"/>
            <a:ext cx="3885384" cy="45255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11" name="Picture 10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CDC3B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5898" y="1600599"/>
            <a:ext cx="3885384" cy="45255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22709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9" name="Picture 8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13933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9" name="Picture 8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1050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DC3B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9" name="Picture 8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05293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AD2DCC6-9189-484A-87D2-DC01C1934C42}" type="datetime1">
              <a:rPr lang="en-US" smtClean="0"/>
              <a:t>12/7/2017</a:t>
            </a:fld>
            <a:endParaRPr lang="en-US" dirty="0"/>
          </a:p>
        </p:txBody>
      </p:sp>
      <p:pic>
        <p:nvPicPr>
          <p:cNvPr id="8" name="Picture 7" descr="STRK_PPT-Logo-Foo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8" y="6321555"/>
            <a:ext cx="1257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8756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 Lt Orange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5" name="Subtitle 4"/>
          <p:cNvSpPr txBox="1">
            <a:spLocks/>
          </p:cNvSpPr>
          <p:nvPr userDrawn="1"/>
        </p:nvSpPr>
        <p:spPr>
          <a:xfrm>
            <a:off x="685802" y="5721822"/>
            <a:ext cx="1961171" cy="75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200" b="1" kern="0" dirty="0" smtClean="0">
                <a:solidFill>
                  <a:schemeClr val="tx1"/>
                </a:solidFill>
                <a:latin typeface="Arial"/>
                <a:cs typeface="Arial"/>
              </a:rPr>
              <a:t>www.stroock.com</a:t>
            </a:r>
            <a:endParaRPr lang="en-US" sz="1200" b="1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675" y="4521200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1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85800" y="2133585"/>
            <a:ext cx="7772400" cy="220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kern="1200" baseline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Thank you.</a:t>
            </a:r>
            <a:endParaRPr lang="en-US" sz="4000" b="1" i="0" kern="1200" baseline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733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37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 Med Orange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1" name="Subtitle 4"/>
          <p:cNvSpPr txBox="1">
            <a:spLocks/>
          </p:cNvSpPr>
          <p:nvPr userDrawn="1"/>
        </p:nvSpPr>
        <p:spPr>
          <a:xfrm>
            <a:off x="685802" y="5721822"/>
            <a:ext cx="1961171" cy="75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200" b="1" kern="0" dirty="0" smtClean="0">
                <a:solidFill>
                  <a:schemeClr val="tx1"/>
                </a:solidFill>
                <a:latin typeface="Arial"/>
                <a:cs typeface="Arial"/>
              </a:rPr>
              <a:t>www.stroock.com</a:t>
            </a:r>
            <a:endParaRPr lang="en-US" sz="1200" b="1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675" y="4521200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1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2133585"/>
            <a:ext cx="7772400" cy="220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kern="1200" baseline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Thank you.</a:t>
            </a:r>
            <a:endParaRPr lang="en-US" sz="4000" b="1" i="0" kern="1200" baseline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147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st Page Lt Gray">
    <p:bg>
      <p:bgPr>
        <a:solidFill>
          <a:srgbClr val="A79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 userDrawn="1"/>
        </p:nvSpPr>
        <p:spPr>
          <a:xfrm>
            <a:off x="685802" y="5721822"/>
            <a:ext cx="1961171" cy="75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200" b="1" kern="0" dirty="0" smtClean="0">
                <a:solidFill>
                  <a:schemeClr val="tx1"/>
                </a:solidFill>
                <a:latin typeface="Arial"/>
                <a:cs typeface="Arial"/>
              </a:rPr>
              <a:t>www.stroock.com</a:t>
            </a:r>
            <a:endParaRPr lang="en-US" sz="1200" b="1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675" y="4521200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1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5800" y="2133585"/>
            <a:ext cx="7772400" cy="220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kern="1200" baseline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Thank you.</a:t>
            </a:r>
            <a:endParaRPr lang="en-US" sz="4000" b="1" i="0" kern="1200" baseline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0782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st Page Med Gray">
    <p:bg>
      <p:bgPr>
        <a:solidFill>
          <a:srgbClr val="8E8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 userDrawn="1"/>
        </p:nvSpPr>
        <p:spPr>
          <a:xfrm>
            <a:off x="685802" y="5721822"/>
            <a:ext cx="1961171" cy="75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200" b="1" kern="0" dirty="0" smtClean="0">
                <a:solidFill>
                  <a:schemeClr val="tx1"/>
                </a:solidFill>
                <a:latin typeface="Arial"/>
                <a:cs typeface="Arial"/>
              </a:rPr>
              <a:t>www.stroock.com</a:t>
            </a:r>
            <a:endParaRPr lang="en-US" sz="1200" b="1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675" y="4521200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1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5800" y="2133585"/>
            <a:ext cx="7772400" cy="220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kern="1200" baseline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Thank you.</a:t>
            </a:r>
            <a:endParaRPr lang="en-US" sz="4000" b="1" i="0" kern="1200" baseline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206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st Page Dark Gray">
    <p:bg>
      <p:bgPr>
        <a:solidFill>
          <a:srgbClr val="706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 userDrawn="1"/>
        </p:nvSpPr>
        <p:spPr>
          <a:xfrm>
            <a:off x="685802" y="5721822"/>
            <a:ext cx="1961171" cy="75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200" b="1" kern="0" dirty="0" smtClean="0">
                <a:solidFill>
                  <a:schemeClr val="tx1"/>
                </a:solidFill>
                <a:latin typeface="Arial"/>
                <a:cs typeface="Arial"/>
              </a:rPr>
              <a:t>www.stroock.com</a:t>
            </a:r>
            <a:endParaRPr lang="en-US" sz="1200" b="1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675" y="4521200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1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5800" y="2133585"/>
            <a:ext cx="7772400" cy="220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kern="1200" baseline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Thank you.</a:t>
            </a:r>
            <a:endParaRPr lang="en-US" sz="4000" b="1" i="0" kern="1200" baseline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5385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st Page Lt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K_PPT-Backgrounds_01-Gradient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0" name="Subtitle 4"/>
          <p:cNvSpPr txBox="1">
            <a:spLocks/>
          </p:cNvSpPr>
          <p:nvPr userDrawn="1"/>
        </p:nvSpPr>
        <p:spPr>
          <a:xfrm>
            <a:off x="685802" y="5721822"/>
            <a:ext cx="1961171" cy="75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200" b="1" kern="0" dirty="0" smtClean="0">
                <a:solidFill>
                  <a:schemeClr val="tx1"/>
                </a:solidFill>
                <a:latin typeface="Arial"/>
                <a:cs typeface="Arial"/>
              </a:rPr>
              <a:t>www.stroock.com</a:t>
            </a:r>
            <a:endParaRPr lang="en-US" sz="1200" b="1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675" y="4521200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1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5800" y="2133585"/>
            <a:ext cx="7772400" cy="220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kern="1200" baseline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Thank you.</a:t>
            </a:r>
            <a:endParaRPr lang="en-US" sz="4000" b="1" i="0" kern="1200" baseline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7762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st Page Med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K_PPT-Backgrounds_01-Gradient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0" name="Subtitle 4"/>
          <p:cNvSpPr txBox="1">
            <a:spLocks/>
          </p:cNvSpPr>
          <p:nvPr userDrawn="1"/>
        </p:nvSpPr>
        <p:spPr>
          <a:xfrm>
            <a:off x="685802" y="5721822"/>
            <a:ext cx="1961171" cy="75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200" b="1" kern="0" dirty="0" smtClean="0">
                <a:solidFill>
                  <a:schemeClr val="tx1"/>
                </a:solidFill>
                <a:latin typeface="Arial"/>
                <a:cs typeface="Arial"/>
              </a:rPr>
              <a:t>www.stroock.com</a:t>
            </a:r>
            <a:endParaRPr lang="en-US" sz="1200" b="1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675" y="4521200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1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5800" y="2133585"/>
            <a:ext cx="7772400" cy="220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kern="1200" baseline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Thank you.</a:t>
            </a:r>
            <a:endParaRPr lang="en-US" sz="4000" b="1" i="0" kern="1200" baseline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7851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st Page 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K_PPT-Backgrounds_01-Gradient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STRK_PPT-Logo-Cov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538884"/>
            <a:ext cx="2032000" cy="228600"/>
          </a:xfrm>
          <a:prstGeom prst="rect">
            <a:avLst/>
          </a:prstGeom>
        </p:spPr>
      </p:pic>
      <p:sp>
        <p:nvSpPr>
          <p:cNvPr id="10" name="Subtitle 4"/>
          <p:cNvSpPr txBox="1">
            <a:spLocks/>
          </p:cNvSpPr>
          <p:nvPr userDrawn="1"/>
        </p:nvSpPr>
        <p:spPr>
          <a:xfrm>
            <a:off x="685802" y="5721822"/>
            <a:ext cx="1961171" cy="75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kern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200" b="1" kern="0" dirty="0" smtClean="0">
                <a:solidFill>
                  <a:schemeClr val="tx1"/>
                </a:solidFill>
                <a:latin typeface="Arial"/>
                <a:cs typeface="Arial"/>
              </a:rPr>
              <a:t>www.stroock.com</a:t>
            </a:r>
            <a:endParaRPr lang="en-US" sz="1200" b="1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675" y="4521200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1" y="4522132"/>
            <a:ext cx="1828800" cy="82296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5800" y="2133585"/>
            <a:ext cx="7772400" cy="220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kern="1200" baseline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Thank you.</a:t>
            </a:r>
            <a:endParaRPr lang="en-US" sz="4000" b="1" i="0" kern="1200" baseline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4651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st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4"/>
          <p:cNvSpPr txBox="1">
            <a:spLocks/>
          </p:cNvSpPr>
          <p:nvPr userDrawn="1"/>
        </p:nvSpPr>
        <p:spPr>
          <a:xfrm>
            <a:off x="685802" y="5721822"/>
            <a:ext cx="1961171" cy="75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kern="0" dirty="0" smtClean="0">
              <a:solidFill>
                <a:srgbClr val="FF8300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200" b="1" kern="0" dirty="0" smtClean="0">
                <a:solidFill>
                  <a:srgbClr val="FF8300"/>
                </a:solidFill>
                <a:latin typeface="Arial"/>
                <a:cs typeface="Arial"/>
              </a:rPr>
              <a:t>www.stroock.com</a:t>
            </a:r>
            <a:endParaRPr lang="en-US" sz="1200" b="1" kern="0" dirty="0">
              <a:solidFill>
                <a:srgbClr val="FF8300"/>
              </a:solidFill>
              <a:latin typeface="Arial"/>
              <a:cs typeface="Arial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675" y="4521200"/>
            <a:ext cx="1828800" cy="822960"/>
          </a:xfrm>
        </p:spPr>
        <p:txBody>
          <a:bodyPr/>
          <a:lstStyle>
            <a:lvl1pPr marL="0" indent="0">
              <a:buNone/>
              <a:defRPr lang="en-US" sz="1400" b="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522132"/>
            <a:ext cx="1828800" cy="822960"/>
          </a:xfrm>
        </p:spPr>
        <p:txBody>
          <a:bodyPr/>
          <a:lstStyle>
            <a:lvl1pPr marL="0" indent="0">
              <a:buNone/>
              <a:defRPr lang="en-US" sz="1400" b="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644081" y="4522132"/>
            <a:ext cx="1828800" cy="822960"/>
          </a:xfrm>
        </p:spPr>
        <p:txBody>
          <a:bodyPr/>
          <a:lstStyle>
            <a:lvl1pPr marL="0" indent="0">
              <a:buNone/>
              <a:defRPr lang="en-US" sz="1400" b="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b="1" dirty="0" smtClean="0"/>
              <a:t>Presenter Name</a:t>
            </a:r>
            <a:br>
              <a:rPr lang="en-US" b="1" dirty="0" smtClean="0"/>
            </a:br>
            <a:r>
              <a:rPr lang="en-US" dirty="0" smtClean="0"/>
              <a:t>000.000.0000</a:t>
            </a:r>
            <a:br>
              <a:rPr lang="en-US" dirty="0" smtClean="0"/>
            </a:br>
            <a:r>
              <a:rPr lang="en-US" dirty="0" smtClean="0"/>
              <a:t>email@stroock.com</a:t>
            </a:r>
          </a:p>
          <a:p>
            <a:pPr lvl="0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0" y="538924"/>
            <a:ext cx="2026920" cy="2286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85800" y="2133585"/>
            <a:ext cx="7772400" cy="220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kern="1200" baseline="0" dirty="0" smtClean="0">
                <a:solidFill>
                  <a:srgbClr val="A79C99"/>
                </a:solidFill>
                <a:latin typeface="Arial"/>
                <a:ea typeface="+mj-ea"/>
                <a:cs typeface="+mj-cs"/>
              </a:rPr>
              <a:t>Thank you.</a:t>
            </a:r>
            <a:endParaRPr lang="en-US" sz="4000" b="1" i="0" kern="1200" baseline="0" dirty="0">
              <a:solidFill>
                <a:srgbClr val="A79C99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8332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21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3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10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25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07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10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73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66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305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29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60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46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181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52" y="159718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5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7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122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93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44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220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66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66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81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49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42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6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6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87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9182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80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181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52" y="159718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657600" y="5562600"/>
            <a:ext cx="1905000" cy="5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4"/>
            <a:r>
              <a:rPr lang="en-US" dirty="0" err="1"/>
              <a:t>fth</a:t>
            </a:r>
            <a:r>
              <a:rPr lang="en-US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0409398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79813" y="6375405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856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16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79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611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77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3856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3856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5477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393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3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98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664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482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820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53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181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52" y="159718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5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800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9182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32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181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52" y="159718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657600" y="5562600"/>
            <a:ext cx="1905000" cy="5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4"/>
            <a:r>
              <a:rPr lang="en-US" dirty="0" err="1"/>
              <a:t>fth</a:t>
            </a:r>
            <a:r>
              <a:rPr lang="en-US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7355761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79813" y="6375405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574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24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586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746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-7244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599BE2-3AC5-4D30-A245-A207BA6505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0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8201-AC02-3F42-BF61-B368F41222C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E98D4-D060-FD4E-974C-60F00066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">
              <a:schemeClr val="accent1">
                <a:lumMod val="0"/>
                <a:lumOff val="100000"/>
              </a:schemeClr>
            </a:gs>
            <a:gs pos="24000">
              <a:schemeClr val="tx2">
                <a:lumMod val="60000"/>
                <a:lumOff val="40000"/>
              </a:schemeClr>
            </a:gs>
            <a:gs pos="71000">
              <a:srgbClr val="00206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302" y="6334782"/>
            <a:ext cx="31840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Helpline: </a:t>
            </a:r>
            <a:r>
              <a:rPr lang="en-US" sz="1500" b="1" dirty="0">
                <a:solidFill>
                  <a:srgbClr val="F7A800"/>
                </a:solidFill>
                <a:latin typeface="Proxima Nova" charset="0"/>
                <a:ea typeface="Proxima Nova" charset="0"/>
                <a:cs typeface="Proxima Nova" charset="0"/>
              </a:rPr>
              <a:t>(844)</a:t>
            </a:r>
            <a:r>
              <a:rPr lang="en-US" sz="1500" b="1" baseline="0" dirty="0">
                <a:solidFill>
                  <a:srgbClr val="F7A800"/>
                </a:solidFill>
                <a:latin typeface="Proxima Nova" charset="0"/>
                <a:ea typeface="Proxima Nova" charset="0"/>
                <a:cs typeface="Proxima Nova" charset="0"/>
              </a:rPr>
              <a:t> 337-6303</a:t>
            </a:r>
            <a:endParaRPr lang="en-US" sz="1500" b="1" dirty="0">
              <a:solidFill>
                <a:srgbClr val="F7A800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873830" y="6334782"/>
            <a:ext cx="33963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Website: </a:t>
            </a:r>
            <a:r>
              <a:rPr lang="en-US" sz="1500" b="1" dirty="0">
                <a:solidFill>
                  <a:srgbClr val="F7A800"/>
                </a:solidFill>
                <a:latin typeface="Proxima Nova" charset="0"/>
                <a:ea typeface="Proxima Nova" charset="0"/>
                <a:cs typeface="Proxima Nova" charset="0"/>
              </a:rPr>
              <a:t>ny.gov/PaidFamilyLeave</a:t>
            </a:r>
          </a:p>
        </p:txBody>
      </p:sp>
      <p:pic>
        <p:nvPicPr>
          <p:cNvPr id="9" name="Picture 8" descr="NYS_PaidFamilyLeave_WHT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996" y="5969835"/>
            <a:ext cx="1902395" cy="6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98" y="6330254"/>
            <a:ext cx="38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DC3BB"/>
                </a:solidFill>
                <a:latin typeface="Arial"/>
              </a:defRPr>
            </a:lvl1pPr>
          </a:lstStyle>
          <a:p>
            <a:fld id="{65C16907-74E5-904E-84CA-8820308100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8637" y="6330254"/>
            <a:ext cx="459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7341297" y="6330254"/>
            <a:ext cx="96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CDC3BB"/>
                </a:solidFill>
                <a:latin typeface="Arial"/>
              </a:defRPr>
            </a:lvl1pPr>
          </a:lstStyle>
          <a:p>
            <a:fld id="{CE1A8147-7867-0241-9CF5-ED6A67589115}" type="datetime1">
              <a:rPr lang="en-US" smtClean="0"/>
              <a:t>12/7/2017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500" kern="1200" baseline="0">
          <a:solidFill>
            <a:srgbClr val="FF830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8300"/>
        </a:buClr>
        <a:buFont typeface="Arial"/>
        <a:buChar char="•"/>
        <a:defRPr sz="1800" kern="1200" baseline="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8300"/>
        </a:buClr>
        <a:buFont typeface="Arial"/>
        <a:buChar char="–"/>
        <a:defRPr sz="1800" kern="1200" baseline="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8300"/>
        </a:buClr>
        <a:buFont typeface="Arial"/>
        <a:buChar char="•"/>
        <a:defRPr sz="1800" kern="1200" baseline="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8300"/>
        </a:buClr>
        <a:buFont typeface="Arial"/>
        <a:buChar char="–"/>
        <a:defRPr sz="1800" kern="1200" baseline="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8300"/>
        </a:buClr>
        <a:buFont typeface="Arial"/>
        <a:buChar char="»"/>
        <a:defRPr sz="1800" kern="1200" baseline="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Privileged and Confidential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316480"/>
            <a:ext cx="9144000" cy="4318000"/>
          </a:xfrm>
          <a:prstGeom prst="rect">
            <a:avLst/>
          </a:prstGeom>
          <a:solidFill>
            <a:srgbClr val="0075C9"/>
          </a:solidFill>
          <a:ln>
            <a:solidFill>
              <a:srgbClr val="007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316480"/>
            <a:ext cx="9144000" cy="223520"/>
          </a:xfrm>
          <a:prstGeom prst="rect">
            <a:avLst/>
          </a:prstGeom>
          <a:solidFill>
            <a:srgbClr val="F7A800"/>
          </a:solidFill>
          <a:ln>
            <a:solidFill>
              <a:srgbClr val="F7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5969002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DRAFT -</a:t>
            </a:r>
            <a:r>
              <a:rPr lang="en-US" sz="1600" i="1" baseline="0" dirty="0">
                <a:solidFill>
                  <a:schemeClr val="bg1"/>
                </a:solidFill>
              </a:rPr>
              <a:t> CONFIDENTIAL</a:t>
            </a: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98456"/>
            <a:ext cx="3914319" cy="16051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2886" y="-131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1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Privileged and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16480"/>
            <a:ext cx="9144000" cy="4318000"/>
          </a:xfrm>
          <a:prstGeom prst="rect">
            <a:avLst/>
          </a:prstGeom>
          <a:solidFill>
            <a:srgbClr val="0075C9"/>
          </a:solidFill>
          <a:ln>
            <a:solidFill>
              <a:srgbClr val="007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316480"/>
            <a:ext cx="9144000" cy="223520"/>
          </a:xfrm>
          <a:prstGeom prst="rect">
            <a:avLst/>
          </a:prstGeom>
          <a:solidFill>
            <a:srgbClr val="F7A800"/>
          </a:solidFill>
          <a:ln>
            <a:solidFill>
              <a:srgbClr val="F7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5969002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DRAFT -</a:t>
            </a:r>
            <a:r>
              <a:rPr lang="en-US" sz="1600" i="1" baseline="0" dirty="0">
                <a:solidFill>
                  <a:schemeClr val="bg1"/>
                </a:solidFill>
              </a:rPr>
              <a:t> CONFIDENTIAL</a:t>
            </a: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98456"/>
            <a:ext cx="3914319" cy="1605128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122886" y="-131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1920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921" y="443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921" y="1890344"/>
            <a:ext cx="8229600" cy="448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1092199"/>
          </a:xfrm>
          <a:prstGeom prst="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95064"/>
            <a:ext cx="9144000" cy="106363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E677A6-DD8A-4447-B016-29B70FCF85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6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921" y="443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921" y="1890344"/>
            <a:ext cx="8229600" cy="448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1092199"/>
          </a:xfrm>
          <a:prstGeom prst="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95064"/>
            <a:ext cx="9144000" cy="106363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E677A6-DD8A-4447-B016-29B70FCF85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122886" y="-131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50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bakst@abetterbalance.or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43.pn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2.png"/><Relationship Id="rId9" Type="http://schemas.microsoft.com/office/2007/relationships/diagramDrawing" Target="../diagrams/drawing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51.jpeg"/><Relationship Id="rId4" Type="http://schemas.openxmlformats.org/officeDocument/2006/relationships/image" Target="../media/image3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947" y="5887612"/>
            <a:ext cx="3081275" cy="7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1A1991"/>
                </a:solidFill>
                <a:latin typeface="Arial"/>
                <a:cs typeface="Arial"/>
              </a:rPr>
              <a:t>CORE STRATEGY: THE PUBLIC HEALTH CASE</a:t>
            </a:r>
          </a:p>
        </p:txBody>
      </p:sp>
      <p:pic>
        <p:nvPicPr>
          <p:cNvPr id="23555" name="Content Placeholder 2" descr="mari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04" b="-63104"/>
          <a:stretch>
            <a:fillRect/>
          </a:stretch>
        </p:blipFill>
        <p:spPr>
          <a:xfrm>
            <a:off x="4751388" y="1600200"/>
            <a:ext cx="3840162" cy="4343400"/>
          </a:xfrm>
        </p:spPr>
      </p:pic>
      <p:sp>
        <p:nvSpPr>
          <p:cNvPr id="23556" name="Content Placeholder 1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840163" cy="4343400"/>
          </a:xfrm>
        </p:spPr>
        <p:txBody>
          <a:bodyPr>
            <a:noAutofit/>
          </a:bodyPr>
          <a:lstStyle/>
          <a:p>
            <a:r>
              <a:rPr lang="en-US" sz="2400" dirty="0"/>
              <a:t>When parents—fathers and mothers; biological, adoptive, and foster—are able to take adequate family leave, their health and their children’s health benefit. </a:t>
            </a:r>
          </a:p>
          <a:p>
            <a:r>
              <a:rPr lang="en-US" sz="2400" dirty="0"/>
              <a:t>We emphasized the strong body of research showing the health and developmental impacts of paid family leave.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509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Paid Family Leave vs. Family Medical Leave Act</a:t>
            </a:r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858573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50" dirty="0" smtClean="0"/>
                        <a:t>Covered Employers</a:t>
                      </a:r>
                      <a:endParaRPr lang="en-US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 smtClean="0"/>
                        <a:t>Private</a:t>
                      </a:r>
                      <a:r>
                        <a:rPr lang="en-US" sz="1750" baseline="0" dirty="0" smtClean="0"/>
                        <a:t> employers with 50 or more employees within 75 miles of employee’s worksite</a:t>
                      </a:r>
                      <a:endParaRPr lang="en-US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 smtClean="0"/>
                        <a:t>All private employers with 1 or more employees</a:t>
                      </a:r>
                      <a:endParaRPr lang="en-US" sz="17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50" dirty="0" smtClean="0"/>
                        <a:t>Covered Employees</a:t>
                      </a:r>
                      <a:endParaRPr lang="en-US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50" dirty="0" smtClean="0"/>
                        <a:t>12 months, at least 1,250 hours (only count hours </a:t>
                      </a:r>
                      <a:r>
                        <a:rPr lang="en-US" sz="1750" i="1" dirty="0" smtClean="0"/>
                        <a:t>actually worked)</a:t>
                      </a:r>
                      <a:endParaRPr lang="en-US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50" dirty="0" smtClean="0"/>
                        <a:t>Employees regularly</a:t>
                      </a:r>
                      <a:r>
                        <a:rPr lang="en-US" sz="1750" baseline="0" dirty="0" smtClean="0"/>
                        <a:t> scheduled to work 20 hours or more per week are covered after 26 weeks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750" b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50" baseline="0" dirty="0" smtClean="0"/>
                        <a:t>Employees regularly scheduled to work less than 20 hours per week are covered after 175 days of work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750" b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50" baseline="0" dirty="0" smtClean="0"/>
                        <a:t>Excluded employees may </a:t>
                      </a:r>
                      <a:r>
                        <a:rPr lang="en-US" sz="1750" b="1" baseline="0" dirty="0" smtClean="0"/>
                        <a:t>opt</a:t>
                      </a:r>
                      <a:r>
                        <a:rPr lang="en-US" sz="1750" baseline="0" dirty="0" smtClean="0"/>
                        <a:t> to waive coverage, but within 8 weeks of schedule change waiver deemed revoked and required to contribute retroactively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Family Leave vs. Family Medical Leave </a:t>
            </a:r>
            <a:r>
              <a:rPr lang="en-US" dirty="0" smtClean="0"/>
              <a:t>Act (cont.)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32641"/>
          <a:ext cx="82296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Covered Employees (cont.)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When</a:t>
                      </a:r>
                      <a:r>
                        <a:rPr lang="en-US" sz="1800" baseline="0" dirty="0" smtClean="0"/>
                        <a:t> calculating the </a:t>
                      </a:r>
                      <a:r>
                        <a:rPr lang="en-US" sz="1800" dirty="0" smtClean="0"/>
                        <a:t>1,250 hours, only count hours </a:t>
                      </a:r>
                      <a:r>
                        <a:rPr lang="en-US" sz="1800" i="1" dirty="0" smtClean="0"/>
                        <a:t>actually worked </a:t>
                      </a:r>
                      <a:r>
                        <a:rPr lang="en-US" sz="1800" i="0" dirty="0" smtClean="0"/>
                        <a:t>count</a:t>
                      </a:r>
                      <a:r>
                        <a:rPr lang="en-US" sz="1800" i="1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When calculating the 26 weeks and 175 days, approved vacation, sick, personal, PTO or other time away counts, provided that the employee contributes to PFL benefit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Periods of temporary disability which are covered under N</a:t>
                      </a:r>
                      <a:r>
                        <a:rPr lang="en-US" sz="1800" dirty="0" smtClean="0"/>
                        <a:t>ew York State Short Term Disability Benefits Law are not counted</a:t>
                      </a:r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39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Family Leave vs. Family Medical Leave Act (cont.)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741297"/>
          <a:ext cx="8229600" cy="558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877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Qualifying</a:t>
                      </a:r>
                      <a:r>
                        <a:rPr lang="en-US" baseline="0" dirty="0" smtClean="0"/>
                        <a:t> Reason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Employee’s own serious health condition;  child</a:t>
                      </a:r>
                      <a:r>
                        <a:rPr lang="en-US" baseline="0" dirty="0" smtClean="0"/>
                        <a:t> bonding; care for a family member with a serious health condition; spouse parent or child called to active duty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Effectively, FMLA-qualifying</a:t>
                      </a:r>
                      <a:r>
                        <a:rPr lang="en-US" baseline="0" dirty="0" smtClean="0"/>
                        <a:t> reasons, </a:t>
                      </a:r>
                      <a:r>
                        <a:rPr lang="en-US" b="1" baseline="0" dirty="0" smtClean="0"/>
                        <a:t>excluding</a:t>
                      </a:r>
                      <a:r>
                        <a:rPr lang="en-US" baseline="0" dirty="0" smtClean="0"/>
                        <a:t> employee’s own serious health condition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Covered Family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Spouse</a:t>
                      </a:r>
                      <a:r>
                        <a:rPr lang="en-US" baseline="0" dirty="0" smtClean="0"/>
                        <a:t> (not domestic partner); parent (not “in-law”); child (not child of domestic partner)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Spouse (including domestic partner), parent (including “in-law”),</a:t>
                      </a:r>
                      <a:r>
                        <a:rPr lang="en-US" baseline="0" dirty="0" smtClean="0"/>
                        <a:t> child (including child of domestic partner), grandparent, grandchild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Both Spouse</a:t>
                      </a:r>
                      <a:r>
                        <a:rPr lang="en-US" baseline="0" dirty="0" smtClean="0"/>
                        <a:t>s Working for the Same Employer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be limite</a:t>
                      </a:r>
                      <a:r>
                        <a:rPr lang="en-US" baseline="0" dirty="0" smtClean="0"/>
                        <a:t>d to 12 weeks </a:t>
                      </a:r>
                      <a:r>
                        <a:rPr lang="en-US" b="0" baseline="0" dirty="0" smtClean="0"/>
                        <a:t>combined </a:t>
                      </a:r>
                      <a:r>
                        <a:rPr lang="en-US" baseline="0" dirty="0" smtClean="0"/>
                        <a:t>for child bonding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spouses</a:t>
                      </a:r>
                      <a:r>
                        <a:rPr lang="en-US" baseline="0" dirty="0" smtClean="0"/>
                        <a:t> entitled to full amount of leave but may be restricted from taking at the same time for care of same family member or child bonding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Family Leave vs. Family Medical Leave Act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838774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Compensation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Unpaid but employee may substitute available paid leave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Paid</a:t>
                      </a:r>
                      <a:r>
                        <a:rPr lang="en-US" sz="1800" baseline="0" dirty="0" smtClean="0"/>
                        <a:t> benefit equal to a portion of weekly wages based on above schedule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Substitution of paid leave depends on circumstances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Interplay</a:t>
                      </a:r>
                      <a:r>
                        <a:rPr lang="en-US" sz="1800" baseline="0" dirty="0" smtClean="0"/>
                        <a:t> with Other Paid Leave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Employee may</a:t>
                      </a:r>
                      <a:r>
                        <a:rPr lang="en-US" sz="1800" baseline="0" dirty="0" smtClean="0"/>
                        <a:t> elect or employer may require substitution of eligible, accrued paid time off, which will run concurrently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When designated concurrently</a:t>
                      </a:r>
                      <a:r>
                        <a:rPr lang="en-US" sz="1800" baseline="0" dirty="0" smtClean="0"/>
                        <a:t> with FMLA, use of eligible, accrued paid time off may be governed by FMLA rules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When not designated con-currently, employee may elect (but may </a:t>
                      </a:r>
                      <a:r>
                        <a:rPr lang="en-US" sz="1800" i="1" baseline="0" dirty="0" smtClean="0"/>
                        <a:t>not</a:t>
                      </a:r>
                      <a:r>
                        <a:rPr lang="en-US" sz="1800" i="0" baseline="0" dirty="0" smtClean="0"/>
                        <a:t> be required) to use accrued paid time off and receive full 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Family Leave vs. Family Medical Leave Act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1" y="850081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 determines eligibility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Employer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baseline="0" dirty="0" smtClean="0"/>
                        <a:t>Insurer within 18 days of filing a complete claim for benefits</a:t>
                      </a:r>
                    </a:p>
                    <a:p>
                      <a:endParaRPr lang="en-US" sz="1800" i="0" baseline="0" dirty="0" smtClean="0"/>
                    </a:p>
                    <a:p>
                      <a:r>
                        <a:rPr lang="en-US" sz="1800" i="0" baseline="0" dirty="0" smtClean="0"/>
                        <a:t>Dispute resolution procedure discussed below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Interplay with Disability Benefits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run concurrently with Short Term Disability or Workers’ Compensation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</a:t>
                      </a:r>
                      <a:r>
                        <a:rPr lang="en-US" b="1" i="1" dirty="0" smtClean="0"/>
                        <a:t>not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0" dirty="0" smtClean="0"/>
                        <a:t>run</a:t>
                      </a:r>
                      <a:r>
                        <a:rPr lang="en-US" i="0" baseline="0" dirty="0" smtClean="0"/>
                        <a:t> concurrently </a:t>
                      </a:r>
                    </a:p>
                    <a:p>
                      <a:endParaRPr lang="en-US" i="0" baseline="0" dirty="0" smtClean="0"/>
                    </a:p>
                    <a:p>
                      <a:r>
                        <a:rPr lang="en-US" i="0" baseline="0" dirty="0" smtClean="0"/>
                        <a:t>Employee is entitled to combined 26 weeks during 52-week period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Calculating 12-month/52-week</a:t>
                      </a:r>
                      <a:r>
                        <a:rPr lang="en-US" baseline="0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option:  calendar year,</a:t>
                      </a:r>
                      <a:r>
                        <a:rPr lang="en-US" baseline="0" dirty="0" smtClean="0"/>
                        <a:t> any fixed 12-month period, whether measured forward or “rolling backwards”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law and regulation, calculated retroactively from each day benefit is being claimed–that is, effectively “rolling</a:t>
                      </a:r>
                      <a:r>
                        <a:rPr lang="en-US" baseline="0" dirty="0" smtClean="0"/>
                        <a:t> backwards” calculation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575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Family Leave vs. Family Medical Leave Act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841876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</a:t>
                      </a:r>
                      <a:r>
                        <a:rPr lang="en-US" baseline="0" dirty="0" smtClean="0"/>
                        <a:t> Notice Obligations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foreseeable, 30 days’ notice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Otherwise,</a:t>
                      </a:r>
                      <a:r>
                        <a:rPr lang="en-US" baseline="0" dirty="0" smtClean="0"/>
                        <a:t> as soon as practicable—typically within 2 business days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Same, provided that Request for Family Leave Form includes section to be</a:t>
                      </a:r>
                      <a:r>
                        <a:rPr lang="en-US" baseline="0" dirty="0" smtClean="0"/>
                        <a:t> completed by employer and returned to insurance carrier within 3 business 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Intermittent Leave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medically necessary or for leave related to active duty status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Increments of 1-hour (or less if smaller increments are used for other leaves)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any reason (including child bonding)</a:t>
                      </a:r>
                      <a:r>
                        <a:rPr lang="en-US" baseline="0" dirty="0" smtClean="0"/>
                        <a:t> in 1-day increments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If employee takes FMLA leave in smaller increments, employer may add up until it equals 1 day and then deduct from PFL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may require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</a:t>
                      </a:r>
                      <a:r>
                        <a:rPr lang="en-US" b="1" i="1" dirty="0" smtClean="0"/>
                        <a:t>must</a:t>
                      </a:r>
                      <a:r>
                        <a:rPr lang="en-US" i="0" dirty="0" smtClean="0"/>
                        <a:t> provide certification,</a:t>
                      </a:r>
                      <a:r>
                        <a:rPr lang="en-US" i="0" baseline="0" dirty="0" smtClean="0"/>
                        <a:t> even for child bonding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464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Family Leave vs. Family Medical Leave Act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873059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Continuation of Health Benefits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continue group</a:t>
                      </a:r>
                      <a:r>
                        <a:rPr lang="en-US" baseline="0" dirty="0" smtClean="0"/>
                        <a:t> health benefits as if employee was not on leave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May require employee to pay share of premium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Reinstatement to same or comparable</a:t>
                      </a:r>
                      <a:r>
                        <a:rPr lang="en-US" baseline="0" dirty="0" smtClean="0"/>
                        <a:t> job f</a:t>
                      </a:r>
                      <a:r>
                        <a:rPr lang="en-US" dirty="0" smtClean="0"/>
                        <a:t>ollowing leave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 protection except where</a:t>
                      </a:r>
                      <a:r>
                        <a:rPr lang="en-US" baseline="0" dirty="0" smtClean="0"/>
                        <a:t> employee’s position no longer exists for reasons unrelated to leave (e.g., mass layoff)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May deny reinstatement for “key employees”—that is, salary within top 10%--if reinstatement would cause “substantial and grievous economic injury” and employee is </a:t>
                      </a:r>
                      <a:r>
                        <a:rPr lang="en-US" baseline="0" smtClean="0"/>
                        <a:t>given notice </a:t>
                      </a:r>
                      <a:r>
                        <a:rPr lang="en-US" baseline="0" dirty="0" smtClean="0"/>
                        <a:t>at the time leave is requested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Same, but no reinstatement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carve-out</a:t>
                      </a:r>
                      <a:r>
                        <a:rPr lang="en-US" baseline="0" dirty="0" smtClean="0"/>
                        <a:t> for “key employees”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30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30053"/>
          </a:xfrm>
          <a:ln>
            <a:noFill/>
          </a:ln>
        </p:spPr>
        <p:txBody>
          <a:bodyPr/>
          <a:lstStyle/>
          <a:p>
            <a:r>
              <a:rPr lang="en-US" dirty="0" smtClean="0"/>
              <a:t>Employees eligible for Paid Family Leave effective January 1, 2018</a:t>
            </a:r>
          </a:p>
          <a:p>
            <a:pPr lvl="1"/>
            <a:r>
              <a:rPr lang="en-US" dirty="0" smtClean="0"/>
              <a:t>Including for births and placements that occurred in 2017</a:t>
            </a:r>
          </a:p>
          <a:p>
            <a:pPr lvl="1"/>
            <a:r>
              <a:rPr lang="en-US" dirty="0" smtClean="0"/>
              <a:t>Including for employees who already took FMLA in 2017</a:t>
            </a:r>
          </a:p>
          <a:p>
            <a:pPr lvl="1"/>
            <a:r>
              <a:rPr lang="en-US" dirty="0" smtClean="0"/>
              <a:t>Be prepared for leave requests and staffing gaps </a:t>
            </a:r>
          </a:p>
          <a:p>
            <a:r>
              <a:rPr lang="en-US" dirty="0"/>
              <a:t>Leave for the Birth of a </a:t>
            </a:r>
            <a:r>
              <a:rPr lang="en-US" dirty="0" smtClean="0"/>
              <a:t>Child</a:t>
            </a:r>
          </a:p>
          <a:p>
            <a:pPr lvl="1"/>
            <a:r>
              <a:rPr lang="en-US" dirty="0" smtClean="0"/>
              <a:t>Employee may be eligible for </a:t>
            </a:r>
            <a:r>
              <a:rPr lang="en-US" dirty="0"/>
              <a:t>b</a:t>
            </a:r>
            <a:r>
              <a:rPr lang="en-US" dirty="0" smtClean="0"/>
              <a:t>oth Short Term Disability and Paid Family Leave, but not both at the same time (26 weeks total within any 52-week period)</a:t>
            </a:r>
          </a:p>
          <a:p>
            <a:pPr lvl="1"/>
            <a:r>
              <a:rPr lang="en-US" dirty="0" smtClean="0"/>
              <a:t>Employees can </a:t>
            </a:r>
            <a:r>
              <a:rPr lang="en-US" b="1" dirty="0" smtClean="0"/>
              <a:t>aggregate</a:t>
            </a:r>
            <a:r>
              <a:rPr lang="en-US" dirty="0" smtClean="0"/>
              <a:t> FMLA and PFL</a:t>
            </a:r>
          </a:p>
          <a:p>
            <a:pPr lvl="2"/>
            <a:r>
              <a:rPr lang="en-US" dirty="0" smtClean="0"/>
              <a:t>FMLA (potentially concurrent with Short Term Disability and/or sick leave) during period of employee’s own serious health condition (e.g., disability due to pregnancy or birth) </a:t>
            </a:r>
            <a:r>
              <a:rPr lang="en-US" b="1" i="1" dirty="0" smtClean="0">
                <a:solidFill>
                  <a:schemeClr val="accent1"/>
                </a:solidFill>
              </a:rPr>
              <a:t>PLUS</a:t>
            </a:r>
          </a:p>
          <a:p>
            <a:pPr lvl="2"/>
            <a:r>
              <a:rPr lang="en-US" dirty="0" smtClean="0"/>
              <a:t>12 weeks of PFL for child bonding (when fully phased in):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88276" y="5744216"/>
            <a:ext cx="4493171" cy="426697"/>
          </a:xfrm>
          <a:prstGeom prst="rightArrow">
            <a:avLst>
              <a:gd name="adj1" fmla="val 8379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e.g., 8 weeks FMLA, including 2 pre-partum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281448" y="5628798"/>
            <a:ext cx="2538710" cy="6575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12 weeks PFL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647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 of </a:t>
            </a:r>
            <a:r>
              <a:rPr lang="en-US" dirty="0" smtClean="0"/>
              <a:t>Business, Going </a:t>
            </a:r>
            <a:r>
              <a:rPr lang="en-US" dirty="0"/>
              <a:t>Out of Business </a:t>
            </a:r>
            <a:r>
              <a:rPr lang="en-US" dirty="0" smtClean="0"/>
              <a:t>and Changing Jobs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employer becomes a successor by </a:t>
            </a:r>
            <a:r>
              <a:rPr lang="en-US" dirty="0" smtClean="0"/>
              <a:t>operation of law </a:t>
            </a:r>
            <a:r>
              <a:rPr lang="en-US" dirty="0"/>
              <a:t>to a covered employer or acquires </a:t>
            </a:r>
            <a:r>
              <a:rPr lang="en-US" dirty="0" smtClean="0"/>
              <a:t>a </a:t>
            </a:r>
            <a:r>
              <a:rPr lang="en-US" dirty="0"/>
              <a:t>covered employer by purchase or otherwise, that employer  </a:t>
            </a:r>
            <a:endParaRPr lang="en-US" dirty="0" smtClean="0"/>
          </a:p>
          <a:p>
            <a:pPr lvl="1"/>
            <a:r>
              <a:rPr lang="en-US" dirty="0" smtClean="0"/>
              <a:t>Immediately </a:t>
            </a:r>
            <a:r>
              <a:rPr lang="en-US" dirty="0"/>
              <a:t>becomes a covered employer and </a:t>
            </a:r>
            <a:endParaRPr lang="en-US" sz="2000" dirty="0"/>
          </a:p>
          <a:p>
            <a:pPr lvl="1"/>
            <a:r>
              <a:rPr lang="en-US" dirty="0" smtClean="0"/>
              <a:t>Must </a:t>
            </a:r>
            <a:r>
              <a:rPr lang="en-US" dirty="0"/>
              <a:t>maintain Paid Family Leave </a:t>
            </a:r>
            <a:r>
              <a:rPr lang="en-US" dirty="0" smtClean="0"/>
              <a:t>benefits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an employer closes and no longer has any employees, that </a:t>
            </a:r>
            <a:r>
              <a:rPr lang="en-US" dirty="0" smtClean="0"/>
              <a:t>employer may </a:t>
            </a:r>
            <a:r>
              <a:rPr lang="en-US" dirty="0"/>
              <a:t>discontinue Paid Family Leave benefits and such employees shall cease to be eligible for Paid Family Leave benefits </a:t>
            </a:r>
            <a:r>
              <a:rPr lang="en-US" dirty="0" smtClean="0"/>
              <a:t>as </a:t>
            </a:r>
            <a:r>
              <a:rPr lang="en-US" dirty="0"/>
              <a:t>of his or her termination date </a:t>
            </a:r>
          </a:p>
          <a:p>
            <a:endParaRPr lang="en-US" dirty="0" smtClean="0"/>
          </a:p>
          <a:p>
            <a:r>
              <a:rPr lang="en-US" dirty="0" smtClean="0"/>
              <a:t>Today, employees often change jobs and start work with a new employer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worked with prior employer does not transfer</a:t>
            </a:r>
          </a:p>
          <a:p>
            <a:pPr lvl="1"/>
            <a:r>
              <a:rPr lang="en-US" dirty="0" smtClean="0"/>
              <a:t>Employee must start over and requalify for purposes of qualifying period</a:t>
            </a:r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167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claim-related dispute under Paid Family Leave Law is subject to arbitration</a:t>
            </a:r>
          </a:p>
          <a:p>
            <a:pPr lvl="1"/>
            <a:r>
              <a:rPr lang="en-US" dirty="0" smtClean="0"/>
              <a:t>Eligibility</a:t>
            </a:r>
          </a:p>
          <a:p>
            <a:pPr lvl="1"/>
            <a:r>
              <a:rPr lang="en-US" dirty="0" smtClean="0"/>
              <a:t>Benefit rate</a:t>
            </a:r>
          </a:p>
          <a:p>
            <a:pPr lvl="1"/>
            <a:r>
              <a:rPr lang="en-US" dirty="0" smtClean="0"/>
              <a:t>Duration of leave</a:t>
            </a:r>
          </a:p>
          <a:p>
            <a:r>
              <a:rPr lang="en-US" dirty="0" smtClean="0"/>
              <a:t>Arbitration must be filed within 26 weeks of written notice of denial</a:t>
            </a:r>
          </a:p>
          <a:p>
            <a:pPr lvl="1"/>
            <a:r>
              <a:rPr lang="en-US" dirty="0" smtClean="0"/>
              <a:t>Must include all documents previously submitted to carrier (or employer) as proof of eligibility as well as denial of claim</a:t>
            </a:r>
          </a:p>
          <a:p>
            <a:pPr lvl="1"/>
            <a:r>
              <a:rPr lang="en-US" dirty="0" smtClean="0"/>
              <a:t>$25 filing fee (if employee prevails, $25 added to benefit paid)</a:t>
            </a:r>
          </a:p>
          <a:p>
            <a:pPr lvl="1"/>
            <a:r>
              <a:rPr lang="en-US" dirty="0" smtClean="0"/>
              <a:t>Response must be filed within 14 days</a:t>
            </a:r>
          </a:p>
          <a:p>
            <a:r>
              <a:rPr lang="en-US" dirty="0" smtClean="0"/>
              <a:t>If an employee is not reinstated, the employee shall file a formal request with employer and Chair of the Workers’ Compensation Board and </a:t>
            </a:r>
            <a:r>
              <a:rPr lang="en-US" dirty="0"/>
              <a:t>w</a:t>
            </a:r>
            <a:r>
              <a:rPr lang="en-US" dirty="0" smtClean="0"/>
              <a:t>ithin 30 days employer must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ake corrective action, which effectively resolves the dispute or</a:t>
            </a:r>
          </a:p>
          <a:p>
            <a:pPr lvl="2"/>
            <a:r>
              <a:rPr lang="en-US" dirty="0" smtClean="0"/>
              <a:t>File formal response explaining actions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3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1A1991"/>
                </a:solidFill>
                <a:latin typeface="Arial"/>
                <a:cs typeface="Arial"/>
              </a:rPr>
              <a:t>CORE STRATEGY: BUSTING MYTHS</a:t>
            </a:r>
          </a:p>
        </p:txBody>
      </p:sp>
      <p:pic>
        <p:nvPicPr>
          <p:cNvPr id="25603" name="Content Placeholder 7" descr="mollymarcell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97" b="-25397"/>
          <a:stretch>
            <a:fillRect/>
          </a:stretch>
        </p:blipFill>
        <p:spPr>
          <a:xfrm>
            <a:off x="549275" y="1600200"/>
            <a:ext cx="3840163" cy="4343400"/>
          </a:xfrm>
        </p:spPr>
      </p:pic>
      <p:sp>
        <p:nvSpPr>
          <p:cNvPr id="25604" name="Content Placeholder 8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3840162" cy="4343400"/>
          </a:xfrm>
        </p:spPr>
        <p:txBody>
          <a:bodyPr>
            <a:normAutofit/>
          </a:bodyPr>
          <a:lstStyle/>
          <a:p>
            <a:r>
              <a:rPr lang="en-US" sz="2400" dirty="0"/>
              <a:t>Much of the opposition to paid family leave centered around misinformation or confusion about the program, especially around business impact.</a:t>
            </a:r>
          </a:p>
          <a:p>
            <a:r>
              <a:rPr lang="en-US" sz="2400" dirty="0"/>
              <a:t>Particularly where we had data from other states about their experiences, we corrected the record with the real story.  </a:t>
            </a:r>
          </a:p>
          <a:p>
            <a:endParaRPr lang="en-US" sz="2400" dirty="0">
              <a:latin typeface="News Gothic M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73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4603"/>
          </a:xfrm>
        </p:spPr>
        <p:txBody>
          <a:bodyPr/>
          <a:lstStyle/>
          <a:p>
            <a:r>
              <a:rPr lang="en-US" dirty="0" smtClean="0"/>
              <a:t>Disputes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Complaints under Section 120 of the Workers’ Compensation Law must be filed within:</a:t>
            </a:r>
          </a:p>
          <a:p>
            <a:pPr lvl="1"/>
            <a:r>
              <a:rPr lang="en-US" dirty="0" smtClean="0"/>
              <a:t>2 years from the date employer’s response was submitted, or</a:t>
            </a:r>
          </a:p>
          <a:p>
            <a:pPr lvl="1"/>
            <a:r>
              <a:rPr lang="en-US" dirty="0" smtClean="0"/>
              <a:t>30 days after the employee’s request if no response was provided </a:t>
            </a:r>
          </a:p>
          <a:p>
            <a:r>
              <a:rPr lang="en-US" dirty="0" smtClean="0"/>
              <a:t>The dispute resolution process under Section 120 includes:</a:t>
            </a:r>
          </a:p>
          <a:p>
            <a:pPr lvl="1"/>
            <a:r>
              <a:rPr lang="en-US" dirty="0" smtClean="0"/>
              <a:t>An opportunity for the employer to file an answer </a:t>
            </a:r>
          </a:p>
          <a:p>
            <a:pPr lvl="1"/>
            <a:r>
              <a:rPr lang="en-US" dirty="0" smtClean="0"/>
              <a:t>Hearings, including a preliminary conference</a:t>
            </a:r>
          </a:p>
          <a:p>
            <a:r>
              <a:rPr lang="en-US" dirty="0" smtClean="0"/>
              <a:t>In evaluating the discrimination/retaliation complaint, the Workers’ Compensation Board will examine, among other things, if</a:t>
            </a:r>
          </a:p>
          <a:p>
            <a:pPr lvl="1"/>
            <a:r>
              <a:rPr lang="en-US" dirty="0" smtClean="0"/>
              <a:t>The employer’s actions were related to taking Paid Family Leave, and </a:t>
            </a:r>
          </a:p>
          <a:p>
            <a:pPr lvl="1"/>
            <a:r>
              <a:rPr lang="en-US" dirty="0" smtClean="0"/>
              <a:t>If the adverse action would have occurred even if  the employee did not take Paid Family Leave</a:t>
            </a:r>
          </a:p>
          <a:p>
            <a:r>
              <a:rPr lang="en-US" dirty="0" smtClean="0"/>
              <a:t>Remedies include back pay, reinstatement and attorneys’ fees (at a rate fixed by the Workers’ Compensation Board)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621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Employers who fail to comply with the Paid Family Leave Benefits Law may be assessed a fine equal to 0.5% of weekly payroll for period without coverage, plus an additional amount up to $500</a:t>
            </a:r>
          </a:p>
          <a:p>
            <a:r>
              <a:rPr lang="en-US" dirty="0" smtClean="0"/>
              <a:t>Employers who fail to collect employee contributions:</a:t>
            </a:r>
          </a:p>
          <a:p>
            <a:pPr lvl="1"/>
            <a:r>
              <a:rPr lang="en-US" dirty="0" smtClean="0"/>
              <a:t>Remain liable for payment of Paid Family Leave benefit</a:t>
            </a:r>
          </a:p>
          <a:p>
            <a:pPr lvl="1"/>
            <a:r>
              <a:rPr lang="en-US" dirty="0" smtClean="0"/>
              <a:t>Waive the right to collect missed employee contributions</a:t>
            </a:r>
          </a:p>
          <a:p>
            <a:r>
              <a:rPr lang="en-US" dirty="0" smtClean="0"/>
              <a:t>Employers who fail to maintain health insurance coverage for employees on Paid Family Leave are fully liable for employee’s medical costs during the period of leave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471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Howard S. Lavin</a:t>
            </a:r>
          </a:p>
          <a:p>
            <a:r>
              <a:rPr lang="en-US" dirty="0" smtClean="0"/>
              <a:t>212-806-6046</a:t>
            </a:r>
          </a:p>
          <a:p>
            <a:r>
              <a:rPr lang="en-US" dirty="0" smtClean="0"/>
              <a:t>hlavin@stroock.com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72606"/>
            <a:ext cx="8229600" cy="1101683"/>
          </a:xfrm>
        </p:spPr>
        <p:txBody>
          <a:bodyPr/>
          <a:lstStyle/>
          <a:p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PAID FAMILY LEAVE: NUTS &amp; BOLTS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2662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600200"/>
            <a:ext cx="5791200" cy="434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NEW YORK PAID FAMILY LEAVE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York’s paid family leave law was signed on April 4, 2016.</a:t>
            </a:r>
          </a:p>
          <a:p>
            <a:r>
              <a:rPr lang="en-US" dirty="0" smtClean="0"/>
              <a:t>Benefits begin under the law on </a:t>
            </a:r>
            <a:r>
              <a:rPr lang="en-US" b="1" dirty="0" smtClean="0"/>
              <a:t>January 1, 2018.</a:t>
            </a:r>
          </a:p>
        </p:txBody>
      </p:sp>
    </p:spTree>
    <p:extLst>
      <p:ext uri="{BB962C8B-B14F-4D97-AF65-F5344CB8AC3E}">
        <p14:creationId xmlns:p14="http://schemas.microsoft.com/office/powerpoint/2010/main" val="29249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BACKGROUND: TEMPORARY DISABILITY INSURANCE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paid family law </a:t>
            </a:r>
            <a:r>
              <a:rPr lang="en-US" dirty="0"/>
              <a:t>builds on the state’s </a:t>
            </a:r>
            <a:r>
              <a:rPr lang="en-US" dirty="0" smtClean="0"/>
              <a:t>temporary disability insurance (TDI) law.</a:t>
            </a:r>
          </a:p>
          <a:p>
            <a:r>
              <a:rPr lang="en-US" dirty="0" smtClean="0"/>
              <a:t>TDI has </a:t>
            </a:r>
            <a:r>
              <a:rPr lang="en-US" dirty="0"/>
              <a:t>been in place since 1949 and </a:t>
            </a:r>
            <a:r>
              <a:rPr lang="en-US" dirty="0" smtClean="0"/>
              <a:t>provides wage </a:t>
            </a:r>
            <a:r>
              <a:rPr lang="en-US" dirty="0"/>
              <a:t>replacement to workers unable to work due to serious off-the-job illness or injury.</a:t>
            </a:r>
          </a:p>
          <a:p>
            <a:r>
              <a:rPr lang="en-US" dirty="0"/>
              <a:t>Though paid family leave is built on TDI, the two programs are not identical and sometimes follow different rules.</a:t>
            </a:r>
          </a:p>
          <a:p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WHO IS COVERED?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Almost all private sector </a:t>
            </a:r>
            <a:r>
              <a:rPr lang="en-US" dirty="0" smtClean="0"/>
              <a:t>employees in </a:t>
            </a:r>
            <a:r>
              <a:rPr lang="en-US" dirty="0"/>
              <a:t>New York are covered.</a:t>
            </a:r>
          </a:p>
          <a:p>
            <a:r>
              <a:rPr lang="en-US" dirty="0"/>
              <a:t>Full-time and part-time </a:t>
            </a:r>
            <a:r>
              <a:rPr lang="en-US" dirty="0" smtClean="0"/>
              <a:t>employees are </a:t>
            </a:r>
            <a:r>
              <a:rPr lang="en-US" dirty="0"/>
              <a:t>covered.</a:t>
            </a:r>
          </a:p>
          <a:p>
            <a:r>
              <a:rPr lang="en-US" dirty="0"/>
              <a:t>There is no minimum number of employees.</a:t>
            </a:r>
          </a:p>
          <a:p>
            <a:r>
              <a:rPr lang="en-US" dirty="0" smtClean="0"/>
              <a:t>Employees are </a:t>
            </a:r>
            <a:r>
              <a:rPr lang="en-US" dirty="0"/>
              <a:t>covered regardless of citizenship or immigration status.</a:t>
            </a:r>
          </a:p>
          <a:p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WHEN DO WORKERS BECOME ELIGIBLE?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workers will be eligible for leave when they have been employed for 26 weeks (about 6 months).</a:t>
            </a:r>
          </a:p>
          <a:p>
            <a:r>
              <a:rPr lang="en-US" dirty="0"/>
              <a:t>Part-time workers who work less than 20 hours per week will need to work for 175 days in order to be eligible. </a:t>
            </a:r>
            <a:endParaRPr lang="en-US" dirty="0" smtClean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VOLUNTARY COVERAGE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all employers who are not </a:t>
            </a:r>
            <a:r>
              <a:rPr lang="en-US" i="1" dirty="0" smtClean="0"/>
              <a:t>required</a:t>
            </a:r>
            <a:r>
              <a:rPr lang="en-US" dirty="0" smtClean="0"/>
              <a:t> to provide coverage can choose to do so voluntarily.</a:t>
            </a:r>
          </a:p>
          <a:p>
            <a:r>
              <a:rPr lang="en-US" dirty="0" smtClean="0"/>
              <a:t>Self-employed individuals can opt in to coverage.</a:t>
            </a:r>
          </a:p>
          <a:p>
            <a:r>
              <a:rPr lang="en-US" dirty="0" smtClean="0"/>
              <a:t>Public sector employers can opt in to coverage and public sector unions can negotiate to opt in to coverage through the bargaining process.</a:t>
            </a: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PURPOSES OF LEAVE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Workers will be able to take leave to:</a:t>
            </a:r>
          </a:p>
          <a:p>
            <a:r>
              <a:rPr lang="en-US" dirty="0"/>
              <a:t>Bond with a new child (including foster &amp; adopted children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Care </a:t>
            </a:r>
            <a:r>
              <a:rPr lang="en-US" dirty="0"/>
              <a:t>for </a:t>
            </a:r>
            <a:r>
              <a:rPr lang="en-US" dirty="0" smtClean="0"/>
              <a:t>a family member with a serious health condition</a:t>
            </a:r>
          </a:p>
          <a:p>
            <a:r>
              <a:rPr lang="en-US" dirty="0" smtClean="0"/>
              <a:t>Address </a:t>
            </a:r>
            <a:r>
              <a:rPr lang="en-US" dirty="0"/>
              <a:t>certain military family needs</a:t>
            </a: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NUMBER OF WEEKS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charset="0"/>
              <a:buNone/>
              <a:defRPr/>
            </a:pPr>
            <a:r>
              <a:rPr lang="en-US" dirty="0"/>
              <a:t>The program phases in over four years, with the number of weeks of paid family leave workers can take going up over time. </a:t>
            </a:r>
          </a:p>
          <a:p>
            <a:pPr>
              <a:defRPr/>
            </a:pPr>
            <a:r>
              <a:rPr lang="en-US" dirty="0"/>
              <a:t>2018: Up to eight weeks</a:t>
            </a:r>
          </a:p>
          <a:p>
            <a:pPr>
              <a:defRPr/>
            </a:pPr>
            <a:r>
              <a:rPr lang="en-US" dirty="0"/>
              <a:t>2019 &amp; 2020: Up to ten weeks</a:t>
            </a:r>
          </a:p>
          <a:p>
            <a:pPr>
              <a:defRPr/>
            </a:pPr>
            <a:r>
              <a:rPr lang="en-US" dirty="0"/>
              <a:t>2021 &amp; on: Up to twelve weeks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48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8" y="2619375"/>
            <a:ext cx="8115300" cy="3571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Cornell CLE: What Paid Family Leave Means for New York and the Nation</a:t>
            </a:r>
            <a:br>
              <a:rPr lang="en-US" sz="28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A Better Balance: </a:t>
            </a:r>
            <a:br>
              <a:rPr lang="en-US" sz="2800" dirty="0" smtClean="0"/>
            </a:br>
            <a:r>
              <a:rPr lang="en-US" sz="2800" dirty="0" smtClean="0"/>
              <a:t>The Work and Family Legal Center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November 29, 2017</a:t>
            </a:r>
            <a:endParaRPr lang="en-US" sz="2800" dirty="0"/>
          </a:p>
        </p:txBody>
      </p:sp>
      <p:pic>
        <p:nvPicPr>
          <p:cNvPr id="16386" name="Picture 4" descr="ABB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523875"/>
            <a:ext cx="402113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BENEFIT LEVEL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In 2018, workers will receive 50% of their own wages (about half of their regular paycheck), up to about $650/week.</a:t>
            </a:r>
          </a:p>
          <a:p>
            <a:pPr>
              <a:defRPr/>
            </a:pPr>
            <a:r>
              <a:rPr lang="en-US" dirty="0"/>
              <a:t>In subsequent years, both the wage replacement rate (the percentage of their own wages workers receive) and the cap will increase.</a:t>
            </a:r>
          </a:p>
          <a:p>
            <a:pPr>
              <a:defRPr/>
            </a:pPr>
            <a:r>
              <a:rPr lang="en-US" dirty="0"/>
              <a:t>When the program is fully phased in in 2021, workers will receive 67% of their own wages (about 2/3 of their regular paycheck), up to a cap.</a:t>
            </a: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JOB PROTECTION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Under the law, all covered workers will be entitled to return to work after taking </a:t>
            </a:r>
            <a:r>
              <a:rPr lang="en-US" dirty="0" smtClean="0"/>
              <a:t>leave</a:t>
            </a:r>
            <a:r>
              <a:rPr lang="en-US" dirty="0"/>
              <a:t> </a:t>
            </a:r>
            <a:r>
              <a:rPr lang="en-US" dirty="0" smtClean="0"/>
              <a:t>and continuation of health insurance while they are on leave.</a:t>
            </a: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KEY DIFFERENCES BETWEEN TDI &amp; PFL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Unlike paid family leave, TDI:</a:t>
            </a:r>
          </a:p>
          <a:p>
            <a:pPr>
              <a:defRPr/>
            </a:pPr>
            <a:r>
              <a:rPr lang="en-US" dirty="0" smtClean="0"/>
              <a:t>Covers workers’ own health</a:t>
            </a:r>
          </a:p>
          <a:p>
            <a:pPr>
              <a:defRPr/>
            </a:pPr>
            <a:r>
              <a:rPr lang="en-US" dirty="0" smtClean="0"/>
              <a:t>Benefits are 50% of workers’ own wages, up to a maximum of </a:t>
            </a:r>
            <a:r>
              <a:rPr lang="en-US" b="1" dirty="0" smtClean="0"/>
              <a:t>$170/week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No job protection or continuation of health insurance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D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08" y="-109681"/>
            <a:ext cx="9287808" cy="7176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6375" y="2587625"/>
            <a:ext cx="644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TYPES OF LEAVE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24" y="6126438"/>
            <a:ext cx="2318351" cy="5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BONDING LEAVE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parent of any gender can take bonding leave </a:t>
            </a:r>
            <a:r>
              <a:rPr lang="en-US" b="1" dirty="0" smtClean="0"/>
              <a:t>within 12 months </a:t>
            </a:r>
            <a:r>
              <a:rPr lang="en-US" dirty="0" smtClean="0"/>
              <a:t>of a child’s birth or placement for adoption or foster care.</a:t>
            </a:r>
          </a:p>
          <a:p>
            <a:r>
              <a:rPr lang="en-US" dirty="0" smtClean="0"/>
              <a:t>Parents who welcome a new child before January 1, 2018 can take paid family leave after January 1, so long as leave is taken within 12 months of birth or placement.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BONDING LEAVE &amp; TDI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Under existing law, covered workers can receive TDI benefits while recovering from childbirth.</a:t>
            </a:r>
          </a:p>
          <a:p>
            <a:pPr lvl="0"/>
            <a:r>
              <a:rPr lang="en-US" dirty="0" smtClean="0"/>
              <a:t>A </a:t>
            </a:r>
            <a:r>
              <a:rPr lang="en-US" dirty="0"/>
              <a:t>parent who gives birth can take both TDI to recover from childbirth and paid family leave for bonding, but may not take both at the same time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Different choices may make sense for different workers.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FAMILY CARE LEAVE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Family care leave be taken to care for a covered family member who has a serious health condition.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COVERED FAMILY MEMBERS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Family care leave can be taken to care for a worker’s:</a:t>
            </a:r>
            <a:endParaRPr lang="en-US" dirty="0"/>
          </a:p>
          <a:p>
            <a:r>
              <a:rPr lang="en-US" dirty="0" smtClean="0"/>
              <a:t>Child</a:t>
            </a:r>
          </a:p>
          <a:p>
            <a:r>
              <a:rPr lang="en-US" dirty="0" smtClean="0"/>
              <a:t>Spouse</a:t>
            </a:r>
          </a:p>
          <a:p>
            <a:r>
              <a:rPr lang="en-US" dirty="0" smtClean="0"/>
              <a:t>Parent (including parent-in-law)</a:t>
            </a:r>
          </a:p>
          <a:p>
            <a:r>
              <a:rPr lang="en-US" dirty="0" smtClean="0"/>
              <a:t>Grandparent</a:t>
            </a:r>
          </a:p>
          <a:p>
            <a:r>
              <a:rPr lang="en-US" dirty="0" smtClean="0"/>
              <a:t>Grandchild</a:t>
            </a:r>
          </a:p>
          <a:p>
            <a:r>
              <a:rPr lang="en-US" dirty="0" smtClean="0"/>
              <a:t>Spouse</a:t>
            </a:r>
          </a:p>
          <a:p>
            <a:r>
              <a:rPr lang="en-US" dirty="0" smtClean="0"/>
              <a:t>Domestic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SERIOUS HEALTH CONDITION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serious health condition is a physical or mental illness, injury, or condition that requires </a:t>
            </a:r>
            <a:r>
              <a:rPr lang="en-US" i="1" dirty="0" smtClean="0"/>
              <a:t>either</a:t>
            </a:r>
            <a:endParaRPr lang="en-US" dirty="0"/>
          </a:p>
          <a:p>
            <a:r>
              <a:rPr lang="en-US" dirty="0" smtClean="0"/>
              <a:t>Inpatient care </a:t>
            </a:r>
            <a:r>
              <a:rPr lang="en-US" i="1" dirty="0" smtClean="0"/>
              <a:t>or </a:t>
            </a:r>
            <a:endParaRPr lang="en-US" dirty="0" smtClean="0"/>
          </a:p>
          <a:p>
            <a:r>
              <a:rPr lang="en-US" dirty="0" smtClean="0"/>
              <a:t>Ongoing treatment or supervision by a healthcare provider</a:t>
            </a:r>
          </a:p>
        </p:txBody>
      </p:sp>
    </p:spTree>
    <p:extLst>
      <p:ext uri="{BB962C8B-B14F-4D97-AF65-F5344CB8AC3E}">
        <p14:creationId xmlns:p14="http://schemas.microsoft.com/office/powerpoint/2010/main" val="21059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SERIOUS HEALTH CONDITION (continued)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Serious health conditions can </a:t>
            </a:r>
            <a:r>
              <a:rPr lang="en-US" i="1" dirty="0" smtClean="0"/>
              <a:t>include</a:t>
            </a:r>
            <a:r>
              <a:rPr lang="en-US" dirty="0" smtClean="0"/>
              <a:t>:</a:t>
            </a:r>
          </a:p>
          <a:p>
            <a:r>
              <a:rPr lang="en-US" dirty="0"/>
              <a:t>S</a:t>
            </a:r>
            <a:r>
              <a:rPr lang="en-US" dirty="0" smtClean="0"/>
              <a:t>erious mental health conditions</a:t>
            </a:r>
          </a:p>
          <a:p>
            <a:r>
              <a:rPr lang="en-US" dirty="0" smtClean="0"/>
              <a:t>Chronic conditions (e.g. asthma or diabetes)</a:t>
            </a:r>
          </a:p>
          <a:p>
            <a:r>
              <a:rPr lang="en-US" dirty="0" smtClean="0"/>
              <a:t>Conditions for which treatment may not be effective (e.g. Alzheimer’s or a terminal disease)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Serious conditions </a:t>
            </a:r>
            <a:r>
              <a:rPr lang="en-US" i="1" dirty="0" smtClean="0"/>
              <a:t>do not include </a:t>
            </a:r>
            <a:r>
              <a:rPr lang="en-US" dirty="0" smtClean="0"/>
              <a:t>ordinary illnesses like the flu, a cold, or an upset stomach.</a:t>
            </a:r>
          </a:p>
        </p:txBody>
      </p:sp>
    </p:spTree>
    <p:extLst>
      <p:ext uri="{BB962C8B-B14F-4D97-AF65-F5344CB8AC3E}">
        <p14:creationId xmlns:p14="http://schemas.microsoft.com/office/powerpoint/2010/main" val="21734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1A1991"/>
                </a:solidFill>
                <a:latin typeface="Arial"/>
                <a:cs typeface="Arial"/>
              </a:rPr>
              <a:t>A BETTER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charset="0"/>
              <a:buNone/>
              <a:defRPr/>
            </a:pPr>
            <a:endParaRPr lang="en-US" sz="2000" dirty="0" smtClean="0"/>
          </a:p>
          <a:p>
            <a:pPr marL="0" indent="0">
              <a:buFont typeface="Wingdings 2" charset="0"/>
              <a:buNone/>
              <a:defRPr/>
            </a:pPr>
            <a:r>
              <a:rPr lang="en-US" dirty="0" smtClean="0"/>
              <a:t>We are a national legal non-profit, based in New York, that helps working people care for themselves and their families without compromising their economic security through policy advocacy, outreach, and direct legal services.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336550" lvl="1" indent="0">
              <a:buFont typeface="Wingdings 2" charset="0"/>
              <a:buNone/>
              <a:defRPr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02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MILITARY FAMILIES LEAVE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Military families leave can be taken be taken for a “qualifying exigency” when a covered family member is on active duty abroad </a:t>
            </a:r>
            <a:r>
              <a:rPr lang="en-US" i="1" dirty="0" smtClean="0"/>
              <a:t>or </a:t>
            </a:r>
            <a:r>
              <a:rPr lang="en-US" dirty="0" smtClean="0"/>
              <a:t>has been notified of an impending call or order to active duty abroad.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0625" y="793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9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6375" y="2587625"/>
            <a:ext cx="644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FUNDING &amp; ACQUIRING COVERAGE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24" y="6126438"/>
            <a:ext cx="2318351" cy="5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FUNDING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aid family leave is 100% </a:t>
            </a:r>
            <a:r>
              <a:rPr lang="en-US" i="1" dirty="0" smtClean="0"/>
              <a:t>employee</a:t>
            </a:r>
            <a:r>
              <a:rPr lang="en-US" dirty="0" smtClean="0"/>
              <a:t>-funded through payroll deductions.</a:t>
            </a:r>
          </a:p>
          <a:p>
            <a:r>
              <a:rPr lang="en-US" dirty="0" smtClean="0"/>
              <a:t>2018 maximum deduction: 0.126% of wages, up to $1.65/week</a:t>
            </a:r>
          </a:p>
          <a:p>
            <a:r>
              <a:rPr lang="en-US" dirty="0" smtClean="0"/>
              <a:t>Employers are permitted, but </a:t>
            </a:r>
            <a:r>
              <a:rPr lang="en-US" i="1" dirty="0" smtClean="0"/>
              <a:t>not </a:t>
            </a:r>
            <a:r>
              <a:rPr lang="en-US" dirty="0" smtClean="0"/>
              <a:t>required, to begin withholding contributions before January 1.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HOW TO ACQUIRE COVERAGE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Employers can acquire coverage that meets their legal obligations in three main ways:</a:t>
            </a:r>
          </a:p>
          <a:p>
            <a:pPr marL="514350" indent="-457200"/>
            <a:r>
              <a:rPr lang="en-US" dirty="0"/>
              <a:t>By purchasing insurance from the state (SIF)</a:t>
            </a:r>
          </a:p>
          <a:p>
            <a:pPr marL="514350" indent="-457200"/>
            <a:r>
              <a:rPr lang="en-US" dirty="0"/>
              <a:t>By purchasing insurance from a private carrier</a:t>
            </a:r>
          </a:p>
          <a:p>
            <a:pPr marL="514350" indent="-457200"/>
            <a:r>
              <a:rPr lang="en-US" dirty="0"/>
              <a:t>By becoming an approved self-</a:t>
            </a:r>
            <a:r>
              <a:rPr lang="en-US" dirty="0" smtClean="0"/>
              <a:t>insurer</a:t>
            </a:r>
            <a:endParaRPr lang="en-US" dirty="0">
              <a:latin typeface="News Gothic MT" charset="0"/>
            </a:endParaRP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MAINTAINING COVERAGE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dirty="0" smtClean="0">
                <a:latin typeface="+mj-lt"/>
              </a:rPr>
              <a:t>Failure to maintain coverage is a </a:t>
            </a:r>
            <a:r>
              <a:rPr lang="en-US" i="1" dirty="0" smtClean="0">
                <a:latin typeface="+mj-lt"/>
              </a:rPr>
              <a:t>criminal </a:t>
            </a:r>
            <a:r>
              <a:rPr lang="en-US" dirty="0" smtClean="0">
                <a:latin typeface="+mj-lt"/>
              </a:rPr>
              <a:t>offense subject to severe fines and potential imprisonment of up to a year. </a:t>
            </a:r>
            <a:endParaRPr lang="en-US" dirty="0">
              <a:latin typeface="+mj-lt"/>
            </a:endParaRP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904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9375" y="3418622"/>
            <a:ext cx="644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EMPLOYEE RIGHTS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24" y="6126438"/>
            <a:ext cx="2318351" cy="5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EMPLOYEE RIGHTS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Employees have three main rights relative to their employer under the paid family leave law.</a:t>
            </a:r>
          </a:p>
          <a:p>
            <a:r>
              <a:rPr lang="en-US" dirty="0" smtClean="0"/>
              <a:t>All three rights can be enforced through administrative proceedings at the Workers’ Compensation Board.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NON-RETALIATION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Employees have the right not to be retaliated against or discriminated against for exercising their rights (including the right to take leave) under the paid family leave law.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JOB PROTECTION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Employees also have the </a:t>
            </a:r>
            <a:r>
              <a:rPr lang="en-US" dirty="0"/>
              <a:t>affirmative right </a:t>
            </a:r>
            <a:r>
              <a:rPr lang="en-US" dirty="0" smtClean="0"/>
              <a:t>to be restored to either their prior job or “a </a:t>
            </a:r>
            <a:r>
              <a:rPr lang="en-US" dirty="0"/>
              <a:t>comparable position with comparable employment benefits, pay and other terms and conditions of employment.”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CONTINUATION OF HEALTH INSURANCE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Employees who receive health insurance through their employers have the </a:t>
            </a:r>
            <a:r>
              <a:rPr lang="en-US" dirty="0"/>
              <a:t>right to continuation of health insurance on the same terms as if the employee had continued working.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49275" y="246580"/>
            <a:ext cx="8042275" cy="119804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“VICTORY FOR NEW YORK FAMILIES”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18434" name="Content Placeholder 5" descr="CfNhKo_WIAA9Qa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3" b="-25403"/>
          <a:stretch>
            <a:fillRect/>
          </a:stretch>
        </p:blipFill>
        <p:spPr>
          <a:xfrm>
            <a:off x="4751388" y="1600200"/>
            <a:ext cx="3840162" cy="4343400"/>
          </a:xfrm>
        </p:spPr>
      </p:pic>
      <p:sp>
        <p:nvSpPr>
          <p:cNvPr id="18436" name="Content Placeholder 4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840163" cy="4343400"/>
          </a:xfrm>
        </p:spPr>
        <p:txBody>
          <a:bodyPr>
            <a:normAutofit/>
          </a:bodyPr>
          <a:lstStyle/>
          <a:p>
            <a:pPr marL="0" indent="0">
              <a:buFont typeface="Wingdings 2" charset="0"/>
              <a:buNone/>
            </a:pPr>
            <a:r>
              <a:rPr lang="en-US" sz="3200" dirty="0"/>
              <a:t>On April 4, 2016, Governor Andrew Cuomo signed into law the nation’s leading paid family leave law, a groundbreaking new piece of legislation.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4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6375" y="3571875"/>
            <a:ext cx="644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NOTICE &amp; APPLICATION PROCESS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24" y="6126438"/>
            <a:ext cx="2318351" cy="5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EMPLOYEE NOTICE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possible, </a:t>
            </a:r>
            <a:r>
              <a:rPr lang="en-US" dirty="0"/>
              <a:t>e</a:t>
            </a:r>
            <a:r>
              <a:rPr lang="en-US" dirty="0" smtClean="0"/>
              <a:t>mployees must give notice to their employers at least 30 days in advance of a foreseeable use of paid family leave.</a:t>
            </a:r>
          </a:p>
          <a:p>
            <a:r>
              <a:rPr lang="en-US" dirty="0"/>
              <a:t>If that is not possible, employees must give notice “as soon as practicable.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No “magic words” requirement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APPLYING FOR BENEFITS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Employees </a:t>
            </a:r>
            <a:r>
              <a:rPr lang="en-US" dirty="0"/>
              <a:t>will submit applications to the employer’s paid family leave insurance carrier (or the self-insured employer). </a:t>
            </a:r>
            <a:endParaRPr lang="en-US" dirty="0" smtClean="0"/>
          </a:p>
          <a:p>
            <a:pPr lvl="0"/>
            <a:r>
              <a:rPr lang="en-US" dirty="0" smtClean="0"/>
              <a:t>This application will include appropriate documentation of the need for leave, as required by the state.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PROCESSING &amp; DISPUTED CLAIMS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insurance carrier (or self-insured employer) must pay or deny a completed claim within 18 days</a:t>
            </a:r>
            <a:r>
              <a:rPr lang="en-US" dirty="0" smtClean="0"/>
              <a:t>.</a:t>
            </a:r>
          </a:p>
          <a:p>
            <a:r>
              <a:rPr lang="en-US" dirty="0"/>
              <a:t>Disputes with an insurance carrier (or self</a:t>
            </a:r>
            <a:r>
              <a:rPr lang="en-US" dirty="0" smtClean="0"/>
              <a:t>-insured </a:t>
            </a:r>
            <a:r>
              <a:rPr lang="en-US" dirty="0"/>
              <a:t>employer acting as an insurance carrier) regarding “eligibility, benefit rate, and duration of paid family leave” are subject to arbitration.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FOR MORE INFORMATION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hlinkClick r:id="rId4"/>
              </a:rPr>
              <a:t>dbakst@abetterbalance.org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Visit our website at </a:t>
            </a:r>
            <a:r>
              <a:rPr lang="en-US" dirty="0" err="1" smtClean="0"/>
              <a:t>FamilyLeaveWorks.org</a:t>
            </a:r>
            <a:r>
              <a:rPr lang="en-US" dirty="0" smtClean="0"/>
              <a:t> or call 1-833-NEED-ABB.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  <a:p>
            <a:pPr marL="0" indent="0">
              <a:buNone/>
            </a:pPr>
            <a:endParaRPr lang="en-US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inkstockPhotos-6709305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47434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5024792"/>
            <a:ext cx="9144000" cy="9950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EC7B5-64B9-45D6-AC55-6E15D24167DA}"/>
              </a:ext>
            </a:extLst>
          </p:cNvPr>
          <p:cNvSpPr txBox="1"/>
          <p:nvPr/>
        </p:nvSpPr>
        <p:spPr>
          <a:xfrm>
            <a:off x="152400" y="5105401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Cornell ILR Panel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2A7A9B-13CD-4956-9E96-DE22E3607244}"/>
              </a:ext>
            </a:extLst>
          </p:cNvPr>
          <p:cNvSpPr/>
          <p:nvPr/>
        </p:nvSpPr>
        <p:spPr>
          <a:xfrm>
            <a:off x="1" y="1143000"/>
            <a:ext cx="9144000" cy="3962400"/>
          </a:xfrm>
          <a:prstGeom prst="rect">
            <a:avLst/>
          </a:prstGeom>
          <a:gradFill flip="none" rotWithShape="1">
            <a:gsLst>
              <a:gs pos="54000">
                <a:schemeClr val="bg1">
                  <a:alpha val="0"/>
                </a:schemeClr>
              </a:gs>
              <a:gs pos="73000">
                <a:schemeClr val="bg1">
                  <a:alpha val="64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NYS_PaidFamilyLeave_PMS3005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406" y="1359360"/>
            <a:ext cx="3957195" cy="1002840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6781800" y="5181600"/>
            <a:ext cx="2362200" cy="61278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Proxima Nova Rg" panose="02000506030000020004" pitchFamily="50" charset="0"/>
                <a:ea typeface="Arial" charset="0"/>
                <a:cs typeface="Arial" charset="0"/>
              </a:rPr>
              <a:t>November 29, 2017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>
                <a:solidFill>
                  <a:prstClr val="white"/>
                </a:solidFill>
                <a:latin typeface="Calibri"/>
              </a:rPr>
              <a:pPr defTabSz="914400"/>
              <a:t>45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947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CFF0BFF-C9D4-4861-9ABA-C02C25591254}"/>
              </a:ext>
            </a:extLst>
          </p:cNvPr>
          <p:cNvSpPr/>
          <p:nvPr/>
        </p:nvSpPr>
        <p:spPr>
          <a:xfrm rot="5400000" flipV="1">
            <a:off x="5816273" y="2187250"/>
            <a:ext cx="5181601" cy="2562226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4000"/>
                  <a:lumOff val="16000"/>
                </a:srgbClr>
              </a:gs>
              <a:gs pos="0">
                <a:srgbClr val="00206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0" y="1"/>
            <a:ext cx="7924800" cy="6553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FF0BFF-C9D4-4861-9ABA-C02C25591254}"/>
              </a:ext>
            </a:extLst>
          </p:cNvPr>
          <p:cNvSpPr/>
          <p:nvPr/>
        </p:nvSpPr>
        <p:spPr>
          <a:xfrm rot="5400000" flipV="1">
            <a:off x="2928514" y="-1312297"/>
            <a:ext cx="5181601" cy="9982200"/>
          </a:xfrm>
          <a:prstGeom prst="rect">
            <a:avLst/>
          </a:prstGeom>
          <a:gradFill flip="none" rotWithShape="1">
            <a:gsLst>
              <a:gs pos="41000">
                <a:srgbClr val="002060">
                  <a:alpha val="79000"/>
                  <a:lumMod val="84000"/>
                  <a:lumOff val="16000"/>
                </a:srgbClr>
              </a:gs>
              <a:gs pos="84000">
                <a:srgbClr val="002060"/>
              </a:gs>
              <a:gs pos="21000">
                <a:srgbClr val="002060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-419102" y="791028"/>
            <a:ext cx="10096498" cy="3519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F0BFF-C9D4-4861-9ABA-C02C25591254}"/>
              </a:ext>
            </a:extLst>
          </p:cNvPr>
          <p:cNvSpPr/>
          <p:nvPr/>
        </p:nvSpPr>
        <p:spPr>
          <a:xfrm rot="5400000" flipV="1">
            <a:off x="1408366" y="-1121355"/>
            <a:ext cx="6520290" cy="9982200"/>
          </a:xfrm>
          <a:prstGeom prst="rect">
            <a:avLst/>
          </a:prstGeom>
          <a:gradFill flip="none" rotWithShape="1">
            <a:gsLst>
              <a:gs pos="61000">
                <a:srgbClr val="002060">
                  <a:alpha val="0"/>
                </a:srgbClr>
              </a:gs>
              <a:gs pos="100000">
                <a:srgbClr val="002060"/>
              </a:gs>
              <a:gs pos="0">
                <a:srgbClr val="002060">
                  <a:alpha val="0"/>
                </a:srgbClr>
              </a:gs>
            </a:gsLst>
            <a:lin ang="14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81000" y="1095830"/>
            <a:ext cx="70104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New York Leads the Nation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4" name="Picture 13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>
                <a:solidFill>
                  <a:prstClr val="white"/>
                </a:solidFill>
                <a:latin typeface="Calibri"/>
              </a:rPr>
              <a:pPr defTabSz="914400"/>
              <a:t>46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200" y="2593828"/>
            <a:ext cx="4398138" cy="255183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buClr>
                <a:srgbClr val="FFC000"/>
              </a:buClr>
              <a:buSzPct val="100000"/>
            </a:pPr>
            <a:r>
              <a:rPr lang="en-US" sz="2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In April 2016, </a:t>
            </a:r>
          </a:p>
          <a:p>
            <a:pPr algn="r" defTabSz="914400">
              <a:buClr>
                <a:srgbClr val="FFC000"/>
              </a:buClr>
              <a:buSzPct val="100000"/>
            </a:pPr>
            <a:r>
              <a:rPr lang="en-US" sz="2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Governor Cuomo signed the nation’s </a:t>
            </a:r>
            <a:r>
              <a:rPr lang="en-US" sz="28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strongest</a:t>
            </a:r>
            <a:r>
              <a:rPr lang="en-US" sz="2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 and </a:t>
            </a:r>
            <a:r>
              <a:rPr lang="en-US" sz="28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most comprehensive              </a:t>
            </a:r>
            <a:r>
              <a:rPr lang="en-US" sz="2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Paid Family Leave policy  into law</a:t>
            </a:r>
          </a:p>
        </p:txBody>
      </p:sp>
    </p:spTree>
    <p:extLst>
      <p:ext uri="{BB962C8B-B14F-4D97-AF65-F5344CB8AC3E}">
        <p14:creationId xmlns:p14="http://schemas.microsoft.com/office/powerpoint/2010/main" val="35539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782543" flipV="1">
            <a:off x="-1904956" y="-3936827"/>
            <a:ext cx="8808589" cy="14933267"/>
          </a:xfrm>
          <a:prstGeom prst="rect">
            <a:avLst/>
          </a:prstGeom>
          <a:gradFill flip="none" rotWithShape="1">
            <a:gsLst>
              <a:gs pos="27000">
                <a:srgbClr val="002060">
                  <a:alpha val="46000"/>
                </a:srgbClr>
              </a:gs>
              <a:gs pos="83000">
                <a:srgbClr val="002060"/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3DC87-3918-436A-856A-33D2F6778C15}"/>
              </a:ext>
            </a:extLst>
          </p:cNvPr>
          <p:cNvSpPr/>
          <p:nvPr/>
        </p:nvSpPr>
        <p:spPr>
          <a:xfrm>
            <a:off x="0" y="857251"/>
            <a:ext cx="9144000" cy="3500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47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67FFB-F1BC-464B-8AD7-0701BC4739F8}"/>
              </a:ext>
            </a:extLst>
          </p:cNvPr>
          <p:cNvSpPr/>
          <p:nvPr/>
        </p:nvSpPr>
        <p:spPr>
          <a:xfrm>
            <a:off x="-10069" y="1206443"/>
            <a:ext cx="9212851" cy="101476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38856" y="2161988"/>
            <a:ext cx="7405144" cy="1839569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Paid Family Leave Basics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Public Employers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Private Employers with Unionized Employees 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Enforcement 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How PFL Works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46737" y="1330271"/>
            <a:ext cx="72390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Agenda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9" name="Picture 18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076661-7B14-4333-A756-66C51C271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F0BFF-C9D4-4861-9ABA-C02C25591254}"/>
              </a:ext>
            </a:extLst>
          </p:cNvPr>
          <p:cNvSpPr/>
          <p:nvPr/>
        </p:nvSpPr>
        <p:spPr>
          <a:xfrm rot="5400000" flipV="1">
            <a:off x="1349958" y="-555043"/>
            <a:ext cx="6520290" cy="9982200"/>
          </a:xfrm>
          <a:prstGeom prst="rect">
            <a:avLst/>
          </a:prstGeom>
          <a:gradFill flip="none" rotWithShape="1">
            <a:gsLst>
              <a:gs pos="27000">
                <a:srgbClr val="002060">
                  <a:alpha val="46000"/>
                </a:srgbClr>
              </a:gs>
              <a:gs pos="83000">
                <a:srgbClr val="002060"/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C48FD-B75E-49D7-9999-D8426538F44E}"/>
              </a:ext>
            </a:extLst>
          </p:cNvPr>
          <p:cNvSpPr txBox="1"/>
          <p:nvPr/>
        </p:nvSpPr>
        <p:spPr>
          <a:xfrm>
            <a:off x="-140573" y="2286000"/>
            <a:ext cx="9386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Paid </a:t>
            </a:r>
          </a:p>
          <a:p>
            <a:pPr algn="ctr" defTabSz="914400">
              <a:defRPr/>
            </a:pPr>
            <a:r>
              <a:rPr lang="en-US" sz="4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Family Leave </a:t>
            </a:r>
          </a:p>
          <a:p>
            <a:pPr algn="ctr" defTabSz="914400">
              <a:defRPr/>
            </a:pPr>
            <a:r>
              <a:rPr lang="en-US" sz="4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Basics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29401" y="3467568"/>
            <a:ext cx="4333713" cy="1165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905000" y="3465674"/>
            <a:ext cx="4333713" cy="1165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5" name="Picture 14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7086600" y="8572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199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inkstockPhotos-7590416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1"/>
            <a:ext cx="9144000" cy="514450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24021" y="-1095377"/>
            <a:ext cx="5619751" cy="10134601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1638301" y="-1485899"/>
            <a:ext cx="5791202" cy="10134601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9971" y="2737676"/>
            <a:ext cx="2630875" cy="1677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846" y="2125594"/>
            <a:ext cx="8942936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spcAft>
                <a:spcPts val="1200"/>
              </a:spcAft>
              <a:buClr>
                <a:srgbClr val="FFC000"/>
              </a:buClr>
            </a:pPr>
            <a:r>
              <a:rPr lang="en-US" sz="22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It provides </a:t>
            </a:r>
            <a:r>
              <a:rPr lang="en-US" sz="2200" b="1" dirty="0">
                <a:solidFill>
                  <a:srgbClr val="F1A61A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Paid Time Off </a:t>
            </a:r>
            <a:r>
              <a:rPr lang="en-US" sz="22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Job Protection </a:t>
            </a:r>
            <a:r>
              <a:rPr lang="en-US" sz="22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for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9978" y="4465690"/>
            <a:ext cx="2630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4400"/>
            <a:r>
              <a:rPr lang="en-US" sz="16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Caring for sick family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2839" y="4465690"/>
            <a:ext cx="2364658" cy="379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Bonding with a child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1190" y="4394172"/>
            <a:ext cx="2764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4400"/>
            <a:r>
              <a:rPr lang="en-US" sz="16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Assisting family when a service member is deployed abroad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742" y="2737675"/>
            <a:ext cx="2635107" cy="1680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39" y="2737676"/>
            <a:ext cx="2630861" cy="1677265"/>
          </a:xfrm>
          <a:prstGeom prst="rect">
            <a:avLst/>
          </a:prstGeom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381000" y="1095830"/>
            <a:ext cx="72390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What is Paid Family Leave?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20" name="Picture 19" descr="NYS_PaidFamilyLeave_WHT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>
                <a:solidFill>
                  <a:prstClr val="white"/>
                </a:solidFill>
                <a:latin typeface="Calibri"/>
              </a:rPr>
              <a:pPr defTabSz="914400"/>
              <a:t>49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3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 descr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1A19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THE NEED FOR LEAVE</a:t>
            </a:r>
            <a:endParaRPr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-22960" r="-2296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72" name="image22.pdf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337" y="1274288"/>
            <a:ext cx="9144001" cy="37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age23.png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2546" y="6120448"/>
            <a:ext cx="3111350" cy="5681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8344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hinkstockPhotos-8359053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9144000" cy="4864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133601" y="-914400"/>
            <a:ext cx="5410201" cy="10134601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981201" y="-1066801"/>
            <a:ext cx="5410201" cy="9677399"/>
          </a:xfrm>
          <a:prstGeom prst="rect">
            <a:avLst/>
          </a:prstGeom>
          <a:gradFill flip="none" rotWithShape="1">
            <a:gsLst>
              <a:gs pos="36000">
                <a:srgbClr val="002060">
                  <a:alpha val="42000"/>
                </a:srgbClr>
              </a:gs>
              <a:gs pos="99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057400"/>
            <a:ext cx="8534401" cy="24488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Clr>
                <a:srgbClr val="FFC000"/>
              </a:buClr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Employees are eligible if they regularly work:</a:t>
            </a:r>
          </a:p>
          <a:p>
            <a:pPr marL="674370" lvl="2" indent="-274320"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</a:pP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</a:rPr>
              <a:t>20 or more </a:t>
            </a:r>
            <a:r>
              <a:rPr lang="en-US" b="1" dirty="0">
                <a:solidFill>
                  <a:srgbClr val="FFFFFF"/>
                </a:solidFill>
                <a:latin typeface="Proxima Nova Rg" panose="02000506030000020004" pitchFamily="50" charset="0"/>
              </a:rPr>
              <a:t>hours</a:t>
            </a: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per week </a:t>
            </a:r>
          </a:p>
          <a:p>
            <a:pPr marL="1200139" lvl="3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For </a:t>
            </a: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</a:rPr>
              <a:t>26</a:t>
            </a: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 consecutive weeks</a:t>
            </a:r>
          </a:p>
          <a:p>
            <a:pPr marL="674370" lvl="2" indent="-274320"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Less than </a:t>
            </a: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</a:rPr>
              <a:t>20</a:t>
            </a: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 hours per week </a:t>
            </a:r>
          </a:p>
          <a:p>
            <a:pPr marL="1200139" lvl="3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For </a:t>
            </a: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</a:rPr>
              <a:t>175</a:t>
            </a: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 days</a:t>
            </a:r>
            <a:endParaRPr lang="en-US" sz="1000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Employees are eligible regardless of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citizenship</a:t>
            </a:r>
            <a:endParaRPr lang="en-US" sz="2400" b="1" dirty="0">
              <a:solidFill>
                <a:srgbClr val="FFFFFF"/>
              </a:solidFill>
              <a:latin typeface="Proxima Nova Rg" panose="02000506030000020004" pitchFamily="50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381000" y="1095830"/>
            <a:ext cx="75438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Who is Eligible?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3" name="Picture 12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50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inkstockPhotos-59576140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400000" flipV="1">
            <a:off x="1371600" y="-914401"/>
            <a:ext cx="6400801" cy="9296400"/>
          </a:xfrm>
          <a:prstGeom prst="rect">
            <a:avLst/>
          </a:prstGeom>
          <a:gradFill flip="none" rotWithShape="1">
            <a:gsLst>
              <a:gs pos="79000">
                <a:srgbClr val="002060">
                  <a:alpha val="74000"/>
                </a:srgbClr>
              </a:gs>
              <a:gs pos="89000">
                <a:srgbClr val="002060"/>
              </a:gs>
              <a:gs pos="25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400000" flipV="1">
            <a:off x="1762124" y="-1000123"/>
            <a:ext cx="5619751" cy="9905998"/>
          </a:xfrm>
          <a:prstGeom prst="rect">
            <a:avLst/>
          </a:prstGeom>
          <a:gradFill flip="none" rotWithShape="1">
            <a:gsLst>
              <a:gs pos="60000">
                <a:srgbClr val="002060">
                  <a:alpha val="25000"/>
                </a:srgbClr>
              </a:gs>
              <a:gs pos="77000">
                <a:srgbClr val="002060">
                  <a:alpha val="41000"/>
                </a:srgbClr>
              </a:gs>
              <a:gs pos="10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905002" y="-1600201"/>
            <a:ext cx="5410201" cy="10134601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7256" y="2009105"/>
            <a:ext cx="8929144" cy="24547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2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PFL will </a:t>
            </a:r>
            <a:r>
              <a:rPr lang="en-US" sz="2800" b="1" dirty="0">
                <a:solidFill>
                  <a:prstClr val="white"/>
                </a:solidFill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800" b="1" dirty="0">
                <a:solidFill>
                  <a:srgbClr val="F7A800"/>
                </a:solidFill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funded by employee contributions</a:t>
            </a:r>
            <a:endParaRPr lang="en-US" sz="1000" b="1" dirty="0">
              <a:solidFill>
                <a:srgbClr val="F7A800"/>
              </a:solidFill>
              <a:latin typeface="Proxima Nova Rg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rgbClr val="FFC000"/>
              </a:buClr>
              <a:buFont typeface="LucidaGrande" charset="0"/>
              <a:buChar char="●"/>
            </a:pPr>
            <a:endParaRPr lang="en-US" sz="1000" b="1" dirty="0">
              <a:solidFill>
                <a:prstClr val="white"/>
              </a:solidFill>
              <a:latin typeface="Proxima Nova Rg" panose="02000506030000020004" pitchFamily="50" charset="0"/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For 2018:</a:t>
            </a:r>
          </a:p>
          <a:p>
            <a:pPr marL="274320" indent="-274320">
              <a:buClr>
                <a:srgbClr val="FFC000"/>
              </a:buClr>
              <a:buFont typeface="LucidaGrande" charset="0"/>
              <a:buChar char="●"/>
            </a:pP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Employee contributions are </a:t>
            </a:r>
            <a:r>
              <a:rPr lang="en-US" sz="2400" b="1" dirty="0">
                <a:solidFill>
                  <a:srgbClr val="E89E03"/>
                </a:solidFill>
                <a:latin typeface="Proxima Nova Rg" panose="02000506030000020004" pitchFamily="50" charset="0"/>
              </a:rPr>
              <a:t>0.126% </a:t>
            </a: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of an employee’s weekly wage capped at the New York State Average Weekly Wage</a:t>
            </a:r>
          </a:p>
          <a:p>
            <a:pPr marL="274320" indent="-274320">
              <a:buClr>
                <a:srgbClr val="FFC000"/>
              </a:buClr>
              <a:buFont typeface="LucidaGrande" charset="0"/>
              <a:buChar char="●"/>
            </a:pPr>
            <a:endParaRPr lang="en-US" sz="1000" b="1" dirty="0">
              <a:solidFill>
                <a:prstClr val="white"/>
              </a:solidFill>
              <a:latin typeface="Proxima Nova Rg" panose="02000506030000020004" pitchFamily="50" charset="0"/>
            </a:endParaRPr>
          </a:p>
          <a:p>
            <a:pPr marL="274320" indent="-274320">
              <a:buClr>
                <a:srgbClr val="FFC000"/>
              </a:buClr>
              <a:buFont typeface="LucidaGrande" charset="0"/>
              <a:buChar char="●"/>
            </a:pP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The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maximum</a:t>
            </a: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 employee contribution is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$1.65/week</a:t>
            </a: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 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1000" b="1" dirty="0">
              <a:solidFill>
                <a:prstClr val="white"/>
              </a:solidFill>
              <a:latin typeface="Proxima Nova Rg" panose="02000506030000020004" pitchFamily="50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1050" b="1" dirty="0">
              <a:solidFill>
                <a:prstClr val="white"/>
              </a:solidFill>
              <a:latin typeface="Proxima Nova Rg" panose="02000506030000020004" pitchFamily="50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1050" b="1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381000" y="1095830"/>
            <a:ext cx="75438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How is PFL Funded?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4" name="Picture 13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51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-cfhyfOeKXZbp-rtPOMvGI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9168"/>
            <a:ext cx="9144000" cy="5143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400000" flipV="1">
            <a:off x="1371601" y="-442776"/>
            <a:ext cx="6400801" cy="9296400"/>
          </a:xfrm>
          <a:prstGeom prst="rect">
            <a:avLst/>
          </a:prstGeom>
          <a:gradFill flip="none" rotWithShape="1">
            <a:gsLst>
              <a:gs pos="77000">
                <a:srgbClr val="002060">
                  <a:alpha val="46000"/>
                </a:srgbClr>
              </a:gs>
              <a:gs pos="100000">
                <a:srgbClr val="002060"/>
              </a:gs>
              <a:gs pos="41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2057402" y="-1295399"/>
            <a:ext cx="5410201" cy="10134601"/>
          </a:xfrm>
          <a:prstGeom prst="rect">
            <a:avLst/>
          </a:prstGeom>
          <a:gradFill flip="none" rotWithShape="1">
            <a:gsLst>
              <a:gs pos="54000">
                <a:srgbClr val="002060">
                  <a:alpha val="57000"/>
                </a:srgbClr>
              </a:gs>
              <a:gs pos="100000">
                <a:srgbClr val="002060">
                  <a:alpha val="84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381000" y="1095830"/>
            <a:ext cx="75438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Payroll Deduction Calculator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23" name="Picture 22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52</a:t>
            </a:fld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80" y="1866745"/>
            <a:ext cx="6903640" cy="34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-cfhyfOeKXZbp-rtPOMvGI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9168"/>
            <a:ext cx="9144000" cy="5143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400000" flipV="1">
            <a:off x="1371601" y="-442776"/>
            <a:ext cx="6400801" cy="9296400"/>
          </a:xfrm>
          <a:prstGeom prst="rect">
            <a:avLst/>
          </a:prstGeom>
          <a:gradFill flip="none" rotWithShape="1">
            <a:gsLst>
              <a:gs pos="77000">
                <a:srgbClr val="002060">
                  <a:alpha val="46000"/>
                </a:srgbClr>
              </a:gs>
              <a:gs pos="100000">
                <a:srgbClr val="002060"/>
              </a:gs>
              <a:gs pos="41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2057402" y="-1295399"/>
            <a:ext cx="5410201" cy="10134601"/>
          </a:xfrm>
          <a:prstGeom prst="rect">
            <a:avLst/>
          </a:prstGeom>
          <a:gradFill flip="none" rotWithShape="1">
            <a:gsLst>
              <a:gs pos="54000">
                <a:srgbClr val="002060">
                  <a:alpha val="57000"/>
                </a:srgbClr>
              </a:gs>
              <a:gs pos="100000">
                <a:srgbClr val="002060">
                  <a:alpha val="84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381000" y="1095830"/>
            <a:ext cx="75438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Payroll Deduction Calculator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23" name="Picture 22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53</a:t>
            </a:fld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900860"/>
            <a:ext cx="7086599" cy="34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-cfhyfOeKXZbp-rtPOMvGI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9168"/>
            <a:ext cx="9144000" cy="5143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400000" flipV="1">
            <a:off x="1371601" y="-442776"/>
            <a:ext cx="6400801" cy="9296400"/>
          </a:xfrm>
          <a:prstGeom prst="rect">
            <a:avLst/>
          </a:prstGeom>
          <a:gradFill flip="none" rotWithShape="1">
            <a:gsLst>
              <a:gs pos="77000">
                <a:srgbClr val="002060">
                  <a:alpha val="46000"/>
                </a:srgbClr>
              </a:gs>
              <a:gs pos="100000">
                <a:srgbClr val="002060"/>
              </a:gs>
              <a:gs pos="41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2057402" y="-1295399"/>
            <a:ext cx="5410201" cy="10134601"/>
          </a:xfrm>
          <a:prstGeom prst="rect">
            <a:avLst/>
          </a:prstGeom>
          <a:gradFill flip="none" rotWithShape="1">
            <a:gsLst>
              <a:gs pos="54000">
                <a:srgbClr val="002060">
                  <a:alpha val="57000"/>
                </a:srgbClr>
              </a:gs>
              <a:gs pos="100000">
                <a:srgbClr val="002060">
                  <a:alpha val="84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4272A0-677A-42EA-AF0A-A70BBEEA04E3}"/>
              </a:ext>
            </a:extLst>
          </p:cNvPr>
          <p:cNvSpPr txBox="1"/>
          <p:nvPr/>
        </p:nvSpPr>
        <p:spPr>
          <a:xfrm>
            <a:off x="838200" y="4953001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>
                <a:solidFill>
                  <a:prstClr val="white"/>
                </a:solidFill>
                <a:latin typeface="Proxima Nova Rg" panose="02000506030000020004" pitchFamily="50" charset="0"/>
                <a:ea typeface="Arial" charset="0"/>
                <a:cs typeface="Arial" charset="0"/>
              </a:rPr>
              <a:t>* </a:t>
            </a:r>
            <a:r>
              <a:rPr lang="en-US" sz="1200" b="1" dirty="0">
                <a:solidFill>
                  <a:prstClr val="white"/>
                </a:solidFill>
                <a:latin typeface="Proxima Nova Rg" panose="02000506030000020004" pitchFamily="50" charset="0"/>
                <a:ea typeface="Arial" charset="0"/>
                <a:cs typeface="Arial" charset="0"/>
              </a:rPr>
              <a:t>Benefits will be capped at the designated percentage of the statewide average weekly wage.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3389871"/>
            <a:ext cx="1248498" cy="1118511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sz="3200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1800" y="3210818"/>
            <a:ext cx="1248498" cy="130019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sz="3200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55%</a:t>
            </a:r>
            <a:endParaRPr lang="en-US" b="1" dirty="0">
              <a:solidFill>
                <a:srgbClr val="0075C9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3013916"/>
            <a:ext cx="1248498" cy="149709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sz="3200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2743200"/>
            <a:ext cx="1219200" cy="1770786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sz="3200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67%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064" y="1981201"/>
            <a:ext cx="812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Benefits</a:t>
            </a: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phase in </a:t>
            </a:r>
            <a:r>
              <a:rPr lang="en-US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starting January 1, 2018 at </a:t>
            </a: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50%</a:t>
            </a:r>
            <a:r>
              <a:rPr lang="en-US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of an employee’s</a:t>
            </a:r>
          </a:p>
          <a:p>
            <a:pPr algn="ctr" defTabSz="914400"/>
            <a:r>
              <a:rPr lang="en-US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average weekly wage and will reach </a:t>
            </a: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67% </a:t>
            </a:r>
            <a:r>
              <a:rPr lang="en-US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by 2021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1" y="45155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7237" y="45155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1237" y="45155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0588" y="45155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381000" y="1095830"/>
            <a:ext cx="75438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Wage Benefits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23" name="Picture 22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54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nkstockPhotos-81718034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0863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14500" y="-1638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1790700" y="-1257299"/>
            <a:ext cx="54102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781050"/>
            <a:ext cx="9144000" cy="361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55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81000" y="1095830"/>
            <a:ext cx="76200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Examples for 2018 PFL Coverage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8" name="Picture 17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1000" y="2101794"/>
          <a:ext cx="8382000" cy="2725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9906365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87837763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6687279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1357485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39135203"/>
                    </a:ext>
                  </a:extLst>
                </a:gridCol>
              </a:tblGrid>
              <a:tr h="6831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7A800"/>
                          </a:solidFill>
                          <a:latin typeface="Proxima Nova Rg" panose="02000506030000020004" pitchFamily="50" charset="0"/>
                        </a:rPr>
                        <a:t>Weekly Salary</a:t>
                      </a:r>
                    </a:p>
                  </a:txBody>
                  <a:tcPr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7A800"/>
                          </a:solidFill>
                          <a:latin typeface="Proxima Nova Rg" panose="02000506030000020004" pitchFamily="50" charset="0"/>
                        </a:rPr>
                        <a:t>Weekly PFL</a:t>
                      </a:r>
                      <a:r>
                        <a:rPr lang="en-US" baseline="0" dirty="0">
                          <a:solidFill>
                            <a:srgbClr val="F7A800"/>
                          </a:solidFill>
                          <a:latin typeface="Proxima Nova Rg" panose="02000506030000020004" pitchFamily="50" charset="0"/>
                        </a:rPr>
                        <a:t> contribution</a:t>
                      </a:r>
                      <a:endParaRPr lang="en-US" dirty="0">
                        <a:solidFill>
                          <a:srgbClr val="F7A800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7A800"/>
                          </a:solidFill>
                          <a:latin typeface="Proxima Nova Rg" panose="02000506030000020004" pitchFamily="50" charset="0"/>
                        </a:rPr>
                        <a:t>Maximum</a:t>
                      </a:r>
                      <a:r>
                        <a:rPr lang="en-US" baseline="0" dirty="0">
                          <a:solidFill>
                            <a:srgbClr val="F7A800"/>
                          </a:solidFill>
                          <a:latin typeface="Proxima Nova Rg" panose="02000506030000020004" pitchFamily="50" charset="0"/>
                        </a:rPr>
                        <a:t> PFL Time Off</a:t>
                      </a:r>
                      <a:endParaRPr lang="en-US" dirty="0">
                        <a:solidFill>
                          <a:srgbClr val="F7A800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7A800"/>
                          </a:solidFill>
                          <a:latin typeface="Proxima Nova Rg" panose="02000506030000020004" pitchFamily="50" charset="0"/>
                        </a:rPr>
                        <a:t>Weekly Pay</a:t>
                      </a:r>
                      <a:r>
                        <a:rPr lang="en-US" baseline="0" dirty="0">
                          <a:solidFill>
                            <a:srgbClr val="F7A800"/>
                          </a:solidFill>
                          <a:latin typeface="Proxima Nova Rg" panose="02000506030000020004" pitchFamily="50" charset="0"/>
                        </a:rPr>
                        <a:t> on PFL</a:t>
                      </a:r>
                      <a:endParaRPr lang="en-US" dirty="0">
                        <a:solidFill>
                          <a:srgbClr val="F7A800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7A800"/>
                          </a:solidFill>
                          <a:latin typeface="Proxima Nova Rg" panose="02000506030000020004" pitchFamily="50" charset="0"/>
                        </a:rPr>
                        <a:t>Maximum</a:t>
                      </a:r>
                      <a:r>
                        <a:rPr lang="en-US" baseline="0" dirty="0">
                          <a:solidFill>
                            <a:srgbClr val="F7A800"/>
                          </a:solidFill>
                          <a:latin typeface="Proxima Nova Rg" panose="02000506030000020004" pitchFamily="50" charset="0"/>
                        </a:rPr>
                        <a:t> Paid Benefit</a:t>
                      </a:r>
                      <a:endParaRPr lang="en-US" dirty="0">
                        <a:solidFill>
                          <a:srgbClr val="F7A800"/>
                        </a:solidFill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529841"/>
                  </a:ext>
                </a:extLst>
              </a:tr>
              <a:tr h="8437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roxima Nova Rg" panose="02000506030000020004" pitchFamily="50" charset="0"/>
                        </a:rPr>
                        <a:t>$500 </a:t>
                      </a:r>
                    </a:p>
                    <a:p>
                      <a:pPr algn="ctr"/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($26,000</a:t>
                      </a:r>
                      <a:r>
                        <a:rPr lang="en-US" sz="1400" baseline="0" dirty="0">
                          <a:latin typeface="Proxima Nova Rg" panose="02000506030000020004" pitchFamily="50" charset="0"/>
                        </a:rPr>
                        <a:t> annually)</a:t>
                      </a:r>
                      <a:endParaRPr lang="en-US" sz="1400" dirty="0">
                        <a:latin typeface="Proxima Nova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roxima Nova Rg" panose="02000506030000020004" pitchFamily="50" charset="0"/>
                        </a:rPr>
                        <a:t>$0.63/week </a:t>
                      </a:r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($32.67 annually)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roxima Nova Rg" panose="02000506030000020004" pitchFamily="50" charset="0"/>
                        </a:rPr>
                        <a:t>8 weeks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roxima Nova Rg" panose="02000506030000020004" pitchFamily="50" charset="0"/>
                        </a:rPr>
                        <a:t>$250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roxima Nova Rg" panose="02000506030000020004" pitchFamily="50" charset="0"/>
                        </a:rPr>
                        <a:t>$2000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695048"/>
                  </a:ext>
                </a:extLst>
              </a:tr>
              <a:tr h="11986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roxima Nova Rg" panose="02000506030000020004" pitchFamily="50" charset="0"/>
                        </a:rPr>
                        <a:t>$1305.92 </a:t>
                      </a:r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($68,907 annually)</a:t>
                      </a:r>
                      <a:endParaRPr lang="en-US" dirty="0">
                        <a:latin typeface="Proxima Nova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roxima Nova Rg" panose="02000506030000020004" pitchFamily="50" charset="0"/>
                        </a:rPr>
                        <a:t>$1.65/week </a:t>
                      </a:r>
                      <a:r>
                        <a:rPr lang="en-US" sz="1400" dirty="0">
                          <a:latin typeface="Proxima Nova Rg" panose="02000506030000020004" pitchFamily="50" charset="0"/>
                        </a:rPr>
                        <a:t>($85.56 annually)</a:t>
                      </a:r>
                    </a:p>
                    <a:p>
                      <a:pPr algn="ctr"/>
                      <a:endParaRPr lang="en-US" dirty="0">
                        <a:latin typeface="Proxima Nova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roxima Nova Rg" panose="02000506030000020004" pitchFamily="50" charset="0"/>
                        </a:rPr>
                        <a:t>8 weeks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roxima Nova Rg" panose="02000506030000020004" pitchFamily="50" charset="0"/>
                        </a:rPr>
                        <a:t>$652.96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roxima Nova Rg" panose="02000506030000020004" pitchFamily="50" charset="0"/>
                        </a:rPr>
                        <a:t>$5223.68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59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7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9015019-BF36-4F46-8302-DE069C36E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650"/>
            <a:ext cx="9144000" cy="51371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400000" flipV="1">
            <a:off x="1371600" y="-914401"/>
            <a:ext cx="6400801" cy="9296400"/>
          </a:xfrm>
          <a:prstGeom prst="rect">
            <a:avLst/>
          </a:prstGeom>
          <a:gradFill flip="none" rotWithShape="1">
            <a:gsLst>
              <a:gs pos="77000">
                <a:srgbClr val="002060">
                  <a:alpha val="46000"/>
                </a:srgbClr>
              </a:gs>
              <a:gs pos="100000">
                <a:srgbClr val="002060"/>
              </a:gs>
              <a:gs pos="41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600201" y="-762000"/>
            <a:ext cx="5867399" cy="9677399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102" y="3276601"/>
            <a:ext cx="1248498" cy="1223713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sz="3200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8</a:t>
            </a:r>
          </a:p>
          <a:p>
            <a:pPr algn="ctr" defTabSz="914400"/>
            <a:r>
              <a:rPr lang="en-US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WEEKS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6302" y="3005848"/>
            <a:ext cx="1248498" cy="149709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sz="3200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10</a:t>
            </a:r>
          </a:p>
          <a:p>
            <a:pPr algn="ctr" defTabSz="914400"/>
            <a:r>
              <a:rPr lang="en-US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WEEKS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6502" y="3005848"/>
            <a:ext cx="1248498" cy="149709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sz="3200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10</a:t>
            </a:r>
          </a:p>
          <a:p>
            <a:pPr algn="ctr" defTabSz="914400"/>
            <a:r>
              <a:rPr lang="en-US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WEEKS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2735132"/>
            <a:ext cx="1219200" cy="1770786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sz="3200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12</a:t>
            </a:r>
          </a:p>
          <a:p>
            <a:pPr algn="ctr" defTabSz="914400"/>
            <a:r>
              <a:rPr lang="en-US" b="1" dirty="0">
                <a:solidFill>
                  <a:srgbClr val="0075C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WEEKS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7027" y="1869639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Time off benefits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phase in </a:t>
            </a:r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starting January 1, 2018 at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8 weeks</a:t>
            </a:r>
          </a:p>
          <a:p>
            <a:pPr algn="ctr" defTabSz="914400"/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and will reach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12 weeks </a:t>
            </a:r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by 2021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4703" y="4507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1739" y="4507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1939" y="4507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0588" y="4507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852" y="4980802"/>
            <a:ext cx="8168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000" b="1" dirty="0">
                <a:solidFill>
                  <a:prstClr val="white"/>
                </a:solidFill>
                <a:latin typeface="Proxima Nova Rg" panose="02000506030000020004" pitchFamily="50" charset="0"/>
                <a:ea typeface="Arial" charset="0"/>
                <a:cs typeface="Arial" charset="0"/>
              </a:rPr>
              <a:t>* </a:t>
            </a:r>
            <a:r>
              <a:rPr lang="en-US" sz="1200" b="1" dirty="0">
                <a:solidFill>
                  <a:prstClr val="white"/>
                </a:solidFill>
                <a:latin typeface="Proxima Nova Rg" panose="02000506030000020004" pitchFamily="50" charset="0"/>
                <a:ea typeface="Arial" charset="0"/>
                <a:cs typeface="Arial" charset="0"/>
              </a:rPr>
              <a:t>The Department of Financial Services will review the marketplace every year before benefits are increased.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381000" y="1095830"/>
            <a:ext cx="75438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Time Off Benefits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23" name="Picture 22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56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hinkstockPhotos-63828838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625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1952625" y="-1247776"/>
            <a:ext cx="5238752" cy="9601200"/>
          </a:xfrm>
          <a:prstGeom prst="rect">
            <a:avLst/>
          </a:prstGeom>
          <a:gradFill flip="none" rotWithShape="1">
            <a:gsLst>
              <a:gs pos="61000">
                <a:srgbClr val="002060">
                  <a:alpha val="34000"/>
                </a:srgbClr>
              </a:gs>
              <a:gs pos="100000">
                <a:srgbClr val="002060">
                  <a:alpha val="99000"/>
                </a:srgbClr>
              </a:gs>
              <a:gs pos="0">
                <a:srgbClr val="002060">
                  <a:alpha val="0"/>
                </a:srgbClr>
              </a:gs>
            </a:gsLst>
            <a:lin ang="13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2" y="-923470"/>
            <a:ext cx="5562601" cy="9601200"/>
          </a:xfrm>
          <a:prstGeom prst="rect">
            <a:avLst/>
          </a:prstGeom>
          <a:gradFill flip="none" rotWithShape="1">
            <a:gsLst>
              <a:gs pos="57000">
                <a:srgbClr val="002060">
                  <a:alpha val="77000"/>
                </a:srgbClr>
              </a:gs>
              <a:gs pos="100000">
                <a:srgbClr val="002060">
                  <a:alpha val="20000"/>
                </a:srgbClr>
              </a:gs>
              <a:gs pos="0">
                <a:srgbClr val="002060">
                  <a:alpha val="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04997"/>
            <a:ext cx="8763000" cy="24003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Employees have paid time off and:</a:t>
            </a:r>
          </a:p>
          <a:p>
            <a:pPr marL="274320" indent="-274320">
              <a:spcBef>
                <a:spcPts val="0"/>
              </a:spcBef>
              <a:buClr>
                <a:srgbClr val="FFC000"/>
              </a:buClr>
              <a:buNone/>
            </a:pPr>
            <a:endParaRPr lang="en-US" sz="10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LucidaGrande" charset="0"/>
              <a:buChar char="●"/>
            </a:pPr>
            <a:r>
              <a:rPr lang="en-US" sz="2400" b="1" dirty="0">
                <a:solidFill>
                  <a:srgbClr val="FFC000"/>
                </a:solidFill>
                <a:latin typeface="Proxima Nova Rg" panose="02000506030000020004" pitchFamily="50" charset="0"/>
              </a:rPr>
              <a:t>Job Protection</a:t>
            </a: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10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LucidaGrande" charset="0"/>
              <a:buChar char="●"/>
            </a:pPr>
            <a:r>
              <a:rPr lang="en-US" sz="2400" b="1" dirty="0">
                <a:solidFill>
                  <a:srgbClr val="FFC000"/>
                </a:solidFill>
                <a:latin typeface="Proxima Nova Rg" panose="02000506030000020004" pitchFamily="50" charset="0"/>
              </a:rPr>
              <a:t>Health insurance </a:t>
            </a:r>
            <a:r>
              <a:rPr lang="en-US" sz="2400" b="1" dirty="0">
                <a:solidFill>
                  <a:srgbClr val="FFFFFF"/>
                </a:solidFill>
                <a:latin typeface="Proxima Nova Rg" panose="02000506030000020004" pitchFamily="50" charset="0"/>
              </a:rPr>
              <a:t>continued while on leave</a:t>
            </a:r>
            <a:r>
              <a:rPr lang="en-US" sz="2400" b="1" dirty="0">
                <a:solidFill>
                  <a:srgbClr val="FFC000"/>
                </a:solidFill>
                <a:latin typeface="Proxima Nova Rg" panose="02000506030000020004" pitchFamily="50" charset="0"/>
              </a:rPr>
              <a:t> </a:t>
            </a:r>
          </a:p>
          <a:p>
            <a:pPr marL="742950" lvl="2" indent="-3429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Employees continue paying their share, if any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LucidaGrande" charset="0"/>
              <a:buChar char="●"/>
            </a:pPr>
            <a:endParaRPr lang="en-US" sz="10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LucidaGrande" charset="0"/>
              <a:buChar char="●"/>
            </a:pPr>
            <a:r>
              <a:rPr lang="en-US" sz="2400" b="1" dirty="0">
                <a:solidFill>
                  <a:srgbClr val="FFC000"/>
                </a:solidFill>
                <a:latin typeface="Proxima Nova Rg" panose="02000506030000020004" pitchFamily="50" charset="0"/>
              </a:rPr>
              <a:t>Protection from discrimination and retaliation 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for taking or inquiring about PFL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LucidaGrande" charset="0"/>
              <a:buChar char="●"/>
            </a:pPr>
            <a:endParaRPr lang="en-US" sz="105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LucidaGrande" charset="0"/>
              <a:buChar char="●"/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1000" y="1095830"/>
            <a:ext cx="75438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Employee Protections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4" name="Picture 13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57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nkstockPhotos-81718034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0863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14500" y="-1638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1790700" y="-1257299"/>
            <a:ext cx="54102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781050"/>
            <a:ext cx="9144000" cy="361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58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81000" y="1095830"/>
            <a:ext cx="76200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How are PFL &amp; FMLA similar?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1"/>
            <a:ext cx="76200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  <a:ea typeface="Times New Roman" panose="02020603050405020304" pitchFamily="18" charset="0"/>
              </a:rPr>
              <a:t>Leave for the same events</a:t>
            </a:r>
          </a:p>
          <a:p>
            <a:pPr marL="742945" lvl="2" indent="-2857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Proxima Nova Rg" panose="02000506030000020004" pitchFamily="50" charset="0"/>
                <a:ea typeface="Times New Roman" panose="02020603050405020304" pitchFamily="18" charset="0"/>
              </a:rPr>
              <a:t>Bonding with a child</a:t>
            </a:r>
          </a:p>
          <a:p>
            <a:pPr marL="742945" lvl="2" indent="-2857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Proxima Nova Rg" panose="02000506030000020004" pitchFamily="50" charset="0"/>
                <a:ea typeface="Times New Roman" panose="02020603050405020304" pitchFamily="18" charset="0"/>
              </a:rPr>
              <a:t>Caring for sick family members</a:t>
            </a:r>
          </a:p>
          <a:p>
            <a:pPr marL="742945" lvl="2" indent="-2857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Proxima Nova Rg" panose="02000506030000020004" pitchFamily="50" charset="0"/>
                <a:ea typeface="Times New Roman" panose="02020603050405020304" pitchFamily="18" charset="0"/>
              </a:rPr>
              <a:t>Assisting family when a service member is deployed abroad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  <a:ea typeface="Times New Roman" panose="02020603050405020304" pitchFamily="18" charset="0"/>
              </a:rPr>
              <a:t>Job protection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  <a:ea typeface="Times New Roman" panose="02020603050405020304" pitchFamily="18" charset="0"/>
              </a:rPr>
              <a:t>Continued health insurance</a:t>
            </a: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8" name="Picture 17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59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ECDF3B2-C745-47CF-AB7D-7CA2BD8241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000" y="1818312"/>
          <a:ext cx="8458200" cy="300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178">
                  <a:extLst>
                    <a:ext uri="{9D8B030D-6E8A-4147-A177-3AD203B41FA5}">
                      <a16:colId xmlns:a16="http://schemas.microsoft.com/office/drawing/2014/main" val="2461102705"/>
                    </a:ext>
                  </a:extLst>
                </a:gridCol>
                <a:gridCol w="3153452">
                  <a:extLst>
                    <a:ext uri="{9D8B030D-6E8A-4147-A177-3AD203B41FA5}">
                      <a16:colId xmlns:a16="http://schemas.microsoft.com/office/drawing/2014/main" val="2853532188"/>
                    </a:ext>
                  </a:extLst>
                </a:gridCol>
                <a:gridCol w="3752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7A800"/>
                          </a:solidFill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New York State Paid Family Leave</a:t>
                      </a:r>
                      <a:endParaRPr lang="en-US" sz="1400" b="1" dirty="0">
                        <a:solidFill>
                          <a:srgbClr val="F7A800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7A800"/>
                          </a:solidFill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FMLA</a:t>
                      </a:r>
                      <a:endParaRPr lang="en-US" sz="1400" b="1" dirty="0">
                        <a:solidFill>
                          <a:srgbClr val="F7A800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84368"/>
                  </a:ext>
                </a:extLst>
              </a:tr>
              <a:tr h="410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7A800"/>
                          </a:solidFill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Benefit</a:t>
                      </a:r>
                      <a:endParaRPr lang="en-US" sz="1400" b="1" dirty="0">
                        <a:solidFill>
                          <a:srgbClr val="F7A800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Paid</a:t>
                      </a:r>
                    </a:p>
                  </a:txBody>
                  <a:tcPr marL="43366" marR="433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Unpaid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 anchor="ctr"/>
                </a:tc>
                <a:extLst>
                  <a:ext uri="{0D108BD9-81ED-4DB2-BD59-A6C34878D82A}">
                    <a16:rowId xmlns:a16="http://schemas.microsoft.com/office/drawing/2014/main" val="3556072939"/>
                  </a:ext>
                </a:extLst>
              </a:tr>
              <a:tr h="663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7A800"/>
                          </a:solidFill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Coverage</a:t>
                      </a:r>
                    </a:p>
                  </a:txBody>
                  <a:tcPr marL="43366" marR="43366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All private employers,</a:t>
                      </a:r>
                      <a:r>
                        <a:rPr lang="en-US" sz="1000" baseline="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 but 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public employers can opt 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One or more employees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 in any calendar year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 dirty="0"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All private</a:t>
                      </a:r>
                      <a:r>
                        <a:rPr lang="en-US" sz="1000" baseline="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 and public 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employers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50 or more employees 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in a 75-mile radius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/>
                </a:tc>
                <a:extLst>
                  <a:ext uri="{0D108BD9-81ED-4DB2-BD59-A6C34878D82A}">
                    <a16:rowId xmlns:a16="http://schemas.microsoft.com/office/drawing/2014/main" val="4166974880"/>
                  </a:ext>
                </a:extLst>
              </a:tr>
              <a:tr h="2995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7A800"/>
                          </a:solidFill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Eligibility</a:t>
                      </a:r>
                      <a:endParaRPr lang="en-US" sz="1400" b="1" dirty="0">
                        <a:solidFill>
                          <a:srgbClr val="F7A800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After </a:t>
                      </a: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26 consecutive weeks 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of employment, </a:t>
                      </a: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or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If less than 20 hours a week, after working </a:t>
                      </a: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175 days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12 months 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of employment,</a:t>
                      </a:r>
                      <a:r>
                        <a:rPr lang="en-US" sz="1000" baseline="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 </a:t>
                      </a:r>
                      <a:r>
                        <a:rPr lang="en-US" sz="1000" b="1" baseline="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and</a:t>
                      </a:r>
                      <a:endParaRPr lang="en-US" sz="1000" b="1" dirty="0"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1,250 hours 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of work in the 12-month period preceding leave</a:t>
                      </a:r>
                    </a:p>
                  </a:txBody>
                  <a:tcPr marL="43366" marR="4336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75337"/>
                  </a:ext>
                </a:extLst>
              </a:tr>
              <a:tr h="771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7A800"/>
                          </a:solidFill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Reason for Leave</a:t>
                      </a:r>
                      <a:endParaRPr lang="en-US" sz="1400" b="1" dirty="0">
                        <a:solidFill>
                          <a:srgbClr val="F7A800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Employees </a:t>
                      </a: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cannot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 use for own serious health condition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Can be used to care for a </a:t>
                      </a: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child of any age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Employee </a:t>
                      </a: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can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 use for own serious health condition.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30188" algn="l"/>
                        </a:tabLst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Can only be used to care for a child if the </a:t>
                      </a: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child is under 18 years old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, or “incapable of self-care because of a mental or physical disability”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/>
                </a:tc>
                <a:extLst>
                  <a:ext uri="{0D108BD9-81ED-4DB2-BD59-A6C34878D82A}">
                    <a16:rowId xmlns:a16="http://schemas.microsoft.com/office/drawing/2014/main" val="1240258063"/>
                  </a:ext>
                </a:extLst>
              </a:tr>
              <a:tr h="398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7A800"/>
                          </a:solidFill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Paid Time Off</a:t>
                      </a:r>
                      <a:endParaRPr lang="en-US" sz="1400" b="1" dirty="0">
                        <a:solidFill>
                          <a:srgbClr val="F7A800"/>
                        </a:solidFill>
                        <a:effectLst/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marL="43366" marR="43366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Employers </a:t>
                      </a: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cannot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 force employees to use paid time off (e.g. vacation time) while on PFL</a:t>
                      </a:r>
                    </a:p>
                  </a:txBody>
                  <a:tcPr marL="43366" marR="43366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Employers </a:t>
                      </a:r>
                      <a:r>
                        <a:rPr lang="en-US" sz="1000" b="1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can</a:t>
                      </a:r>
                      <a:r>
                        <a:rPr lang="en-US" sz="1000" dirty="0">
                          <a:effectLst/>
                          <a:latin typeface="Proxima Nova" charset="0"/>
                          <a:ea typeface="Proxima Nova" charset="0"/>
                          <a:cs typeface="Proxima Nova" charset="0"/>
                        </a:rPr>
                        <a:t> compel an employee to use paid time off (e.g. vacation time) while on FMLA</a:t>
                      </a:r>
                    </a:p>
                  </a:txBody>
                  <a:tcPr marL="43366" marR="43366" marT="0" marB="0"/>
                </a:tc>
                <a:extLst>
                  <a:ext uri="{0D108BD9-81ED-4DB2-BD59-A6C34878D82A}">
                    <a16:rowId xmlns:a16="http://schemas.microsoft.com/office/drawing/2014/main" val="3899507634"/>
                  </a:ext>
                </a:extLst>
              </a:tr>
            </a:tbl>
          </a:graphicData>
        </a:graphic>
      </p:graphicFrame>
      <p:sp>
        <p:nvSpPr>
          <p:cNvPr id="24" name="Title 4"/>
          <p:cNvSpPr txBox="1">
            <a:spLocks/>
          </p:cNvSpPr>
          <p:nvPr/>
        </p:nvSpPr>
        <p:spPr>
          <a:xfrm>
            <a:off x="381000" y="1095830"/>
            <a:ext cx="76200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How are PFL &amp; FMLA different?</a:t>
            </a:r>
          </a:p>
        </p:txBody>
      </p:sp>
    </p:spTree>
    <p:extLst>
      <p:ext uri="{BB962C8B-B14F-4D97-AF65-F5344CB8AC3E}">
        <p14:creationId xmlns:p14="http://schemas.microsoft.com/office/powerpoint/2010/main" val="27443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49275" y="246580"/>
            <a:ext cx="8042275" cy="119804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OUR ROLE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3" b="-25403"/>
          <a:stretch>
            <a:fillRect/>
          </a:stretch>
        </p:blipFill>
        <p:spPr>
          <a:xfrm>
            <a:off x="549275" y="1600200"/>
            <a:ext cx="3840163" cy="43434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helped to lead the campaign, working tirelessly alongside our partners to ensure that we had the strongest bill possible. At A Better Balance, we served as legal experts to the campaign, educating the public and policymakers about the law. We also organized workers, collected petition signatures, and rallied business leaders.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657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1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5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037524"/>
            <a:ext cx="4876800" cy="93726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5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5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8"/>
            <a:fld id="{11599BE2-3AC5-4D30-A245-A207BA6505D9}" type="slidenum">
              <a:rPr lang="en-US" sz="1100">
                <a:solidFill>
                  <a:prstClr val="white"/>
                </a:solidFill>
              </a:rPr>
              <a:pPr defTabSz="914378"/>
              <a:t>60</a:t>
            </a:fld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2"/>
            <a:ext cx="1752600" cy="4441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7705" y="5180422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100" dirty="0">
                <a:solidFill>
                  <a:prstClr val="white"/>
                </a:solidFill>
                <a:latin typeface="Calibri"/>
              </a:rPr>
              <a:t>* Anticipated implementation in 2020. 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81000" y="1095831"/>
            <a:ext cx="83058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defTabSz="914378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Other States with Paid Family Leave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7707" y="1733030"/>
          <a:ext cx="8717301" cy="3189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000">
                  <a:extLst>
                    <a:ext uri="{9D8B030D-6E8A-4147-A177-3AD203B41FA5}">
                      <a16:colId xmlns:a16="http://schemas.microsoft.com/office/drawing/2014/main" val="2044545350"/>
                    </a:ext>
                  </a:extLst>
                </a:gridCol>
                <a:gridCol w="1179455">
                  <a:extLst>
                    <a:ext uri="{9D8B030D-6E8A-4147-A177-3AD203B41FA5}">
                      <a16:colId xmlns:a16="http://schemas.microsoft.com/office/drawing/2014/main" val="2489008080"/>
                    </a:ext>
                  </a:extLst>
                </a:gridCol>
                <a:gridCol w="1248385">
                  <a:extLst>
                    <a:ext uri="{9D8B030D-6E8A-4147-A177-3AD203B41FA5}">
                      <a16:colId xmlns:a16="http://schemas.microsoft.com/office/drawing/2014/main" val="3744028210"/>
                    </a:ext>
                  </a:extLst>
                </a:gridCol>
                <a:gridCol w="1159215">
                  <a:extLst>
                    <a:ext uri="{9D8B030D-6E8A-4147-A177-3AD203B41FA5}">
                      <a16:colId xmlns:a16="http://schemas.microsoft.com/office/drawing/2014/main" val="638764851"/>
                    </a:ext>
                  </a:extLst>
                </a:gridCol>
                <a:gridCol w="1248385">
                  <a:extLst>
                    <a:ext uri="{9D8B030D-6E8A-4147-A177-3AD203B41FA5}">
                      <a16:colId xmlns:a16="http://schemas.microsoft.com/office/drawing/2014/main" val="2371193877"/>
                    </a:ext>
                  </a:extLst>
                </a:gridCol>
                <a:gridCol w="1070045">
                  <a:extLst>
                    <a:ext uri="{9D8B030D-6E8A-4147-A177-3AD203B41FA5}">
                      <a16:colId xmlns:a16="http://schemas.microsoft.com/office/drawing/2014/main" val="3231319005"/>
                    </a:ext>
                  </a:extLst>
                </a:gridCol>
                <a:gridCol w="1137816">
                  <a:extLst>
                    <a:ext uri="{9D8B030D-6E8A-4147-A177-3AD203B41FA5}">
                      <a16:colId xmlns:a16="http://schemas.microsoft.com/office/drawing/2014/main" val="578671796"/>
                    </a:ext>
                  </a:extLst>
                </a:gridCol>
              </a:tblGrid>
              <a:tr h="292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New York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California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New Jersey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Rhode Island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Washington*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D.C.*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87267"/>
                  </a:ext>
                </a:extLst>
              </a:tr>
              <a:tr h="261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Health Insurance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YES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YES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extLst>
                  <a:ext uri="{0D108BD9-81ED-4DB2-BD59-A6C34878D82A}">
                    <a16:rowId xmlns:a16="http://schemas.microsoft.com/office/drawing/2014/main" val="734384273"/>
                  </a:ext>
                </a:extLst>
              </a:tr>
              <a:tr h="380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Job Protection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YES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For businesses</a:t>
                      </a:r>
                      <a:r>
                        <a:rPr lang="en-US" sz="900" baseline="0" dirty="0">
                          <a:effectLst/>
                          <a:latin typeface="+mn-lt"/>
                        </a:rPr>
                        <a:t> of 50 or more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For businesses</a:t>
                      </a:r>
                      <a:r>
                        <a:rPr lang="en-US" sz="900" baseline="0" dirty="0">
                          <a:effectLst/>
                          <a:latin typeface="+mn-lt"/>
                        </a:rPr>
                        <a:t> of 50 or more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YES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For businesses</a:t>
                      </a:r>
                      <a:r>
                        <a:rPr lang="en-US" sz="900" baseline="0" dirty="0">
                          <a:effectLst/>
                          <a:latin typeface="+mn-lt"/>
                        </a:rPr>
                        <a:t> of 50 or more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For businesses</a:t>
                      </a:r>
                      <a:r>
                        <a:rPr lang="en-US" sz="900" baseline="0" dirty="0">
                          <a:effectLst/>
                          <a:latin typeface="+mn-lt"/>
                        </a:rPr>
                        <a:t> of 20 or more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extLst>
                  <a:ext uri="{0D108BD9-81ED-4DB2-BD59-A6C34878D82A}">
                    <a16:rowId xmlns:a16="http://schemas.microsoft.com/office/drawing/2014/main" val="1196810236"/>
                  </a:ext>
                </a:extLst>
              </a:tr>
              <a:tr h="425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7A800"/>
                          </a:solidFill>
                          <a:effectLst/>
                        </a:rPr>
                        <a:t>Discrimination Prohibited</a:t>
                      </a:r>
                      <a:endParaRPr lang="en-US" sz="9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YES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For businesses</a:t>
                      </a:r>
                      <a:r>
                        <a:rPr lang="en-US" sz="900" baseline="0" dirty="0">
                          <a:effectLst/>
                          <a:latin typeface="+mn-lt"/>
                        </a:rPr>
                        <a:t> of 50 or more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For businesses</a:t>
                      </a:r>
                      <a:r>
                        <a:rPr lang="en-US" sz="900" baseline="0" dirty="0">
                          <a:effectLst/>
                          <a:latin typeface="+mn-lt"/>
                        </a:rPr>
                        <a:t> of 50 or more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For businesses</a:t>
                      </a:r>
                      <a:r>
                        <a:rPr lang="en-US" sz="900" baseline="0" dirty="0">
                          <a:effectLst/>
                          <a:latin typeface="+mn-lt"/>
                        </a:rPr>
                        <a:t> of 50 or more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YES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YES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extLst>
                  <a:ext uri="{0D108BD9-81ED-4DB2-BD59-A6C34878D82A}">
                    <a16:rowId xmlns:a16="http://schemas.microsoft.com/office/drawing/2014/main" val="315230175"/>
                  </a:ext>
                </a:extLst>
              </a:tr>
              <a:tr h="464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7A800"/>
                          </a:solidFill>
                          <a:effectLst/>
                        </a:rPr>
                        <a:t>Structure</a:t>
                      </a:r>
                      <a:endParaRPr lang="en-US" sz="10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Private Insurance 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Administered by the State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Administered by the State,</a:t>
                      </a:r>
                      <a:r>
                        <a:rPr lang="en-US" sz="900" baseline="0" dirty="0">
                          <a:effectLst/>
                          <a:latin typeface="+mn-lt"/>
                        </a:rPr>
                        <a:t> some private plans</a:t>
                      </a:r>
                      <a:r>
                        <a:rPr lang="en-US" sz="900" dirty="0">
                          <a:effectLst/>
                          <a:latin typeface="+mn-lt"/>
                        </a:rPr>
                        <a:t> 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Administered by the State 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Administered by the State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Administered by the State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extLst>
                  <a:ext uri="{0D108BD9-81ED-4DB2-BD59-A6C34878D82A}">
                    <a16:rowId xmlns:a16="http://schemas.microsoft.com/office/drawing/2014/main" val="1468800204"/>
                  </a:ext>
                </a:extLst>
              </a:tr>
              <a:tr h="525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7A8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7A800"/>
                          </a:solidFill>
                          <a:effectLst/>
                        </a:rPr>
                        <a:t>Length of Leave (fully implemented)</a:t>
                      </a:r>
                      <a:endParaRPr lang="en-US" sz="10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12 weeks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 6 weeks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 6 weeks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 4 weeks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 12 weeks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8 weeks bonding, 6 weeks family care, 2 weeks self care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extLst>
                  <a:ext uri="{0D108BD9-81ED-4DB2-BD59-A6C34878D82A}">
                    <a16:rowId xmlns:a16="http://schemas.microsoft.com/office/drawing/2014/main" val="3166921609"/>
                  </a:ext>
                </a:extLst>
              </a:tr>
              <a:tr h="52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7A8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7A800"/>
                          </a:solidFill>
                          <a:effectLst/>
                        </a:rPr>
                        <a:t>Waiting Period</a:t>
                      </a:r>
                      <a:endParaRPr lang="en-US" sz="10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NO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 7 days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 7 days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 NO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For bonding leave NO, family care YES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1 week</a:t>
                      </a:r>
                      <a:r>
                        <a:rPr lang="en-US" sz="900" baseline="0" dirty="0">
                          <a:effectLst/>
                          <a:latin typeface="+mn-lt"/>
                        </a:rPr>
                        <a:t> per </a:t>
                      </a:r>
                      <a:r>
                        <a:rPr lang="en-US" sz="900" dirty="0">
                          <a:effectLst/>
                          <a:latin typeface="+mn-lt"/>
                        </a:rPr>
                        <a:t>year without pay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extLst>
                  <a:ext uri="{0D108BD9-81ED-4DB2-BD59-A6C34878D82A}">
                    <a16:rowId xmlns:a16="http://schemas.microsoft.com/office/drawing/2014/main" val="2164632144"/>
                  </a:ext>
                </a:extLst>
              </a:tr>
              <a:tr h="309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7A800"/>
                          </a:solidFill>
                          <a:effectLst/>
                        </a:rPr>
                        <a:t>Military Exigency Included</a:t>
                      </a:r>
                      <a:endParaRPr lang="en-US" sz="1000" dirty="0">
                        <a:solidFill>
                          <a:srgbClr val="F7A8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YES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NO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NO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NO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YES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NO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3155" marR="23155" marT="0" marB="0" anchor="ctr"/>
                </a:tc>
                <a:extLst>
                  <a:ext uri="{0D108BD9-81ED-4DB2-BD59-A6C34878D82A}">
                    <a16:rowId xmlns:a16="http://schemas.microsoft.com/office/drawing/2014/main" val="350780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0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491" y="685800"/>
            <a:ext cx="9202782" cy="5334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5758" y="-1311024"/>
            <a:ext cx="5344566" cy="9469482"/>
          </a:xfrm>
          <a:prstGeom prst="rect">
            <a:avLst/>
          </a:prstGeom>
          <a:gradFill flip="none" rotWithShape="1">
            <a:gsLst>
              <a:gs pos="30000">
                <a:srgbClr val="002060">
                  <a:alpha val="66000"/>
                </a:srgbClr>
              </a:gs>
              <a:gs pos="89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06037" y="1066801"/>
            <a:ext cx="8830491" cy="7308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Obtaining Coverage</a:t>
            </a:r>
          </a:p>
        </p:txBody>
      </p:sp>
      <p:pic>
        <p:nvPicPr>
          <p:cNvPr id="11" name="Picture 10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61</a:t>
            </a:fld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304800" y="2079359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2906" lvl="1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Employers provide PFL via </a:t>
            </a:r>
          </a:p>
          <a:p>
            <a:pPr marL="742945" lvl="2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an insurance policy or </a:t>
            </a:r>
          </a:p>
          <a:p>
            <a:pPr marL="742945" lvl="2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self-insurance </a:t>
            </a:r>
          </a:p>
          <a:p>
            <a:pPr marL="342906" lvl="1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Employers who self-insure for disability benefits may </a:t>
            </a:r>
          </a:p>
          <a:p>
            <a:pPr marL="742945" lvl="2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apply to self-insure for PFL as well or </a:t>
            </a:r>
          </a:p>
          <a:p>
            <a:pPr marL="742945" lvl="2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purchase a stand-alone PFL insurance policy.</a:t>
            </a:r>
          </a:p>
          <a:p>
            <a:pPr marL="6" lvl="1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6" lvl="1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gnantWorke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1510255" y="-2053800"/>
            <a:ext cx="6172200" cy="10134601"/>
          </a:xfrm>
          <a:prstGeom prst="rect">
            <a:avLst/>
          </a:prstGeom>
          <a:gradFill flip="none" rotWithShape="1">
            <a:gsLst>
              <a:gs pos="54000">
                <a:srgbClr val="002060">
                  <a:alpha val="57000"/>
                </a:srgbClr>
              </a:gs>
              <a:gs pos="100000">
                <a:srgbClr val="002060">
                  <a:alpha val="84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C48FD-B75E-49D7-9999-D8426538F44E}"/>
              </a:ext>
            </a:extLst>
          </p:cNvPr>
          <p:cNvSpPr txBox="1"/>
          <p:nvPr/>
        </p:nvSpPr>
        <p:spPr>
          <a:xfrm>
            <a:off x="1819730" y="2697541"/>
            <a:ext cx="488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Public Employers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905000" y="3429000"/>
            <a:ext cx="3962400" cy="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kern="0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kern="0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5" name="Picture 14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324600" y="3429000"/>
            <a:ext cx="4343400" cy="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11599BE2-3AC5-4D30-A245-A207BA6505D9}" type="slidenum">
              <a:rPr lang="en-US" sz="900" kern="0">
                <a:solidFill>
                  <a:sysClr val="windowText" lastClr="000000"/>
                </a:solidFill>
              </a:rPr>
              <a:pPr defTabSz="914400">
                <a:defRPr/>
              </a:pPr>
              <a:t>62</a:t>
            </a:fld>
            <a:endParaRPr lang="en-US" sz="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inkstockPhotos-59576140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400000" flipV="1">
            <a:off x="1371600" y="-914401"/>
            <a:ext cx="6400801" cy="9296400"/>
          </a:xfrm>
          <a:prstGeom prst="rect">
            <a:avLst/>
          </a:prstGeom>
          <a:gradFill flip="none" rotWithShape="1">
            <a:gsLst>
              <a:gs pos="79000">
                <a:srgbClr val="002060">
                  <a:alpha val="74000"/>
                </a:srgbClr>
              </a:gs>
              <a:gs pos="89000">
                <a:srgbClr val="002060"/>
              </a:gs>
              <a:gs pos="25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400000" flipV="1">
            <a:off x="1762124" y="-1000123"/>
            <a:ext cx="5619751" cy="9905998"/>
          </a:xfrm>
          <a:prstGeom prst="rect">
            <a:avLst/>
          </a:prstGeom>
          <a:gradFill flip="none" rotWithShape="1">
            <a:gsLst>
              <a:gs pos="60000">
                <a:srgbClr val="002060">
                  <a:alpha val="25000"/>
                </a:srgbClr>
              </a:gs>
              <a:gs pos="77000">
                <a:srgbClr val="002060">
                  <a:alpha val="41000"/>
                </a:srgbClr>
              </a:gs>
              <a:gs pos="10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905002" y="-1600201"/>
            <a:ext cx="5410201" cy="10134601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4" name="Picture 13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63</a:t>
            </a:fld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392590" y="1184417"/>
            <a:ext cx="8830491" cy="7308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Public Employers</a:t>
            </a:r>
            <a:endParaRPr lang="en-US" sz="4000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367553" y="1870217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Public employers have the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option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to provide Paid Family Leave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Public employers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currently providing disability benefits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Must notify its employees and the Board by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December 1, 2017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whether or not it is offering PFL in 2018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If a public employer does not opt in by January 1, 2018, it can opt in later at any time</a:t>
            </a:r>
          </a:p>
          <a:p>
            <a:pPr marL="6" lvl="1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491" y="685800"/>
            <a:ext cx="9202782" cy="5334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5758" y="-1311024"/>
            <a:ext cx="5344566" cy="9469482"/>
          </a:xfrm>
          <a:prstGeom prst="rect">
            <a:avLst/>
          </a:prstGeom>
          <a:gradFill flip="none" rotWithShape="1">
            <a:gsLst>
              <a:gs pos="30000">
                <a:srgbClr val="002060">
                  <a:alpha val="66000"/>
                </a:srgbClr>
              </a:gs>
              <a:gs pos="89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06037" y="1182003"/>
            <a:ext cx="8830491" cy="7308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Public Employees</a:t>
            </a:r>
            <a:endParaRPr lang="en-US" sz="4000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1" name="Picture 10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11599BE2-3AC5-4D30-A245-A207BA6505D9}" type="slidenum">
              <a:rPr lang="en-US" sz="900" kern="0">
                <a:solidFill>
                  <a:sysClr val="windowText" lastClr="000000"/>
                </a:solidFill>
              </a:rPr>
              <a:pPr defTabSz="914400">
                <a:defRPr/>
              </a:pPr>
              <a:t>64</a:t>
            </a:fld>
            <a:endParaRPr lang="en-US" sz="90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kern="0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kern="0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342900" y="2292636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Participation of employees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represented 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by a union </a:t>
            </a:r>
          </a:p>
          <a:p>
            <a:pPr marL="685789" lvl="2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Subject to negotiation 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Participation of employees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not represented 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by a union</a:t>
            </a:r>
          </a:p>
          <a:p>
            <a:pPr marL="685789" lvl="2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Not subject to negotiation</a:t>
            </a:r>
          </a:p>
          <a:p>
            <a:pPr marL="685789" lvl="2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Employers unilaterally choose whether to opt in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6" lvl="1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endParaRPr lang="en-US" sz="20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491" y="685800"/>
            <a:ext cx="9202782" cy="5334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5758" y="-1311024"/>
            <a:ext cx="5344566" cy="9469482"/>
          </a:xfrm>
          <a:prstGeom prst="rect">
            <a:avLst/>
          </a:prstGeom>
          <a:gradFill flip="none" rotWithShape="1">
            <a:gsLst>
              <a:gs pos="30000">
                <a:srgbClr val="002060">
                  <a:alpha val="66000"/>
                </a:srgbClr>
              </a:gs>
              <a:gs pos="89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06037" y="1369098"/>
            <a:ext cx="8830491" cy="7308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Public Employers with Unionized Employees</a:t>
            </a:r>
            <a:endParaRPr lang="en-US" sz="4000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1" name="Picture 10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65</a:t>
            </a:fld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381000" y="2584383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Any agreement must provide benefits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at least as favorable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as the statutory PFL benefits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Agreements must be submitted to the Board</a:t>
            </a:r>
          </a:p>
          <a:p>
            <a:pPr marL="6" lvl="1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491" y="685800"/>
            <a:ext cx="9202782" cy="5334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5758" y="-1311024"/>
            <a:ext cx="5344566" cy="9469482"/>
          </a:xfrm>
          <a:prstGeom prst="rect">
            <a:avLst/>
          </a:prstGeom>
          <a:gradFill flip="none" rotWithShape="1">
            <a:gsLst>
              <a:gs pos="30000">
                <a:srgbClr val="002060">
                  <a:alpha val="66000"/>
                </a:srgbClr>
              </a:gs>
              <a:gs pos="89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81001" y="1143001"/>
            <a:ext cx="8830491" cy="7308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Public Employer Notifications</a:t>
            </a:r>
            <a:endParaRPr lang="en-US" sz="4000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1" name="Picture 10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66</a:t>
            </a:fld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398929" y="2092807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Opting-In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Public employers must give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90 days’ notice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prior to taking deductions from employees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Stopping PFL Benefits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Coverage may be discontinued on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12 months’ notice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to those employees</a:t>
            </a:r>
          </a:p>
          <a:p>
            <a:pPr marL="6" lvl="1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gnantWorke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1510255" y="-2053800"/>
            <a:ext cx="6172200" cy="10134601"/>
          </a:xfrm>
          <a:prstGeom prst="rect">
            <a:avLst/>
          </a:prstGeom>
          <a:gradFill flip="none" rotWithShape="1">
            <a:gsLst>
              <a:gs pos="54000">
                <a:srgbClr val="002060">
                  <a:alpha val="57000"/>
                </a:srgbClr>
              </a:gs>
              <a:gs pos="100000">
                <a:srgbClr val="002060">
                  <a:alpha val="84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C48FD-B75E-49D7-9999-D8426538F44E}"/>
              </a:ext>
            </a:extLst>
          </p:cNvPr>
          <p:cNvSpPr txBox="1"/>
          <p:nvPr/>
        </p:nvSpPr>
        <p:spPr>
          <a:xfrm>
            <a:off x="1748066" y="1905506"/>
            <a:ext cx="4885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Private Employers with a Unionized Workforce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905000" y="3429000"/>
            <a:ext cx="3962400" cy="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kern="0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kern="0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5" name="Picture 14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324600" y="3429000"/>
            <a:ext cx="4343400" cy="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11599BE2-3AC5-4D30-A245-A207BA6505D9}" type="slidenum">
              <a:rPr lang="en-US" sz="900" kern="0">
                <a:solidFill>
                  <a:sysClr val="windowText" lastClr="000000"/>
                </a:solidFill>
              </a:rPr>
              <a:pPr defTabSz="914400">
                <a:defRPr/>
              </a:pPr>
              <a:t>67</a:t>
            </a:fld>
            <a:endParaRPr lang="en-US" sz="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68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457200" y="1410975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Private Employers with Unionized Employees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04800" y="2353105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6" lvl="1" inden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Private employers with represented employees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must have PFL coverage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.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PFL benefits can be provided:</a:t>
            </a:r>
          </a:p>
          <a:p>
            <a:pPr marL="857245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As a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rider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on a current disability policy</a:t>
            </a:r>
          </a:p>
          <a:p>
            <a:pPr marL="857245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By purchasing a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standalone PFL 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policy if self-insured for disability or if the union provides disability and will not provide PFL</a:t>
            </a:r>
          </a:p>
          <a:p>
            <a:pPr marL="857245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By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collectively bargaining 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with the private union(s) with benefits as least as favorable as the statutory provisions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69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268941" y="1320100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Private Unions Providing PFL Coverage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04800" y="2416142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Private unions may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collectively bargain 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for paid family leave benefits 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If benefits are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“at least as favorable” 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An employer can use that plan as the required coverage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Subject to Board review and approval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49275" y="194745"/>
            <a:ext cx="8042275" cy="133667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1A1991"/>
                </a:solidFill>
                <a:latin typeface="Arial"/>
                <a:cs typeface="Arial"/>
              </a:rPr>
              <a:t>KEY PARTNERS: STEERING COMMITTEE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49274" y="1585395"/>
            <a:ext cx="7785100" cy="447675"/>
          </a:xfrm>
        </p:spPr>
        <p:txBody>
          <a:bodyPr>
            <a:normAutofit fontScale="92500"/>
          </a:bodyPr>
          <a:lstStyle/>
          <a:p>
            <a:pPr marL="0" indent="0" algn="ctr">
              <a:buFont typeface="Wingdings 2" charset="0"/>
              <a:buNone/>
            </a:pPr>
            <a:r>
              <a:rPr lang="en-US" sz="2400" i="1" dirty="0"/>
              <a:t>We’re proud to have served on the steering committee alongside: </a:t>
            </a:r>
          </a:p>
          <a:p>
            <a:pPr marL="0" indent="0" algn="ctr">
              <a:buFont typeface="Wingdings 2" charset="0"/>
              <a:buNone/>
            </a:pPr>
            <a:endParaRPr lang="en-US" dirty="0">
              <a:latin typeface="News Gothic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274" y="2254251"/>
            <a:ext cx="7626351" cy="3621504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2200" dirty="0">
                <a:solidFill>
                  <a:srgbClr val="000000"/>
                </a:solidFill>
              </a:rPr>
              <a:t>1199 SEIU</a:t>
            </a:r>
          </a:p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2200" dirty="0">
                <a:solidFill>
                  <a:srgbClr val="000000"/>
                </a:solidFill>
              </a:rPr>
              <a:t>32BJ SEIU</a:t>
            </a:r>
          </a:p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2200" dirty="0">
                <a:solidFill>
                  <a:srgbClr val="000000"/>
                </a:solidFill>
              </a:rPr>
              <a:t>Citizen Action of NY</a:t>
            </a:r>
          </a:p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2200" dirty="0">
                <a:solidFill>
                  <a:srgbClr val="000000"/>
                </a:solidFill>
              </a:rPr>
              <a:t>Community Service Society</a:t>
            </a:r>
          </a:p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2200" dirty="0">
                <a:solidFill>
                  <a:srgbClr val="000000"/>
                </a:solidFill>
              </a:rPr>
              <a:t>New York Civil Liberties Union </a:t>
            </a:r>
          </a:p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New </a:t>
            </a:r>
            <a:r>
              <a:rPr lang="en-US" sz="2200" dirty="0">
                <a:solidFill>
                  <a:srgbClr val="000000"/>
                </a:solidFill>
              </a:rPr>
              <a:t>York Paid Family Leave Coalition</a:t>
            </a:r>
          </a:p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2200" dirty="0">
                <a:solidFill>
                  <a:srgbClr val="000000"/>
                </a:solidFill>
              </a:rPr>
              <a:t>New York State AFL-CIO</a:t>
            </a:r>
          </a:p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2200" dirty="0">
                <a:solidFill>
                  <a:srgbClr val="000000"/>
                </a:solidFill>
              </a:rPr>
              <a:t>New York Statewide Senior Action Council</a:t>
            </a:r>
          </a:p>
          <a:p>
            <a:pPr marL="349250" indent="-349250"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2200" dirty="0">
                <a:solidFill>
                  <a:srgbClr val="000000"/>
                </a:solidFill>
              </a:rPr>
              <a:t>Working Families Organization</a:t>
            </a:r>
          </a:p>
          <a:p>
            <a:pPr defTabSz="914400" eaLnBrk="0" hangingPunct="0">
              <a:spcBef>
                <a:spcPts val="1600"/>
              </a:spcBef>
              <a:buClr>
                <a:srgbClr val="6FB7D7"/>
              </a:buClr>
              <a:buSzPct val="110000"/>
              <a:defRPr/>
            </a:pPr>
            <a:endParaRPr lang="en-US" sz="2200" dirty="0">
              <a:solidFill>
                <a:srgbClr val="000000"/>
              </a:solidFill>
              <a:latin typeface="News Gothic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95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70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457200" y="1410975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Review of Private Union Providing PFL Coverage</a:t>
            </a:r>
            <a:endParaRPr lang="en-US" sz="3600" b="1" dirty="0">
              <a:solidFill>
                <a:srgbClr val="F7A800"/>
              </a:solidFill>
              <a:latin typeface="Proxima Nova Rg" panose="02000506030000020004" pitchFamily="50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579901"/>
            <a:ext cx="86868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57206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Union 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submits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an application (DB-801) and the agreement to the Board for review. </a:t>
            </a:r>
          </a:p>
          <a:p>
            <a:pPr marL="457206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After WCB approval, the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union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and </a:t>
            </a:r>
            <a:r>
              <a:rPr lang="en-US" sz="20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each participating employer </a:t>
            </a: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completes DB-802 to use union plan as required statutory PFL coverage</a:t>
            </a:r>
          </a:p>
          <a:p>
            <a:pPr marL="6" lvl="1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The WCB Plan Acceptance Unit provides assistance throughout the process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0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076661-7B14-4333-A756-66C51C271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F0BFF-C9D4-4861-9ABA-C02C25591254}"/>
              </a:ext>
            </a:extLst>
          </p:cNvPr>
          <p:cNvSpPr/>
          <p:nvPr/>
        </p:nvSpPr>
        <p:spPr>
          <a:xfrm rot="5400000" flipV="1">
            <a:off x="1349958" y="-555043"/>
            <a:ext cx="6520290" cy="9982200"/>
          </a:xfrm>
          <a:prstGeom prst="rect">
            <a:avLst/>
          </a:prstGeom>
          <a:gradFill flip="none" rotWithShape="1">
            <a:gsLst>
              <a:gs pos="27000">
                <a:srgbClr val="002060">
                  <a:alpha val="46000"/>
                </a:srgbClr>
              </a:gs>
              <a:gs pos="83000">
                <a:srgbClr val="002060"/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C48FD-B75E-49D7-9999-D8426538F44E}"/>
              </a:ext>
            </a:extLst>
          </p:cNvPr>
          <p:cNvSpPr txBox="1"/>
          <p:nvPr/>
        </p:nvSpPr>
        <p:spPr>
          <a:xfrm>
            <a:off x="-140573" y="3055204"/>
            <a:ext cx="938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Enforcement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29401" y="3467568"/>
            <a:ext cx="4333713" cy="1165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905000" y="3465674"/>
            <a:ext cx="4333713" cy="1165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5" name="Picture 14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71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7086600" y="8572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206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10335" y="-1046855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72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448235" y="1263624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Compliance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309262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Covered employers must have PFL coverage in place by </a:t>
            </a: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</a:rPr>
              <a:t>January 1, 2018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Penalties for non-compliance are found in Section 220 of the WCL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0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73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457200" y="1124570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Uninsured Claims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064036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6" lvl="1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If an employer has failed to obtained PFL coverage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Employees apply to the Board for PFL benefit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Claims are:</a:t>
            </a:r>
          </a:p>
          <a:p>
            <a:pPr marL="1142978" lvl="3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Processed by the Board, and </a:t>
            </a:r>
          </a:p>
          <a:p>
            <a:pPr marL="1142978" lvl="3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Paid by the Special Fund for Disability Benefits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Board subrogates against the uninsured employer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0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076661-7B14-4333-A756-66C51C271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F0BFF-C9D4-4861-9ABA-C02C25591254}"/>
              </a:ext>
            </a:extLst>
          </p:cNvPr>
          <p:cNvSpPr/>
          <p:nvPr/>
        </p:nvSpPr>
        <p:spPr>
          <a:xfrm rot="5400000" flipV="1">
            <a:off x="1349958" y="-555043"/>
            <a:ext cx="6520290" cy="9982200"/>
          </a:xfrm>
          <a:prstGeom prst="rect">
            <a:avLst/>
          </a:prstGeom>
          <a:gradFill flip="none" rotWithShape="1">
            <a:gsLst>
              <a:gs pos="27000">
                <a:srgbClr val="002060">
                  <a:alpha val="46000"/>
                </a:srgbClr>
              </a:gs>
              <a:gs pos="83000">
                <a:srgbClr val="002060"/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C48FD-B75E-49D7-9999-D8426538F44E}"/>
              </a:ext>
            </a:extLst>
          </p:cNvPr>
          <p:cNvSpPr txBox="1"/>
          <p:nvPr/>
        </p:nvSpPr>
        <p:spPr>
          <a:xfrm>
            <a:off x="-140573" y="3055204"/>
            <a:ext cx="938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Dispute Resolution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239001" y="3465674"/>
            <a:ext cx="3724113" cy="13544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905000" y="3465674"/>
            <a:ext cx="3733800" cy="1894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5" name="Picture 14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48F63A3B-78C7-47BE-AE5E-E10140E04643}" type="slidenum">
              <a:rPr lang="en-US" sz="1800" kern="0">
                <a:solidFill>
                  <a:sysClr val="windowText" lastClr="000000"/>
                </a:solidFill>
                <a:latin typeface="Calibri"/>
              </a:rPr>
              <a:pPr defTabSz="914400">
                <a:defRPr/>
              </a:pPr>
              <a:t>74</a:t>
            </a:fld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7086600" y="8572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694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11599BE2-3AC5-4D30-A245-A207BA6505D9}" type="slidenum">
              <a:rPr lang="en-US" sz="1800" kern="0">
                <a:solidFill>
                  <a:prstClr val="white"/>
                </a:solidFill>
              </a:rPr>
              <a:pPr defTabSz="914400">
                <a:defRPr/>
              </a:pPr>
              <a:t>75</a:t>
            </a:fld>
            <a:endParaRPr lang="en-US" sz="1800" kern="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kern="0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kern="0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kern="0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381000" y="1219201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Disputing PFL Carrier Claim Denials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196617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Denial can be disputed if :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carrier is rejecting the claim, or 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coverage is disputed.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Any party can request review through </a:t>
            </a:r>
            <a:r>
              <a:rPr lang="en-US" b="1" dirty="0">
                <a:solidFill>
                  <a:srgbClr val="F7A800"/>
                </a:solidFill>
                <a:latin typeface="Proxima Nova Rg" panose="02000506030000020004" pitchFamily="50" charset="0"/>
              </a:rPr>
              <a:t>arbitration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76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381000" y="1219201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Carrier denials of claims; 380-5.4(b),(d):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196617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The failure of the employer to adequately or fully complete its portion of the claim is not a valid basis for carrier denial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Denials without prejudice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Incomplete claim package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Insufficient certification or proof of eligibility</a:t>
            </a:r>
          </a:p>
          <a:p>
            <a:pPr marL="457195" lvl="2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endParaRPr lang="en-US" b="1" dirty="0">
              <a:solidFill>
                <a:srgbClr val="F7A800"/>
              </a:solidFill>
              <a:latin typeface="Proxima Nova Rg" panose="02000506030000020004" pitchFamily="50" charset="0"/>
            </a:endParaRP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77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381000" y="1219201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Carrier denials of claims; 380-5.4(b),(d):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196617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Denial reasons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Eligibility (Insufficient length of employment)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Not an employee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Not a covered employment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Not a covered family member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Exceeds statutory maximum leave</a:t>
            </a:r>
            <a:endParaRPr lang="en-US" b="1" dirty="0">
              <a:solidFill>
                <a:srgbClr val="F7A800"/>
              </a:solidFill>
              <a:latin typeface="Proxima Nova Rg" panose="02000506030000020004" pitchFamily="50" charset="0"/>
            </a:endParaRP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78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381000" y="1219201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Carrier denials of claims; 380-5.4(b),(d):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196617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Denial reasons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Family leave requested exceeds maximum available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Failure to provide foreseeable notice (partial denial of initial 30 days)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Domestic violence perpetrator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Untimely claim</a:t>
            </a:r>
          </a:p>
        </p:txBody>
      </p:sp>
    </p:spTree>
    <p:extLst>
      <p:ext uri="{BB962C8B-B14F-4D97-AF65-F5344CB8AC3E}">
        <p14:creationId xmlns:p14="http://schemas.microsoft.com/office/powerpoint/2010/main" val="35297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79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381000" y="1219201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Carrier denials of claims; 380-5.4(b),(d):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196617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Denial reasons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Employer did not have coverage on date leave commenced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Carrier identified by Board must pay without prejudice while dispute is pending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Carrier, if denying coverage, has to provide Board with copy of denial</a:t>
            </a:r>
          </a:p>
        </p:txBody>
      </p:sp>
    </p:spTree>
    <p:extLst>
      <p:ext uri="{BB962C8B-B14F-4D97-AF65-F5344CB8AC3E}">
        <p14:creationId xmlns:p14="http://schemas.microsoft.com/office/powerpoint/2010/main" val="2985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1A1991"/>
                </a:solidFill>
                <a:latin typeface="Arial"/>
                <a:cs typeface="Arial"/>
              </a:rPr>
              <a:t>WHAT THIS WIN MEANS FOR NEW YORKERS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840163" cy="4343400"/>
          </a:xfrm>
        </p:spPr>
        <p:txBody>
          <a:bodyPr>
            <a:noAutofit/>
          </a:bodyPr>
          <a:lstStyle/>
          <a:p>
            <a:r>
              <a:rPr lang="en-US" sz="2200" dirty="0"/>
              <a:t>The new law will provide critical support for the estimated 6.4 million working New Yorkers like Keisha who currently lack access to paid family leave. </a:t>
            </a:r>
          </a:p>
          <a:p>
            <a:r>
              <a:rPr lang="en-US" sz="2200" dirty="0"/>
              <a:t>Nationwide, only 12% of workers have access to paid leave. </a:t>
            </a:r>
          </a:p>
          <a:p>
            <a:r>
              <a:rPr lang="en-US" sz="2200" dirty="0"/>
              <a:t>The FMLA provides only unpaid leave and covers only 60% of workers.  </a:t>
            </a:r>
          </a:p>
        </p:txBody>
      </p:sp>
      <p:pic>
        <p:nvPicPr>
          <p:cNvPr id="21507" name="Content Placeholder 5" descr="keish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61" b="-17461"/>
          <a:stretch>
            <a:fillRect/>
          </a:stretch>
        </p:blipFill>
        <p:spPr>
          <a:xfrm>
            <a:off x="4751388" y="1600200"/>
            <a:ext cx="3840162" cy="4343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58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80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381000" y="1219201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Carrier denials of claims; 380-5.4(b),(d):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196617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Denial reasons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Employer did not have coverage on date leave commenced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Carrier identified by Board must pay without prejudice while dispute is pending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Carrier, if denying coverage, has to provide Board with copy of denial</a:t>
            </a:r>
          </a:p>
        </p:txBody>
      </p:sp>
    </p:spTree>
    <p:extLst>
      <p:ext uri="{BB962C8B-B14F-4D97-AF65-F5344CB8AC3E}">
        <p14:creationId xmlns:p14="http://schemas.microsoft.com/office/powerpoint/2010/main" val="27853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81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431410" y="1230662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Arbitration of Claim Disputes</a:t>
            </a:r>
            <a:endParaRPr lang="en-US" sz="3600" b="1" dirty="0">
              <a:solidFill>
                <a:srgbClr val="F7A800"/>
              </a:solidFill>
              <a:latin typeface="Proxima Nova Rg" panose="02000506030000020004" pitchFamily="50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04800" y="2186800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57206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Initiating party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submits a request for arbitration 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with a $25 filing fee</a:t>
            </a:r>
          </a:p>
          <a:p>
            <a:pPr marL="457206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Responding party has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14 days 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from the receipt of completed request to submit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response </a:t>
            </a:r>
          </a:p>
          <a:p>
            <a:pPr marL="457206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Arbitrator makes a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decision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in writing within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14 days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of submission of all evidence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82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457200" y="1214115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Arbitration of Claim Disputes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571500" y="2306824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6" lvl="1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Arbitration fee paid by: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The carrier,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Self-insured employer, or  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Proxima Nova Rg" panose="02000506030000020004" pitchFamily="50" charset="0"/>
              </a:rPr>
              <a:t>The Board, if applicable.</a:t>
            </a:r>
            <a:endParaRPr lang="en-US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83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439271" y="1272134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Protection from Discrimination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457200" y="1995923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Employees can file a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discrimination complaint 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if an employer: 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fires, 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refuses to reinstate to same or similar position,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reduces pay and/or benefits, or </a:t>
            </a:r>
          </a:p>
          <a:p>
            <a:pPr marL="685789" lvl="2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disciplines an employee for requesting or taking PFL. 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Cases are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adjudicated by the Board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.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47000">
                <a:srgbClr val="002060">
                  <a:alpha val="79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>
                <a:solidFill>
                  <a:prstClr val="white"/>
                </a:solidFill>
              </a:rPr>
              <a:pPr defTabSz="914400"/>
              <a:t>84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516283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407894" y="1249084"/>
            <a:ext cx="8686800" cy="7042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Discrimination Claims</a:t>
            </a:r>
            <a:endParaRPr lang="en-US" sz="3600" b="1" dirty="0">
              <a:solidFill>
                <a:srgbClr val="F79646">
                  <a:lumMod val="75000"/>
                </a:srgbClr>
              </a:solidFill>
              <a:latin typeface="Proxima Nova Rg" panose="02000506030000020004" pitchFamily="50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81000" y="2292636"/>
            <a:ext cx="8458200" cy="2660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57206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Employee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sends employer and the Board a request for job reinstatement (PFL-DC-119)</a:t>
            </a:r>
          </a:p>
          <a:p>
            <a:pPr marL="457206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Employer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has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30 days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to respond</a:t>
            </a:r>
          </a:p>
          <a:p>
            <a:pPr marL="457206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If the employee is not satisfied, the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employee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can file a discrimination complaint (PFL-DC-120)</a:t>
            </a:r>
          </a:p>
          <a:p>
            <a:pPr marL="457206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A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hearing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 will be scheduled (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within 45 days</a:t>
            </a:r>
            <a:r>
              <a:rPr lang="en-US" sz="2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)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LucidaGrande" charset="0"/>
              <a:buChar char="●"/>
              <a:tabLst>
                <a:tab pos="457200" algn="l"/>
              </a:tabLst>
            </a:pPr>
            <a:endParaRPr lang="en-US" sz="2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Differences from NYS Human Rights Law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639806" y="1836420"/>
          <a:ext cx="7894595" cy="319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35">
                  <a:extLst>
                    <a:ext uri="{9D8B030D-6E8A-4147-A177-3AD203B41FA5}">
                      <a16:colId xmlns:a16="http://schemas.microsoft.com/office/drawing/2014/main" val="4134369955"/>
                    </a:ext>
                  </a:extLst>
                </a:gridCol>
                <a:gridCol w="1694090">
                  <a:extLst>
                    <a:ext uri="{9D8B030D-6E8A-4147-A177-3AD203B41FA5}">
                      <a16:colId xmlns:a16="http://schemas.microsoft.com/office/drawing/2014/main" val="103567463"/>
                    </a:ext>
                  </a:extLst>
                </a:gridCol>
                <a:gridCol w="1694090">
                  <a:extLst>
                    <a:ext uri="{9D8B030D-6E8A-4147-A177-3AD203B41FA5}">
                      <a16:colId xmlns:a16="http://schemas.microsoft.com/office/drawing/2014/main" val="3250654978"/>
                    </a:ext>
                  </a:extLst>
                </a:gridCol>
                <a:gridCol w="1694090">
                  <a:extLst>
                    <a:ext uri="{9D8B030D-6E8A-4147-A177-3AD203B41FA5}">
                      <a16:colId xmlns:a16="http://schemas.microsoft.com/office/drawing/2014/main" val="4248139545"/>
                    </a:ext>
                  </a:extLst>
                </a:gridCol>
                <a:gridCol w="1694090">
                  <a:extLst>
                    <a:ext uri="{9D8B030D-6E8A-4147-A177-3AD203B41FA5}">
                      <a16:colId xmlns:a16="http://schemas.microsoft.com/office/drawing/2014/main" val="2951046061"/>
                    </a:ext>
                  </a:extLst>
                </a:gridCol>
              </a:tblGrid>
              <a:tr h="702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Applies</a:t>
                      </a:r>
                      <a:r>
                        <a:rPr lang="en-US" sz="1400" baseline="0" dirty="0"/>
                        <a:t> to: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Type of discrimination prevented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Filing claim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 period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3611789"/>
                  </a:ext>
                </a:extLst>
              </a:tr>
              <a:tr h="7025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Human</a:t>
                      </a:r>
                      <a:r>
                        <a:rPr lang="en-US" sz="1400" b="1" baseline="0" dirty="0"/>
                        <a:t> Rights Law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Employers with </a:t>
                      </a:r>
                      <a:r>
                        <a:rPr lang="en-US" sz="1400" b="1" dirty="0"/>
                        <a:t>4 or more</a:t>
                      </a:r>
                      <a:r>
                        <a:rPr lang="en-US" sz="1400" dirty="0"/>
                        <a:t> employees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Race, sex,</a:t>
                      </a:r>
                      <a:r>
                        <a:rPr lang="en-US" sz="1400" baseline="0" dirty="0"/>
                        <a:t> age, marital status, pregnancy-related condition, familial status, etc.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If employee was discriminated</a:t>
                      </a:r>
                      <a:r>
                        <a:rPr lang="en-US" sz="1400" baseline="0" dirty="0"/>
                        <a:t> against on the basis of a </a:t>
                      </a:r>
                      <a:r>
                        <a:rPr lang="en-US" sz="1400" b="1" baseline="0" dirty="0"/>
                        <a:t>protected group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One</a:t>
                      </a:r>
                      <a:r>
                        <a:rPr lang="en-US" sz="1400" b="1" baseline="0" dirty="0"/>
                        <a:t> year </a:t>
                      </a:r>
                      <a:r>
                        <a:rPr lang="en-US" sz="1400" baseline="0" dirty="0"/>
                        <a:t>from alleged discrimination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76370970"/>
                  </a:ext>
                </a:extLst>
              </a:tr>
              <a:tr h="7025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Paid Family Leave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Private employers with </a:t>
                      </a:r>
                      <a:r>
                        <a:rPr lang="en-US" sz="1400" b="1" dirty="0"/>
                        <a:t>1 or more </a:t>
                      </a:r>
                      <a:r>
                        <a:rPr lang="en-US" sz="1400" dirty="0"/>
                        <a:t>employees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Public</a:t>
                      </a:r>
                      <a:r>
                        <a:rPr lang="en-US" sz="1400" baseline="0" dirty="0"/>
                        <a:t> employers who </a:t>
                      </a:r>
                      <a:r>
                        <a:rPr lang="en-US" sz="1400" dirty="0"/>
                        <a:t>opted</a:t>
                      </a:r>
                      <a:r>
                        <a:rPr lang="en-US" sz="1400" baseline="0" dirty="0"/>
                        <a:t> 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Retaliation</a:t>
                      </a:r>
                      <a:r>
                        <a:rPr lang="en-US" sz="1400" baseline="0" dirty="0"/>
                        <a:t> for taking or attempting to take PFL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If employer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="1" baseline="0" dirty="0"/>
                        <a:t>refuses</a:t>
                      </a:r>
                      <a:r>
                        <a:rPr lang="en-US" sz="1400" b="1" dirty="0"/>
                        <a:t> to reinstate</a:t>
                      </a:r>
                      <a:r>
                        <a:rPr lang="en-US" sz="1400" dirty="0"/>
                        <a:t> or disciplines</a:t>
                      </a:r>
                      <a:r>
                        <a:rPr lang="en-US" sz="1400" baseline="0" dirty="0"/>
                        <a:t> an employee for taking or attempting to take PFL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Two years</a:t>
                      </a:r>
                      <a:r>
                        <a:rPr lang="en-US" sz="1400" dirty="0"/>
                        <a:t> from alleged discrimination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918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5202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oores-law-dispute-resolution-legal-services-s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69" y="1142999"/>
            <a:ext cx="9144000" cy="4889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1842652" y="-1215410"/>
            <a:ext cx="5410201" cy="10134601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C48FD-B75E-49D7-9999-D8426538F44E}"/>
              </a:ext>
            </a:extLst>
          </p:cNvPr>
          <p:cNvSpPr txBox="1"/>
          <p:nvPr/>
        </p:nvSpPr>
        <p:spPr>
          <a:xfrm>
            <a:off x="671076" y="2802919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How PFL </a:t>
            </a:r>
          </a:p>
          <a:p>
            <a:pPr algn="ctr" defTabSz="914400"/>
            <a:r>
              <a:rPr lang="en-US" sz="48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Works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867611" y="3453818"/>
            <a:ext cx="4724400" cy="1270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8713" y="3466518"/>
            <a:ext cx="4724400" cy="12700"/>
          </a:xfrm>
          <a:prstGeom prst="line">
            <a:avLst/>
          </a:prstGeom>
          <a:ln>
            <a:solidFill>
              <a:srgbClr val="F7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5" name="Picture 14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86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cfhyfOeKXZbp-rtPOMvGI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A2F574-0D71-4CCD-86A0-3FF78ABD51AF}"/>
              </a:ext>
            </a:extLst>
          </p:cNvPr>
          <p:cNvSpPr/>
          <p:nvPr/>
        </p:nvSpPr>
        <p:spPr>
          <a:xfrm rot="5400000" flipV="1">
            <a:off x="2807996" y="-222586"/>
            <a:ext cx="3493172" cy="9296400"/>
          </a:xfrm>
          <a:prstGeom prst="rect">
            <a:avLst/>
          </a:prstGeom>
          <a:gradFill flip="none" rotWithShape="1">
            <a:gsLst>
              <a:gs pos="76000">
                <a:srgbClr val="002060">
                  <a:alpha val="46000"/>
                </a:srgbClr>
              </a:gs>
              <a:gs pos="100000">
                <a:srgbClr val="002060"/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849483" y="-865676"/>
            <a:ext cx="5410201" cy="9382380"/>
          </a:xfrm>
          <a:prstGeom prst="rect">
            <a:avLst/>
          </a:prstGeom>
          <a:gradFill flip="none" rotWithShape="1">
            <a:gsLst>
              <a:gs pos="54000">
                <a:srgbClr val="002060">
                  <a:alpha val="57000"/>
                </a:srgbClr>
              </a:gs>
              <a:gs pos="100000">
                <a:srgbClr val="002060">
                  <a:alpha val="84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B53B99-C80F-475A-895C-F699BA988B12}"/>
              </a:ext>
            </a:extLst>
          </p:cNvPr>
          <p:cNvSpPr/>
          <p:nvPr/>
        </p:nvSpPr>
        <p:spPr>
          <a:xfrm>
            <a:off x="542753" y="4253786"/>
            <a:ext cx="8296447" cy="564157"/>
          </a:xfrm>
          <a:custGeom>
            <a:avLst/>
            <a:gdLst>
              <a:gd name="connsiteX0" fmla="*/ 0 w 943142"/>
              <a:gd name="connsiteY0" fmla="*/ 0 h 1625600"/>
              <a:gd name="connsiteX1" fmla="*/ 943142 w 943142"/>
              <a:gd name="connsiteY1" fmla="*/ 0 h 1625600"/>
              <a:gd name="connsiteX2" fmla="*/ 943142 w 943142"/>
              <a:gd name="connsiteY2" fmla="*/ 1625600 h 1625600"/>
              <a:gd name="connsiteX3" fmla="*/ 0 w 943142"/>
              <a:gd name="connsiteY3" fmla="*/ 1625600 h 1625600"/>
              <a:gd name="connsiteX4" fmla="*/ 0 w 943142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142" h="1625600">
                <a:moveTo>
                  <a:pt x="0" y="0"/>
                </a:moveTo>
                <a:lnTo>
                  <a:pt x="943142" y="0"/>
                </a:lnTo>
                <a:lnTo>
                  <a:pt x="943142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Insurers must pay or deny the claim within </a:t>
            </a:r>
            <a:r>
              <a:rPr lang="en-US" sz="22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18 days of receipt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381000" y="1094134"/>
            <a:ext cx="75438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How Employees File a Claim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24" name="Picture 23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87</a:t>
            </a:fld>
            <a:endParaRPr lang="en-US" sz="900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" y="762001"/>
          <a:ext cx="8915400" cy="471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144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nkstockPhotos-53948002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9144000" cy="5162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F0BFF-C9D4-4861-9ABA-C02C25591254}"/>
              </a:ext>
            </a:extLst>
          </p:cNvPr>
          <p:cNvSpPr/>
          <p:nvPr/>
        </p:nvSpPr>
        <p:spPr>
          <a:xfrm rot="5400000" flipV="1">
            <a:off x="1754076" y="-1525475"/>
            <a:ext cx="5864452" cy="9372601"/>
          </a:xfrm>
          <a:prstGeom prst="rect">
            <a:avLst/>
          </a:prstGeom>
          <a:gradFill flip="none" rotWithShape="1">
            <a:gsLst>
              <a:gs pos="55000">
                <a:srgbClr val="002060">
                  <a:alpha val="46000"/>
                </a:srgbClr>
              </a:gs>
              <a:gs pos="100000">
                <a:srgbClr val="002060"/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81000" y="1095830"/>
            <a:ext cx="67056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PFL Request Forms	</a:t>
            </a:r>
            <a:endParaRPr lang="en-US" sz="4000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1" name="Picture 10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343" y="1784275"/>
            <a:ext cx="2645114" cy="3416093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3851" y="2131982"/>
            <a:ext cx="5230642" cy="21553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</a:pPr>
            <a:r>
              <a:rPr lang="en-US" sz="18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WCB published model request forms for employees, employers and health care providers.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</a:pPr>
            <a:r>
              <a:rPr lang="en-US" sz="18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Forms will be available to employees from: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</a:pPr>
            <a:r>
              <a:rPr lang="en-US" sz="1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</a:pPr>
            <a:r>
              <a:rPr lang="en-US" sz="1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Employer’s insurance carrier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</a:pPr>
            <a:r>
              <a:rPr lang="en-US" sz="1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NY.gov/PaidFamilyLeave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</a:pPr>
            <a:endParaRPr lang="en-US" sz="1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88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E1DE40B-0A0C-451A-BF09-857C294E64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04900"/>
            <a:ext cx="9144000" cy="48958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2019301" y="-1759128"/>
            <a:ext cx="5181601" cy="9601200"/>
          </a:xfrm>
          <a:prstGeom prst="rect">
            <a:avLst/>
          </a:prstGeom>
          <a:gradFill flip="none" rotWithShape="1">
            <a:gsLst>
              <a:gs pos="60000">
                <a:srgbClr val="002060">
                  <a:alpha val="54000"/>
                </a:srgbClr>
              </a:gs>
              <a:gs pos="87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171700" y="-1104900"/>
            <a:ext cx="4876800" cy="93726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7391400" cy="20436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defTabSz="914400">
              <a:lnSpc>
                <a:spcPct val="110000"/>
              </a:lnSpc>
              <a:spcAft>
                <a:spcPts val="1800"/>
              </a:spcAft>
              <a:buClr>
                <a:srgbClr val="FFC000"/>
              </a:buClr>
              <a:buSzPct val="133000"/>
              <a:buFont typeface="+mj-lt"/>
              <a:buAutoNum type="arabicPeriod"/>
              <a:defRPr/>
            </a:pPr>
            <a:r>
              <a:rPr lang="en-US" sz="22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Contact your insurance broker about </a:t>
            </a:r>
            <a:r>
              <a:rPr lang="en-US" sz="22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obtaining PFL insurance</a:t>
            </a:r>
          </a:p>
          <a:p>
            <a:pPr marL="457200" indent="-457200" defTabSz="914400">
              <a:lnSpc>
                <a:spcPct val="110000"/>
              </a:lnSpc>
              <a:spcAft>
                <a:spcPts val="1800"/>
              </a:spcAft>
              <a:buClr>
                <a:srgbClr val="FFC000"/>
              </a:buClr>
              <a:buSzPct val="133000"/>
              <a:buFont typeface="+mj-lt"/>
              <a:buAutoNum type="arabicPeriod"/>
              <a:defRPr/>
            </a:pPr>
            <a:r>
              <a:rPr lang="en-US" sz="22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Update </a:t>
            </a:r>
            <a:r>
              <a:rPr lang="en-US" sz="22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payroll processes </a:t>
            </a:r>
          </a:p>
          <a:p>
            <a:pPr marL="457200" indent="-457200" defTabSz="914400">
              <a:lnSpc>
                <a:spcPct val="110000"/>
              </a:lnSpc>
              <a:spcAft>
                <a:spcPts val="1800"/>
              </a:spcAft>
              <a:buClr>
                <a:srgbClr val="FFC000"/>
              </a:buClr>
              <a:buSzPct val="133000"/>
              <a:buFont typeface="+mj-lt"/>
              <a:buAutoNum type="arabicPeriod"/>
              <a:defRPr/>
            </a:pPr>
            <a:r>
              <a:rPr lang="en-US" sz="22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Inform employees who will likely not qualify for PFL of their </a:t>
            </a:r>
            <a:r>
              <a:rPr lang="en-US" sz="22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option to waive</a:t>
            </a:r>
            <a:r>
              <a:rPr lang="en-US" sz="22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coverage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381000" y="1095830"/>
            <a:ext cx="78486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Employer Checklist</a:t>
            </a:r>
            <a:endParaRPr lang="en-US" sz="4000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8" name="Picture 17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89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1A1991"/>
                </a:solidFill>
                <a:latin typeface="Arial"/>
                <a:cs typeface="Arial"/>
              </a:rPr>
              <a:t>CORE STRATEGY: SHARING WORKER STORIES</a:t>
            </a:r>
            <a:endParaRPr lang="en-US" sz="3000" b="1" dirty="0">
              <a:solidFill>
                <a:srgbClr val="1A199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547" y="6120449"/>
            <a:ext cx="3111349" cy="568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6" y="1274289"/>
            <a:ext cx="9144000" cy="37942"/>
          </a:xfrm>
          <a:prstGeom prst="rect">
            <a:avLst/>
          </a:prstGeom>
        </p:spPr>
      </p:pic>
      <p:pic>
        <p:nvPicPr>
          <p:cNvPr id="8" name="Content Placeholder 6" descr="nicolet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05" b="-63105"/>
          <a:stretch>
            <a:fillRect/>
          </a:stretch>
        </p:blipFill>
        <p:spPr>
          <a:xfrm>
            <a:off x="549275" y="1600200"/>
            <a:ext cx="3840163" cy="43434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Lifting up worker stories drove home the importance of this issue. </a:t>
            </a:r>
          </a:p>
          <a:p>
            <a:r>
              <a:rPr lang="en-US" sz="2200" dirty="0" smtClean="0"/>
              <a:t>Paid family leave is a women’s issue, but it’s also a moral issue and an economic justice issue. </a:t>
            </a:r>
          </a:p>
          <a:p>
            <a:r>
              <a:rPr lang="en-US" sz="2200" dirty="0" smtClean="0"/>
              <a:t>Lack of paid leave affects mothers and fathers, workers caring for seriously ill family members, and military families. 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885553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22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1000" y="1095830"/>
            <a:ext cx="78486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Employer Checklist</a:t>
            </a:r>
            <a:endParaRPr lang="en-US" sz="4000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2057400"/>
            <a:ext cx="8163469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defTabSz="914400">
              <a:buClr>
                <a:srgbClr val="FFC000"/>
              </a:buClr>
              <a:buSzPct val="133000"/>
              <a:buFont typeface="+mj-lt"/>
              <a:buAutoNum type="arabicPeriod"/>
              <a:defRPr/>
            </a:pPr>
            <a:endParaRPr lang="en-US" sz="2400" b="1" dirty="0">
              <a:solidFill>
                <a:srgbClr val="FFC000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  <a:p>
            <a:pPr marL="457200" indent="-457200" defTabSz="914400">
              <a:buClr>
                <a:srgbClr val="FFC000"/>
              </a:buClr>
              <a:buSzPct val="133000"/>
              <a:buFont typeface="+mj-lt"/>
              <a:buAutoNum type="arabicPeriod" startAt="4"/>
              <a:defRPr/>
            </a:pP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Update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written employee materials </a:t>
            </a: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with PFL information</a:t>
            </a:r>
          </a:p>
          <a:p>
            <a:pPr marL="457200" indent="-457200" defTabSz="914400">
              <a:buClr>
                <a:srgbClr val="FFC000"/>
              </a:buClr>
              <a:buSzPct val="133000"/>
              <a:buFont typeface="+mj-lt"/>
              <a:buAutoNum type="arabicPeriod" startAt="4"/>
              <a:defRPr/>
            </a:pPr>
            <a:endParaRPr lang="en-US" sz="2400" b="1" dirty="0">
              <a:solidFill>
                <a:prstClr val="white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  <a:p>
            <a:pPr marL="457200" indent="-457200" defTabSz="914400">
              <a:buClr>
                <a:srgbClr val="FFC000"/>
              </a:buClr>
              <a:buSzPct val="133000"/>
              <a:buFont typeface="+mj-lt"/>
              <a:buAutoNum type="arabicPeriod" startAt="4"/>
              <a:defRPr/>
            </a:pP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Post the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employee notice </a:t>
            </a: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provided by your insurer</a:t>
            </a:r>
          </a:p>
          <a:p>
            <a:pPr marL="457200" indent="-457200" defTabSz="914400">
              <a:buClr>
                <a:srgbClr val="FFC000"/>
              </a:buClr>
              <a:buSzPct val="133000"/>
              <a:buFont typeface="+mj-lt"/>
              <a:buAutoNum type="arabicPeriod" startAt="4"/>
              <a:defRPr/>
            </a:pPr>
            <a:endParaRPr lang="en-US" sz="2400" b="1" dirty="0">
              <a:solidFill>
                <a:prstClr val="white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90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16200000" flipV="1">
            <a:off x="1790700" y="-876299"/>
            <a:ext cx="5562601" cy="9601200"/>
          </a:xfrm>
          <a:prstGeom prst="rect">
            <a:avLst/>
          </a:prstGeom>
          <a:gradFill flip="none" rotWithShape="1">
            <a:gsLst>
              <a:gs pos="67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6A0D3-CECB-4FF9-9A17-753D8DB9AE4D}"/>
              </a:ext>
            </a:extLst>
          </p:cNvPr>
          <p:cNvSpPr/>
          <p:nvPr/>
        </p:nvSpPr>
        <p:spPr>
          <a:xfrm rot="5400000" flipV="1">
            <a:off x="2095500" y="-1104900"/>
            <a:ext cx="4876800" cy="9372600"/>
          </a:xfrm>
          <a:prstGeom prst="rect">
            <a:avLst/>
          </a:prstGeom>
          <a:gradFill flip="none" rotWithShape="1">
            <a:gsLst>
              <a:gs pos="22000">
                <a:srgbClr val="002060">
                  <a:alpha val="34000"/>
                </a:srgbClr>
              </a:gs>
              <a:gs pos="100000">
                <a:srgbClr val="002060">
                  <a:alpha val="86000"/>
                </a:srgbClr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1000" y="1095830"/>
            <a:ext cx="7848600" cy="732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Employer Resources </a:t>
            </a:r>
            <a:endParaRPr lang="en-US" sz="4000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32" y="2067379"/>
            <a:ext cx="8468269" cy="353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buClr>
                <a:srgbClr val="FFC000"/>
              </a:buClr>
              <a:buSzPct val="133000"/>
              <a:defRPr/>
            </a:pP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Resources available at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ny.gov/</a:t>
            </a:r>
            <a:r>
              <a:rPr lang="en-US" sz="2400" b="1" dirty="0" err="1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PaidFamilyLeave</a:t>
            </a: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include:</a:t>
            </a:r>
          </a:p>
          <a:p>
            <a:pPr marL="342900" indent="-342900" defTabSz="914400">
              <a:buClr>
                <a:srgbClr val="FFC000"/>
              </a:buClr>
              <a:buSzPct val="133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Model employee handbook language</a:t>
            </a:r>
          </a:p>
          <a:p>
            <a:pPr marL="342900" indent="-342900" defTabSz="914400">
              <a:buClr>
                <a:srgbClr val="FFC000"/>
              </a:buClr>
              <a:buSzPct val="133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PFL waiver forms</a:t>
            </a:r>
          </a:p>
          <a:p>
            <a:pPr marL="342900" indent="-342900" defTabSz="914400">
              <a:buClr>
                <a:srgbClr val="FFC000"/>
              </a:buClr>
              <a:buSzPct val="133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PFL request forms</a:t>
            </a:r>
          </a:p>
          <a:p>
            <a:pPr marL="342900" indent="-342900" defTabSz="914400">
              <a:buClr>
                <a:srgbClr val="FFC000"/>
              </a:buClr>
              <a:buSzPct val="133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Payroll deduction calculator</a:t>
            </a:r>
          </a:p>
          <a:p>
            <a:pPr defTabSz="914400">
              <a:buClr>
                <a:srgbClr val="FFC000"/>
              </a:buClr>
              <a:buSzPct val="133000"/>
              <a:defRPr/>
            </a:pPr>
            <a:endParaRPr lang="en-US" sz="2400" b="1" dirty="0">
              <a:solidFill>
                <a:prstClr val="white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  <a:p>
            <a:pPr defTabSz="914400">
              <a:buClr>
                <a:srgbClr val="FFC000"/>
              </a:buClr>
              <a:buSzPct val="133000"/>
              <a:defRPr/>
            </a:pP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WCB </a:t>
            </a:r>
            <a:r>
              <a:rPr lang="en-US" sz="2400" b="1" dirty="0">
                <a:solidFill>
                  <a:srgbClr val="F7A800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Advocate for Business</a:t>
            </a:r>
            <a:r>
              <a:rPr lang="en-US" sz="24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:</a:t>
            </a:r>
          </a:p>
          <a:p>
            <a:pPr marL="342900" indent="-342900" defTabSz="914400">
              <a:buClr>
                <a:srgbClr val="FFC000"/>
              </a:buClr>
              <a:buSzPct val="133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1-877-632-4996</a:t>
            </a:r>
          </a:p>
          <a:p>
            <a:pPr marL="342900" indent="-342900" defTabSz="914400">
              <a:buClr>
                <a:srgbClr val="FFC000"/>
              </a:buClr>
              <a:buSzPct val="133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advocatebusiness@wcb.ny.gov</a:t>
            </a:r>
          </a:p>
          <a:p>
            <a:pPr defTabSz="914400">
              <a:buClr>
                <a:srgbClr val="FFC000"/>
              </a:buClr>
              <a:buSzPct val="133000"/>
              <a:defRPr/>
            </a:pPr>
            <a:endParaRPr lang="en-US" sz="2400" b="1" dirty="0">
              <a:solidFill>
                <a:prstClr val="white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486400"/>
            <a:ext cx="6781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  <a:r>
              <a:rPr lang="en-US" sz="13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	</a:t>
            </a:r>
            <a:r>
              <a:rPr lang="en-US" sz="13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  <a:r>
              <a:rPr lang="en-US" sz="13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www.ny.gov/PaidFamilyLeave</a:t>
            </a:r>
          </a:p>
        </p:txBody>
      </p:sp>
      <p:pic>
        <p:nvPicPr>
          <p:cNvPr id="17" name="Picture 16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91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nkstockPhotos-53948002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9144000" cy="5162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B3F538-A2D1-400A-AD89-1126DF019BD1}"/>
              </a:ext>
            </a:extLst>
          </p:cNvPr>
          <p:cNvSpPr/>
          <p:nvPr/>
        </p:nvSpPr>
        <p:spPr>
          <a:xfrm>
            <a:off x="0" y="857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5EA95-B6AD-4FA2-A046-EDA83434CEEC}"/>
              </a:ext>
            </a:extLst>
          </p:cNvPr>
          <p:cNvSpPr/>
          <p:nvPr/>
        </p:nvSpPr>
        <p:spPr>
          <a:xfrm>
            <a:off x="-10069" y="1130244"/>
            <a:ext cx="9212851" cy="4571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F0BFF-C9D4-4861-9ABA-C02C25591254}"/>
              </a:ext>
            </a:extLst>
          </p:cNvPr>
          <p:cNvSpPr/>
          <p:nvPr/>
        </p:nvSpPr>
        <p:spPr>
          <a:xfrm rot="5400000" flipV="1">
            <a:off x="190502" y="-2082343"/>
            <a:ext cx="7772399" cy="10591801"/>
          </a:xfrm>
          <a:prstGeom prst="rect">
            <a:avLst/>
          </a:prstGeom>
          <a:gradFill flip="none" rotWithShape="1">
            <a:gsLst>
              <a:gs pos="55000">
                <a:srgbClr val="002060">
                  <a:alpha val="46000"/>
                </a:srgbClr>
              </a:gs>
              <a:gs pos="100000">
                <a:srgbClr val="002060"/>
              </a:gs>
              <a:gs pos="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05" tIns="40051" rIns="80105" bIns="40051" anchor="ctr"/>
          <a:lstStyle/>
          <a:p>
            <a:pPr algn="ctr" defTabSz="802073">
              <a:defRPr/>
            </a:pPr>
            <a:endParaRPr lang="en-US" sz="149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28600" y="979873"/>
            <a:ext cx="8305800" cy="11656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More Information</a:t>
            </a:r>
            <a:endParaRPr lang="en-US" b="1" dirty="0">
              <a:solidFill>
                <a:srgbClr val="FFC000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1" name="Picture 10" descr="NYS_PaidFamilyLeave_W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410201"/>
            <a:ext cx="1752600" cy="444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3143" y="2407881"/>
            <a:ext cx="570151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Helpline: </a:t>
            </a:r>
          </a:p>
          <a:p>
            <a:pPr algn="ctr" defTabSz="914400"/>
            <a:r>
              <a:rPr lang="en-US" sz="3600" b="1" dirty="0">
                <a:solidFill>
                  <a:srgbClr val="F1A61A"/>
                </a:solidFill>
                <a:latin typeface="Proxima Nova Rg" panose="02000506030000020004" pitchFamily="50" charset="0"/>
              </a:rPr>
              <a:t>(844) 337-6303</a:t>
            </a:r>
          </a:p>
          <a:p>
            <a:pPr algn="ctr" defTabSz="914400"/>
            <a:endParaRPr lang="en-US" sz="1100" b="1" dirty="0">
              <a:solidFill>
                <a:prstClr val="white"/>
              </a:solidFill>
              <a:latin typeface="Proxima Nova Rg" panose="02000506030000020004" pitchFamily="50" charset="0"/>
            </a:endParaRPr>
          </a:p>
          <a:p>
            <a:pPr algn="ctr" defTabSz="914400"/>
            <a:r>
              <a:rPr lang="en-US" sz="36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Website: </a:t>
            </a:r>
          </a:p>
          <a:p>
            <a:pPr algn="ctr" defTabSz="914400"/>
            <a:r>
              <a:rPr lang="en-US" sz="3600" b="1" dirty="0">
                <a:solidFill>
                  <a:srgbClr val="F7A800"/>
                </a:solidFill>
                <a:latin typeface="Proxima Nova Rg" panose="02000506030000020004" pitchFamily="50" charset="0"/>
              </a:rPr>
              <a:t>ny.gov/PaidFamilyLeave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11599BE2-3AC5-4D30-A245-A207BA6505D9}" type="slidenum">
              <a:rPr lang="en-US" sz="900">
                <a:solidFill>
                  <a:prstClr val="white"/>
                </a:solidFill>
              </a:rPr>
              <a:pPr defTabSz="914400"/>
              <a:t>92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York Paid Family Leave Benefits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Cornell ILR NYC Conference Center</a:t>
            </a:r>
            <a:br>
              <a:rPr lang="en-US" b="1" dirty="0"/>
            </a:br>
            <a:r>
              <a:rPr lang="en-US" b="1" dirty="0"/>
              <a:t>16 East 34th Street, 6</a:t>
            </a:r>
            <a:r>
              <a:rPr lang="en-US" b="1" baseline="30000" dirty="0"/>
              <a:t>th</a:t>
            </a:r>
            <a:r>
              <a:rPr lang="en-US" b="1" dirty="0"/>
              <a:t> floor</a:t>
            </a:r>
            <a:br>
              <a:rPr lang="en-US" b="1" dirty="0"/>
            </a:br>
            <a:r>
              <a:rPr lang="en-US" b="1" dirty="0"/>
              <a:t>New York, NY</a:t>
            </a:r>
          </a:p>
          <a:p>
            <a:r>
              <a:rPr lang="en-US" b="1" dirty="0" smtClean="0"/>
              <a:t>November 29, 2017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Howard Lavin</a:t>
            </a:r>
          </a:p>
          <a:p>
            <a:r>
              <a:rPr lang="en-US" b="1" dirty="0" smtClean="0"/>
              <a:t>Partner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61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Employers/Employees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January 1, 2018, virtually all employers in New York State will be required to provide Paid Family Leave </a:t>
            </a:r>
            <a:r>
              <a:rPr lang="en-US" dirty="0" smtClean="0"/>
              <a:t>to </a:t>
            </a:r>
            <a:r>
              <a:rPr lang="en-US" dirty="0"/>
              <a:t>their employees</a:t>
            </a:r>
          </a:p>
          <a:p>
            <a:pPr lvl="1"/>
            <a:r>
              <a:rPr lang="en-US" dirty="0"/>
              <a:t>Employers with at least 1 employee</a:t>
            </a:r>
          </a:p>
          <a:p>
            <a:pPr lvl="2"/>
            <a:r>
              <a:rPr lang="en-US" dirty="0"/>
              <a:t>As a rule of thumb, employees covered by New York State Short Term Disability </a:t>
            </a:r>
            <a:r>
              <a:rPr lang="en-US" dirty="0" smtClean="0"/>
              <a:t>benefits </a:t>
            </a:r>
            <a:r>
              <a:rPr lang="en-US" dirty="0"/>
              <a:t>will </a:t>
            </a:r>
            <a:r>
              <a:rPr lang="en-US" dirty="0" smtClean="0"/>
              <a:t>be eligible to receive Paid Family Leave starting </a:t>
            </a:r>
            <a:r>
              <a:rPr lang="en-US" dirty="0"/>
              <a:t>next year   </a:t>
            </a:r>
          </a:p>
          <a:p>
            <a:pPr lvl="1"/>
            <a:r>
              <a:rPr lang="en-US" dirty="0"/>
              <a:t>Employers of domestic  employees who work at least 40 </a:t>
            </a:r>
            <a:r>
              <a:rPr lang="en-US" dirty="0" smtClean="0"/>
              <a:t>hours per week</a:t>
            </a:r>
            <a:endParaRPr lang="en-US" dirty="0"/>
          </a:p>
          <a:p>
            <a:pPr lvl="1"/>
            <a:r>
              <a:rPr lang="en-US" dirty="0"/>
              <a:t>Public employers may opt-in</a:t>
            </a:r>
          </a:p>
          <a:p>
            <a:r>
              <a:rPr lang="en-US" dirty="0" smtClean="0"/>
              <a:t>Out-of-state </a:t>
            </a:r>
            <a:r>
              <a:rPr lang="en-US" dirty="0"/>
              <a:t>employer with employees </a:t>
            </a:r>
            <a:r>
              <a:rPr lang="en-US" i="1" dirty="0"/>
              <a:t>working</a:t>
            </a:r>
            <a:r>
              <a:rPr lang="en-US" dirty="0"/>
              <a:t> in New York State for 30 or more days in a calendar year</a:t>
            </a:r>
          </a:p>
          <a:p>
            <a:pPr lvl="1"/>
            <a:r>
              <a:rPr lang="en-US" dirty="0"/>
              <a:t>Includes employees who “work from home” in New York State, even if </a:t>
            </a:r>
            <a:r>
              <a:rPr lang="en-US" dirty="0" smtClean="0"/>
              <a:t>the employer </a:t>
            </a:r>
            <a:r>
              <a:rPr lang="en-US" dirty="0"/>
              <a:t>is in a different state</a:t>
            </a:r>
          </a:p>
          <a:p>
            <a:pPr lvl="1"/>
            <a:r>
              <a:rPr lang="en-US" dirty="0"/>
              <a:t>Employees who occasionally travel to New York State are not covered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16907-74E5-904E-84CA-88203081000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CDC3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DC3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DC3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DC3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Events for Job-Protected Paid Leave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Bond with a new child during first 12 months </a:t>
            </a:r>
            <a:r>
              <a:rPr lang="en-US" i="1" dirty="0"/>
              <a:t>after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Giving </a:t>
            </a:r>
            <a:r>
              <a:rPr lang="en-US" dirty="0"/>
              <a:t>birth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lacement of a child for adoption or foster care  (including events leading up to placement)</a:t>
            </a:r>
            <a:endParaRPr lang="en-US" dirty="0"/>
          </a:p>
          <a:p>
            <a:pPr lvl="1"/>
            <a:r>
              <a:rPr lang="en-US" dirty="0" smtClean="0"/>
              <a:t>Available without </a:t>
            </a:r>
            <a:r>
              <a:rPr lang="en-US" dirty="0"/>
              <a:t>regard to gender of parent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Care for loved ones with a serious health condition</a:t>
            </a:r>
          </a:p>
          <a:p>
            <a:r>
              <a:rPr lang="en-US" dirty="0"/>
              <a:t>Help relieve family pressures when someone is called to active military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583"/>
            <a:ext cx="8229600" cy="4879643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Phased in over time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 smtClean="0"/>
              <a:t>2018 maximum benefit: $652.96 per week; no elimination or waiting period </a:t>
            </a:r>
          </a:p>
          <a:p>
            <a:r>
              <a:rPr lang="en-US" sz="1900" dirty="0" smtClean="0"/>
              <a:t>Funded through employee contributions (although employer has option to pay)</a:t>
            </a:r>
          </a:p>
          <a:p>
            <a:pPr lvl="1"/>
            <a:r>
              <a:rPr lang="en-US" sz="1900" dirty="0" smtClean="0"/>
              <a:t>Payroll deduction</a:t>
            </a:r>
          </a:p>
          <a:p>
            <a:pPr lvl="1"/>
            <a:r>
              <a:rPr lang="en-US" sz="1900" dirty="0" smtClean="0"/>
              <a:t>2018: 0.126% of employee’s weekly wage, up to annualized state average weekly wage</a:t>
            </a:r>
          </a:p>
          <a:p>
            <a:pPr lvl="1"/>
            <a:r>
              <a:rPr lang="en-US" sz="1900" dirty="0" smtClean="0"/>
              <a:t>2018 maximum weekly deduction:  $1.65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24000" y="1397000"/>
          <a:ext cx="60960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employee’s average weekly wage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Capped</a:t>
                      </a:r>
                      <a:r>
                        <a:rPr lang="en-US" baseline="0" dirty="0" smtClean="0"/>
                        <a:t> at a % of state average weekly wage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Premiums</a:t>
            </a:r>
          </a:p>
          <a:p>
            <a:pPr lvl="1"/>
            <a:r>
              <a:rPr lang="en-US" dirty="0" smtClean="0"/>
              <a:t>Deducted from after-tax wages</a:t>
            </a:r>
          </a:p>
          <a:p>
            <a:pPr lvl="1"/>
            <a:r>
              <a:rPr lang="en-US" dirty="0" smtClean="0"/>
              <a:t>Should be reported on form W-2, Box 14 “State disability insurance taxes withheld”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axable non-wage income that must be included in federal gross income</a:t>
            </a:r>
          </a:p>
          <a:p>
            <a:pPr lvl="1"/>
            <a:r>
              <a:rPr lang="en-US" dirty="0" smtClean="0"/>
              <a:t>Taxes will not automatically be withheld from benefits, but employees can request voluntary tax withholding</a:t>
            </a:r>
          </a:p>
          <a:p>
            <a:pPr lvl="1"/>
            <a:r>
              <a:rPr lang="en-US" dirty="0" smtClean="0"/>
              <a:t>Reported by the State Insurance Fund on Form 1099-G and by all other payers on Form 1099-MISC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Stroock Telling its Clients?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Paid Family Leave as an insurance benefit </a:t>
            </a:r>
          </a:p>
          <a:p>
            <a:pPr lvl="1"/>
            <a:r>
              <a:rPr lang="en-US" dirty="0" smtClean="0"/>
              <a:t>Augments FMLA for those employers covered by FMLA</a:t>
            </a:r>
          </a:p>
          <a:p>
            <a:pPr lvl="1"/>
            <a:r>
              <a:rPr lang="en-US" dirty="0" smtClean="0"/>
              <a:t>Small employers, not covered by FMLA, will be required to provide job-protected leave</a:t>
            </a:r>
          </a:p>
          <a:p>
            <a:r>
              <a:rPr lang="en-US" dirty="0" smtClean="0"/>
              <a:t>Call your insurance carrier (or broker) that already provides short term disability benefits (typically Paid Family Leave will be an add-on)</a:t>
            </a:r>
          </a:p>
          <a:p>
            <a:r>
              <a:rPr lang="en-US" dirty="0" smtClean="0"/>
              <a:t>Self-insurance is possible</a:t>
            </a:r>
          </a:p>
          <a:p>
            <a:pPr lvl="1"/>
            <a:r>
              <a:rPr lang="en-US" dirty="0" smtClean="0"/>
              <a:t>Deadline to file for 2018, however, has passed (September 30, 2017)</a:t>
            </a:r>
          </a:p>
          <a:p>
            <a:pPr lvl="1"/>
            <a:r>
              <a:rPr lang="en-US" dirty="0" smtClean="0"/>
              <a:t>Employers that self-insure short term disability can purchase a separate Paid Family Leave policy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Stroock </a:t>
            </a:r>
            <a:r>
              <a:rPr lang="en-US" dirty="0" smtClean="0"/>
              <a:t>Telling its Clients (cont.)?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Notice:  Employers are required to post many notices, including:</a:t>
            </a:r>
          </a:p>
          <a:p>
            <a:pPr lvl="1"/>
            <a:r>
              <a:rPr lang="en-US" dirty="0" smtClean="0"/>
              <a:t>Workers’ Compensation and Short Term Disability Notice of Compliance</a:t>
            </a:r>
          </a:p>
          <a:p>
            <a:pPr lvl="1"/>
            <a:r>
              <a:rPr lang="en-US" dirty="0" smtClean="0"/>
              <a:t>Paid Family Leave Notice of Compliance (provided by insurance carrier or for self-insured, Workers’ Compensation Board)</a:t>
            </a:r>
          </a:p>
          <a:p>
            <a:pPr lvl="1"/>
            <a:r>
              <a:rPr lang="en-US" dirty="0" smtClean="0"/>
              <a:t>Includes  rights and obligations </a:t>
            </a:r>
          </a:p>
          <a:p>
            <a:r>
              <a:rPr lang="en-US" dirty="0" smtClean="0"/>
              <a:t>Under New York State Labor Law, employers are required to provide notice  to employees, in writing, regarding:</a:t>
            </a:r>
          </a:p>
          <a:p>
            <a:pPr lvl="1"/>
            <a:r>
              <a:rPr lang="en-US" dirty="0" smtClean="0"/>
              <a:t>Sick Leave</a:t>
            </a:r>
          </a:p>
          <a:p>
            <a:pPr lvl="1"/>
            <a:r>
              <a:rPr lang="en-US" dirty="0" smtClean="0"/>
              <a:t>Vacation and Personal </a:t>
            </a:r>
            <a:r>
              <a:rPr lang="en-US" dirty="0"/>
              <a:t>L</a:t>
            </a:r>
            <a:r>
              <a:rPr lang="en-US" dirty="0" smtClean="0"/>
              <a:t>eave</a:t>
            </a:r>
          </a:p>
          <a:p>
            <a:pPr lvl="1"/>
            <a:r>
              <a:rPr lang="en-US" dirty="0" smtClean="0"/>
              <a:t>Holidays and Hours</a:t>
            </a:r>
          </a:p>
          <a:p>
            <a:r>
              <a:rPr lang="en-US" dirty="0" smtClean="0"/>
              <a:t>Promulgate Policy:  Most employers provide notice in Employee Handbook </a:t>
            </a:r>
          </a:p>
          <a:p>
            <a:pPr lvl="1"/>
            <a:r>
              <a:rPr lang="en-US" dirty="0" smtClean="0"/>
              <a:t>Revise Employee Handbook to include Paid Family Leave policy</a:t>
            </a:r>
          </a:p>
          <a:p>
            <a:pPr lvl="1"/>
            <a:r>
              <a:rPr lang="en-US" dirty="0" smtClean="0"/>
              <a:t>If no Employee Handbook, issue stand alone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C16907-74E5-904E-84CA-882030810007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Stroock">
      <a:dk1>
        <a:srgbClr val="000000"/>
      </a:dk1>
      <a:lt1>
        <a:srgbClr val="FFFFFF"/>
      </a:lt1>
      <a:dk2>
        <a:srgbClr val="706159"/>
      </a:dk2>
      <a:lt2>
        <a:srgbClr val="8E8279"/>
      </a:lt2>
      <a:accent1>
        <a:srgbClr val="FF8300"/>
      </a:accent1>
      <a:accent2>
        <a:srgbClr val="FF6A00"/>
      </a:accent2>
      <a:accent3>
        <a:srgbClr val="FE4F01"/>
      </a:accent3>
      <a:accent4>
        <a:srgbClr val="CDC3BB"/>
      </a:accent4>
      <a:accent5>
        <a:srgbClr val="D8D1CA"/>
      </a:accent5>
      <a:accent6>
        <a:srgbClr val="F79646"/>
      </a:accent6>
      <a:hlink>
        <a:srgbClr val="FF8300"/>
      </a:hlink>
      <a:folHlink>
        <a:srgbClr val="FE4F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5797</Words>
  <Application>Microsoft Office PowerPoint</Application>
  <PresentationFormat>On-screen Show (4:3)</PresentationFormat>
  <Paragraphs>865</Paragraphs>
  <Slides>112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112</vt:i4>
      </vt:variant>
    </vt:vector>
  </HeadingPairs>
  <TitlesOfParts>
    <vt:vector size="130" baseType="lpstr">
      <vt:lpstr>Arial</vt:lpstr>
      <vt:lpstr>Calibri</vt:lpstr>
      <vt:lpstr>Calibri Light</vt:lpstr>
      <vt:lpstr>Georgia</vt:lpstr>
      <vt:lpstr>LucidaGrande</vt:lpstr>
      <vt:lpstr>News Gothic MT</vt:lpstr>
      <vt:lpstr>Proxima Nova</vt:lpstr>
      <vt:lpstr>Proxima Nova Rg</vt:lpstr>
      <vt:lpstr>Times New Roman</vt:lpstr>
      <vt:lpstr>Wingdings</vt:lpstr>
      <vt:lpstr>Wingdings 2</vt:lpstr>
      <vt:lpstr>Office Theme</vt:lpstr>
      <vt:lpstr>Content Blank</vt:lpstr>
      <vt:lpstr>Blank</vt:lpstr>
      <vt:lpstr>Custom Design</vt:lpstr>
      <vt:lpstr>1_Custom Design</vt:lpstr>
      <vt:lpstr>1_Office Theme</vt:lpstr>
      <vt:lpstr>2_Office Theme</vt:lpstr>
      <vt:lpstr>PowerPoint Presentation</vt:lpstr>
      <vt:lpstr>Cornell CLE: What Paid Family Leave Means for New York and the Nation  A Better Balance:  The Work and Family Legal Center   November 29, 2017</vt:lpstr>
      <vt:lpstr>A BETTER BALANCE</vt:lpstr>
      <vt:lpstr>“VICTORY FOR NEW YORK FAMILIES”</vt:lpstr>
      <vt:lpstr>THE NEED FOR LEAVE</vt:lpstr>
      <vt:lpstr>OUR ROLE</vt:lpstr>
      <vt:lpstr>KEY PARTNERS: STEERING COMMITTEE</vt:lpstr>
      <vt:lpstr>WHAT THIS WIN MEANS FOR NEW YORKERS</vt:lpstr>
      <vt:lpstr>CORE STRATEGY: SHARING WORKER STORIES</vt:lpstr>
      <vt:lpstr>CORE STRATEGY: THE PUBLIC HEALTH CASE</vt:lpstr>
      <vt:lpstr>CORE STRATEGY: BUSTING MYTHS</vt:lpstr>
      <vt:lpstr>PAID FAMILY LEAVE: NUTS &amp; BOLTS</vt:lpstr>
      <vt:lpstr>NEW YORK PAID FAMILY LEAVE</vt:lpstr>
      <vt:lpstr>BACKGROUND: TEMPORARY DISABILITY INSURANCE</vt:lpstr>
      <vt:lpstr>WHO IS COVERED?</vt:lpstr>
      <vt:lpstr>WHEN DO WORKERS BECOME ELIGIBLE?</vt:lpstr>
      <vt:lpstr>VOLUNTARY COVERAGE</vt:lpstr>
      <vt:lpstr>PURPOSES OF LEAVE</vt:lpstr>
      <vt:lpstr>NUMBER OF WEEKS</vt:lpstr>
      <vt:lpstr>BENEFIT LEVEL</vt:lpstr>
      <vt:lpstr>JOB PROTECTION</vt:lpstr>
      <vt:lpstr>KEY DIFFERENCES BETWEEN TDI &amp; PFL</vt:lpstr>
      <vt:lpstr>PowerPoint Presentation</vt:lpstr>
      <vt:lpstr>BONDING LEAVE</vt:lpstr>
      <vt:lpstr>BONDING LEAVE &amp; TDI</vt:lpstr>
      <vt:lpstr>FAMILY CARE LEAVE</vt:lpstr>
      <vt:lpstr>COVERED FAMILY MEMBERS</vt:lpstr>
      <vt:lpstr>SERIOUS HEALTH CONDITION</vt:lpstr>
      <vt:lpstr>SERIOUS HEALTH CONDITION (continued)</vt:lpstr>
      <vt:lpstr>MILITARY FAMILIES LEAVE</vt:lpstr>
      <vt:lpstr>PowerPoint Presentation</vt:lpstr>
      <vt:lpstr>FUNDING</vt:lpstr>
      <vt:lpstr>HOW TO ACQUIRE COVERAGE</vt:lpstr>
      <vt:lpstr>MAINTAINING COVERAGE</vt:lpstr>
      <vt:lpstr>PowerPoint Presentation</vt:lpstr>
      <vt:lpstr>EMPLOYEE RIGHTS</vt:lpstr>
      <vt:lpstr>NON-RETALIATION</vt:lpstr>
      <vt:lpstr>JOB PROTECTION</vt:lpstr>
      <vt:lpstr>CONTINUATION OF HEALTH INSURANCE</vt:lpstr>
      <vt:lpstr>PowerPoint Presentation</vt:lpstr>
      <vt:lpstr>EMPLOYEE NOTICE</vt:lpstr>
      <vt:lpstr>APPLYING FOR BENEFITS</vt:lpstr>
      <vt:lpstr>PROCESSING &amp; DISPUTED CLAIMS</vt:lpstr>
      <vt:lpstr>FOR MORE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from NYS Human Rights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York Paid Family Leave Benefits Law</vt:lpstr>
      <vt:lpstr>Covered Employers/Employees</vt:lpstr>
      <vt:lpstr>Qualifying Events for Job-Protected Paid Leave </vt:lpstr>
      <vt:lpstr>Amount of Benefit</vt:lpstr>
      <vt:lpstr>Tax Implications</vt:lpstr>
      <vt:lpstr>What is Stroock Telling its Clients?</vt:lpstr>
      <vt:lpstr>What is Stroock Telling its Clients (cont.)? </vt:lpstr>
      <vt:lpstr>Paid Family Leave vs. Family Medical Leave Act</vt:lpstr>
      <vt:lpstr>Paid Family Leave vs. Family Medical Leave Act (cont.)</vt:lpstr>
      <vt:lpstr>Paid Family Leave vs. Family Medical Leave Act (cont.)</vt:lpstr>
      <vt:lpstr>Paid Family Leave vs. Family Medical Leave Act (cont.)</vt:lpstr>
      <vt:lpstr>Paid Family Leave vs. Family Medical Leave Act (cont.)</vt:lpstr>
      <vt:lpstr>Paid Family Leave vs. Family Medical Leave Act (cont.)</vt:lpstr>
      <vt:lpstr>Paid Family Leave vs. Family Medical Leave Act (cont.)</vt:lpstr>
      <vt:lpstr>Special Circumstances</vt:lpstr>
      <vt:lpstr>Sale of Business, Going Out of Business and Changing Jobs </vt:lpstr>
      <vt:lpstr>Disputes</vt:lpstr>
      <vt:lpstr>Disputes (cont.)</vt:lpstr>
      <vt:lpstr>Penalties</vt:lpstr>
      <vt:lpstr>PowerPoint Presentation</vt:lpstr>
    </vt:vector>
  </TitlesOfParts>
  <Company>A Better Balance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Paid Family Leave Means for New York and the Nation  A Better Balance:  The Work and Family Legal Center   April 2016</dc:title>
  <dc:creator>Madeleine Gyory</dc:creator>
  <cp:lastModifiedBy>Stephanie Sutow</cp:lastModifiedBy>
  <cp:revision>45</cp:revision>
  <dcterms:created xsi:type="dcterms:W3CDTF">2017-11-20T16:14:09Z</dcterms:created>
  <dcterms:modified xsi:type="dcterms:W3CDTF">2017-12-07T16:20:31Z</dcterms:modified>
</cp:coreProperties>
</file>