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7" r:id="rId5"/>
    <p:sldId id="266" r:id="rId6"/>
    <p:sldId id="267" r:id="rId7"/>
    <p:sldId id="258" r:id="rId8"/>
    <p:sldId id="268" r:id="rId9"/>
    <p:sldId id="269" r:id="rId10"/>
    <p:sldId id="270" r:id="rId11"/>
    <p:sldId id="259" r:id="rId12"/>
    <p:sldId id="275" r:id="rId13"/>
    <p:sldId id="271" r:id="rId14"/>
    <p:sldId id="272" r:id="rId15"/>
    <p:sldId id="273" r:id="rId16"/>
    <p:sldId id="274"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vren\Desktop\Stats\Big%20Three%20Employment%20Number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US" dirty="0"/>
              <a:t>Big Three Total Employment Worldwide, 2006-2016</a:t>
            </a:r>
          </a:p>
          <a:p>
            <a:pPr>
              <a:defRPr/>
            </a:pPr>
            <a:r>
              <a:rPr lang="en-US" dirty="0"/>
              <a:t>thousand units</a:t>
            </a:r>
          </a:p>
        </c:rich>
      </c:tx>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General Motors</c:v>
                </c:pt>
              </c:strCache>
            </c:strRef>
          </c:tx>
          <c:spPr>
            <a:ln w="22225" cap="rnd">
              <a:solidFill>
                <a:schemeClr val="accent2"/>
              </a:solidFill>
            </a:ln>
            <a:effectLst>
              <a:glow rad="139700">
                <a:schemeClr val="accent2">
                  <a:satMod val="175000"/>
                  <a:alpha val="14000"/>
                </a:schemeClr>
              </a:glow>
            </a:effectLst>
          </c:spPr>
          <c:marker>
            <c:symbol val="none"/>
          </c:marker>
          <c:xVal>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xVal>
          <c:yVal>
            <c:numRef>
              <c:f>Sheet1!$B$2:$B$12</c:f>
              <c:numCache>
                <c:formatCode>General</c:formatCode>
                <c:ptCount val="11"/>
                <c:pt idx="0">
                  <c:v>280</c:v>
                </c:pt>
                <c:pt idx="1">
                  <c:v>266</c:v>
                </c:pt>
                <c:pt idx="2">
                  <c:v>243</c:v>
                </c:pt>
                <c:pt idx="3">
                  <c:v>235</c:v>
                </c:pt>
                <c:pt idx="4">
                  <c:v>202</c:v>
                </c:pt>
                <c:pt idx="5">
                  <c:v>207</c:v>
                </c:pt>
                <c:pt idx="6">
                  <c:v>213</c:v>
                </c:pt>
                <c:pt idx="7">
                  <c:v>219</c:v>
                </c:pt>
                <c:pt idx="8">
                  <c:v>216</c:v>
                </c:pt>
                <c:pt idx="9">
                  <c:v>215</c:v>
                </c:pt>
                <c:pt idx="10">
                  <c:v>225</c:v>
                </c:pt>
              </c:numCache>
            </c:numRef>
          </c:yVal>
          <c:smooth val="0"/>
          <c:extLst>
            <c:ext xmlns:c16="http://schemas.microsoft.com/office/drawing/2014/chart" uri="{C3380CC4-5D6E-409C-BE32-E72D297353CC}">
              <c16:uniqueId val="{00000000-58CF-4179-8A24-A93C1CB78760}"/>
            </c:ext>
          </c:extLst>
        </c:ser>
        <c:ser>
          <c:idx val="1"/>
          <c:order val="1"/>
          <c:tx>
            <c:strRef>
              <c:f>Sheet1!$C$1</c:f>
              <c:strCache>
                <c:ptCount val="1"/>
                <c:pt idx="0">
                  <c:v>Toyota</c:v>
                </c:pt>
              </c:strCache>
            </c:strRef>
          </c:tx>
          <c:spPr>
            <a:ln w="22225" cap="rnd">
              <a:solidFill>
                <a:schemeClr val="accent4"/>
              </a:solidFill>
            </a:ln>
            <a:effectLst>
              <a:glow rad="139700">
                <a:schemeClr val="accent4">
                  <a:satMod val="175000"/>
                  <a:alpha val="14000"/>
                </a:schemeClr>
              </a:glow>
            </a:effectLst>
          </c:spPr>
          <c:marker>
            <c:symbol val="none"/>
          </c:marker>
          <c:xVal>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xVal>
          <c:yVal>
            <c:numRef>
              <c:f>Sheet1!$C$2:$C$12</c:f>
              <c:numCache>
                <c:formatCode>General</c:formatCode>
                <c:ptCount val="11"/>
                <c:pt idx="0">
                  <c:v>285</c:v>
                </c:pt>
                <c:pt idx="1">
                  <c:v>299</c:v>
                </c:pt>
                <c:pt idx="2">
                  <c:v>316</c:v>
                </c:pt>
                <c:pt idx="3">
                  <c:v>320</c:v>
                </c:pt>
                <c:pt idx="4">
                  <c:v>320</c:v>
                </c:pt>
                <c:pt idx="5">
                  <c:v>317</c:v>
                </c:pt>
                <c:pt idx="6">
                  <c:v>325</c:v>
                </c:pt>
                <c:pt idx="7">
                  <c:v>333</c:v>
                </c:pt>
                <c:pt idx="8">
                  <c:v>338</c:v>
                </c:pt>
                <c:pt idx="9">
                  <c:v>344</c:v>
                </c:pt>
                <c:pt idx="10">
                  <c:v>348</c:v>
                </c:pt>
              </c:numCache>
            </c:numRef>
          </c:yVal>
          <c:smooth val="0"/>
          <c:extLst>
            <c:ext xmlns:c16="http://schemas.microsoft.com/office/drawing/2014/chart" uri="{C3380CC4-5D6E-409C-BE32-E72D297353CC}">
              <c16:uniqueId val="{00000001-58CF-4179-8A24-A93C1CB78760}"/>
            </c:ext>
          </c:extLst>
        </c:ser>
        <c:ser>
          <c:idx val="2"/>
          <c:order val="2"/>
          <c:tx>
            <c:strRef>
              <c:f>Sheet1!$D$1</c:f>
              <c:strCache>
                <c:ptCount val="1"/>
                <c:pt idx="0">
                  <c:v>Volkswagen</c:v>
                </c:pt>
              </c:strCache>
            </c:strRef>
          </c:tx>
          <c:spPr>
            <a:ln w="22225" cap="rnd">
              <a:solidFill>
                <a:schemeClr val="accent6"/>
              </a:solidFill>
            </a:ln>
            <a:effectLst>
              <a:glow rad="139700">
                <a:schemeClr val="accent6">
                  <a:satMod val="175000"/>
                  <a:alpha val="14000"/>
                </a:schemeClr>
              </a:glow>
            </a:effectLst>
          </c:spPr>
          <c:marker>
            <c:symbol val="none"/>
          </c:marker>
          <c:xVal>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xVal>
          <c:yVal>
            <c:numRef>
              <c:f>Sheet1!$D$2:$D$12</c:f>
              <c:numCache>
                <c:formatCode>General</c:formatCode>
                <c:ptCount val="11"/>
                <c:pt idx="0">
                  <c:v>328</c:v>
                </c:pt>
                <c:pt idx="1">
                  <c:v>328</c:v>
                </c:pt>
                <c:pt idx="2">
                  <c:v>357</c:v>
                </c:pt>
                <c:pt idx="3">
                  <c:v>367</c:v>
                </c:pt>
                <c:pt idx="4">
                  <c:v>389</c:v>
                </c:pt>
                <c:pt idx="5">
                  <c:v>454</c:v>
                </c:pt>
                <c:pt idx="6">
                  <c:v>533</c:v>
                </c:pt>
                <c:pt idx="7">
                  <c:v>563</c:v>
                </c:pt>
                <c:pt idx="8">
                  <c:v>593</c:v>
                </c:pt>
                <c:pt idx="9">
                  <c:v>610</c:v>
                </c:pt>
                <c:pt idx="10">
                  <c:v>627</c:v>
                </c:pt>
              </c:numCache>
            </c:numRef>
          </c:yVal>
          <c:smooth val="0"/>
          <c:extLst>
            <c:ext xmlns:c16="http://schemas.microsoft.com/office/drawing/2014/chart" uri="{C3380CC4-5D6E-409C-BE32-E72D297353CC}">
              <c16:uniqueId val="{00000002-58CF-4179-8A24-A93C1CB78760}"/>
            </c:ext>
          </c:extLst>
        </c:ser>
        <c:dLbls>
          <c:showLegendKey val="0"/>
          <c:showVal val="0"/>
          <c:showCatName val="0"/>
          <c:showSerName val="0"/>
          <c:showPercent val="0"/>
          <c:showBubbleSize val="0"/>
        </c:dLbls>
        <c:axId val="879014576"/>
        <c:axId val="805712944"/>
      </c:scatterChart>
      <c:valAx>
        <c:axId val="879014576"/>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05712944"/>
        <c:crosses val="autoZero"/>
        <c:crossBetween val="midCat"/>
      </c:valAx>
      <c:valAx>
        <c:axId val="805712944"/>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79014576"/>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Big Three Total employment Worldwide, 2006-2016, thousand</a:t>
            </a:r>
            <a:r>
              <a:rPr lang="en-US" baseline="0"/>
              <a:t> units</a:t>
            </a:r>
            <a:endParaRPr lang="en-US"/>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General Motors</c:v>
                </c:pt>
              </c:strCache>
            </c:strRef>
          </c:tx>
          <c:spPr>
            <a:solidFill>
              <a:schemeClr val="accent1"/>
            </a:solidFill>
            <a:ln>
              <a:noFill/>
            </a:ln>
            <a:effectLst/>
          </c:spPr>
          <c:invertIfNegative val="0"/>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Sheet1!$B$2:$B$12</c:f>
              <c:numCache>
                <c:formatCode>General</c:formatCode>
                <c:ptCount val="11"/>
                <c:pt idx="0">
                  <c:v>280</c:v>
                </c:pt>
                <c:pt idx="1">
                  <c:v>266</c:v>
                </c:pt>
                <c:pt idx="2">
                  <c:v>243</c:v>
                </c:pt>
                <c:pt idx="3">
                  <c:v>235</c:v>
                </c:pt>
                <c:pt idx="4">
                  <c:v>202</c:v>
                </c:pt>
                <c:pt idx="5">
                  <c:v>207</c:v>
                </c:pt>
                <c:pt idx="6">
                  <c:v>213</c:v>
                </c:pt>
                <c:pt idx="7">
                  <c:v>219</c:v>
                </c:pt>
                <c:pt idx="8">
                  <c:v>216</c:v>
                </c:pt>
                <c:pt idx="9">
                  <c:v>215</c:v>
                </c:pt>
                <c:pt idx="10">
                  <c:v>225</c:v>
                </c:pt>
              </c:numCache>
            </c:numRef>
          </c:val>
          <c:extLst>
            <c:ext xmlns:c16="http://schemas.microsoft.com/office/drawing/2014/chart" uri="{C3380CC4-5D6E-409C-BE32-E72D297353CC}">
              <c16:uniqueId val="{00000000-F578-4E3B-BE30-E8889C9C2169}"/>
            </c:ext>
          </c:extLst>
        </c:ser>
        <c:ser>
          <c:idx val="1"/>
          <c:order val="1"/>
          <c:tx>
            <c:strRef>
              <c:f>Sheet1!$C$1</c:f>
              <c:strCache>
                <c:ptCount val="1"/>
                <c:pt idx="0">
                  <c:v>Toyota</c:v>
                </c:pt>
              </c:strCache>
            </c:strRef>
          </c:tx>
          <c:spPr>
            <a:solidFill>
              <a:srgbClr val="92D050"/>
            </a:solidFill>
            <a:ln>
              <a:noFill/>
            </a:ln>
            <a:effectLst/>
          </c:spPr>
          <c:invertIfNegative val="0"/>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Sheet1!$C$2:$C$12</c:f>
              <c:numCache>
                <c:formatCode>General</c:formatCode>
                <c:ptCount val="11"/>
                <c:pt idx="0">
                  <c:v>285</c:v>
                </c:pt>
                <c:pt idx="1">
                  <c:v>299</c:v>
                </c:pt>
                <c:pt idx="2">
                  <c:v>316</c:v>
                </c:pt>
                <c:pt idx="3">
                  <c:v>320</c:v>
                </c:pt>
                <c:pt idx="4">
                  <c:v>320</c:v>
                </c:pt>
                <c:pt idx="5">
                  <c:v>317</c:v>
                </c:pt>
                <c:pt idx="6">
                  <c:v>325</c:v>
                </c:pt>
                <c:pt idx="7">
                  <c:v>333</c:v>
                </c:pt>
                <c:pt idx="8">
                  <c:v>338</c:v>
                </c:pt>
                <c:pt idx="9">
                  <c:v>344</c:v>
                </c:pt>
                <c:pt idx="10">
                  <c:v>348</c:v>
                </c:pt>
              </c:numCache>
            </c:numRef>
          </c:val>
          <c:extLst>
            <c:ext xmlns:c16="http://schemas.microsoft.com/office/drawing/2014/chart" uri="{C3380CC4-5D6E-409C-BE32-E72D297353CC}">
              <c16:uniqueId val="{00000001-F578-4E3B-BE30-E8889C9C2169}"/>
            </c:ext>
          </c:extLst>
        </c:ser>
        <c:ser>
          <c:idx val="2"/>
          <c:order val="2"/>
          <c:tx>
            <c:strRef>
              <c:f>Sheet1!$D$1</c:f>
              <c:strCache>
                <c:ptCount val="1"/>
                <c:pt idx="0">
                  <c:v>Volkswagen</c:v>
                </c:pt>
              </c:strCache>
            </c:strRef>
          </c:tx>
          <c:spPr>
            <a:solidFill>
              <a:srgbClr val="0070C0"/>
            </a:solidFill>
            <a:ln>
              <a:noFill/>
            </a:ln>
            <a:effectLst/>
          </c:spPr>
          <c:invertIfNegative val="0"/>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Sheet1!$D$2:$D$12</c:f>
              <c:numCache>
                <c:formatCode>General</c:formatCode>
                <c:ptCount val="11"/>
                <c:pt idx="0">
                  <c:v>328</c:v>
                </c:pt>
                <c:pt idx="1">
                  <c:v>328</c:v>
                </c:pt>
                <c:pt idx="2">
                  <c:v>357</c:v>
                </c:pt>
                <c:pt idx="3">
                  <c:v>367</c:v>
                </c:pt>
                <c:pt idx="4">
                  <c:v>389</c:v>
                </c:pt>
                <c:pt idx="5">
                  <c:v>454</c:v>
                </c:pt>
                <c:pt idx="6">
                  <c:v>533</c:v>
                </c:pt>
                <c:pt idx="7">
                  <c:v>563</c:v>
                </c:pt>
                <c:pt idx="8">
                  <c:v>593</c:v>
                </c:pt>
                <c:pt idx="9">
                  <c:v>610</c:v>
                </c:pt>
                <c:pt idx="10">
                  <c:v>627</c:v>
                </c:pt>
              </c:numCache>
            </c:numRef>
          </c:val>
          <c:extLst>
            <c:ext xmlns:c16="http://schemas.microsoft.com/office/drawing/2014/chart" uri="{C3380CC4-5D6E-409C-BE32-E72D297353CC}">
              <c16:uniqueId val="{00000002-F578-4E3B-BE30-E8889C9C2169}"/>
            </c:ext>
          </c:extLst>
        </c:ser>
        <c:dLbls>
          <c:showLegendKey val="0"/>
          <c:showVal val="0"/>
          <c:showCatName val="0"/>
          <c:showSerName val="0"/>
          <c:showPercent val="0"/>
          <c:showBubbleSize val="0"/>
        </c:dLbls>
        <c:gapWidth val="150"/>
        <c:axId val="879014576"/>
        <c:axId val="805712944"/>
      </c:barChart>
      <c:catAx>
        <c:axId val="879014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805712944"/>
        <c:crosses val="autoZero"/>
        <c:auto val="1"/>
        <c:lblAlgn val="ctr"/>
        <c:lblOffset val="100"/>
        <c:noMultiLvlLbl val="0"/>
      </c:catAx>
      <c:valAx>
        <c:axId val="805712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90145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1197" kern="1200"/>
    <cs:bodyPr/>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67357-46CC-4F7B-B528-3E651B9F74D1}" type="doc">
      <dgm:prSet loTypeId="urn:microsoft.com/office/officeart/2016/7/layout/HexagonTimeline" loCatId="process" qsTypeId="urn:microsoft.com/office/officeart/2005/8/quickstyle/simple1" qsCatId="simple" csTypeId="urn:microsoft.com/office/officeart/2005/8/colors/accent2_2" csCatId="accent2" phldr="1"/>
      <dgm:spPr/>
      <dgm:t>
        <a:bodyPr/>
        <a:lstStyle/>
        <a:p>
          <a:endParaRPr lang="en-US"/>
        </a:p>
      </dgm:t>
    </dgm:pt>
    <dgm:pt modelId="{8027E84E-6815-432E-A8AB-0F363434E3B4}">
      <dgm:prSet/>
      <dgm:spPr/>
      <dgm:t>
        <a:bodyPr/>
        <a:lstStyle/>
        <a:p>
          <a:r>
            <a:rPr lang="en-US"/>
            <a:t>2003</a:t>
          </a:r>
        </a:p>
      </dgm:t>
    </dgm:pt>
    <dgm:pt modelId="{C07EC661-7501-4968-BC67-D0FC3DC7B5B3}" type="parTrans" cxnId="{BAB0B053-3B6B-4D6F-99D2-9FEFF528C56D}">
      <dgm:prSet/>
      <dgm:spPr/>
      <dgm:t>
        <a:bodyPr/>
        <a:lstStyle/>
        <a:p>
          <a:endParaRPr lang="en-US"/>
        </a:p>
      </dgm:t>
    </dgm:pt>
    <dgm:pt modelId="{0350EFA8-ACB5-4BE3-B07E-E949525CD1AA}" type="sibTrans" cxnId="{BAB0B053-3B6B-4D6F-99D2-9FEFF528C56D}">
      <dgm:prSet/>
      <dgm:spPr/>
      <dgm:t>
        <a:bodyPr/>
        <a:lstStyle/>
        <a:p>
          <a:endParaRPr lang="en-US"/>
        </a:p>
      </dgm:t>
    </dgm:pt>
    <dgm:pt modelId="{6D2B802B-A84D-4DCF-9306-DD7DE854A351}">
      <dgm:prSet/>
      <dgm:spPr/>
      <dgm:t>
        <a:bodyPr/>
        <a:lstStyle/>
        <a:p>
          <a:r>
            <a:rPr lang="en-US" dirty="0"/>
            <a:t>Last contract as we know it!</a:t>
          </a:r>
        </a:p>
        <a:p>
          <a:r>
            <a:rPr lang="en-US" dirty="0"/>
            <a:t>Gains mostly due to SUV boom in the 1990s despite occasional hiccups due to 9/11 &amp; tech bust</a:t>
          </a:r>
        </a:p>
      </dgm:t>
    </dgm:pt>
    <dgm:pt modelId="{E2CFB851-0739-41D1-A489-7B0598608C9C}" type="parTrans" cxnId="{1B92F98D-974F-4740-B10D-8F77C4EEF596}">
      <dgm:prSet/>
      <dgm:spPr/>
      <dgm:t>
        <a:bodyPr/>
        <a:lstStyle/>
        <a:p>
          <a:endParaRPr lang="en-US"/>
        </a:p>
      </dgm:t>
    </dgm:pt>
    <dgm:pt modelId="{5BF05559-4DFE-4AE9-901F-B709741BA4FE}" type="sibTrans" cxnId="{1B92F98D-974F-4740-B10D-8F77C4EEF596}">
      <dgm:prSet/>
      <dgm:spPr/>
      <dgm:t>
        <a:bodyPr/>
        <a:lstStyle/>
        <a:p>
          <a:endParaRPr lang="en-US"/>
        </a:p>
      </dgm:t>
    </dgm:pt>
    <dgm:pt modelId="{9FDC0439-D349-4108-B080-23A81A2503ED}">
      <dgm:prSet/>
      <dgm:spPr/>
      <dgm:t>
        <a:bodyPr/>
        <a:lstStyle/>
        <a:p>
          <a:r>
            <a:rPr lang="en-US"/>
            <a:t>2007</a:t>
          </a:r>
        </a:p>
      </dgm:t>
    </dgm:pt>
    <dgm:pt modelId="{1CB03E54-E016-463F-BEF7-6202142ABCF4}" type="parTrans" cxnId="{440DC450-E1EE-4847-997E-68AFF7399F5F}">
      <dgm:prSet/>
      <dgm:spPr/>
      <dgm:t>
        <a:bodyPr/>
        <a:lstStyle/>
        <a:p>
          <a:endParaRPr lang="en-US"/>
        </a:p>
      </dgm:t>
    </dgm:pt>
    <dgm:pt modelId="{32922F7C-0AE8-4019-9EDB-FF36727C3350}" type="sibTrans" cxnId="{440DC450-E1EE-4847-997E-68AFF7399F5F}">
      <dgm:prSet/>
      <dgm:spPr/>
      <dgm:t>
        <a:bodyPr/>
        <a:lstStyle/>
        <a:p>
          <a:endParaRPr lang="en-US"/>
        </a:p>
      </dgm:t>
    </dgm:pt>
    <dgm:pt modelId="{490DC00C-41D0-412B-A243-EC5216D90FF4}">
      <dgm:prSet/>
      <dgm:spPr/>
      <dgm:t>
        <a:bodyPr/>
        <a:lstStyle/>
        <a:p>
          <a:r>
            <a:rPr lang="en-US" dirty="0"/>
            <a:t>First two-tier concession as it is today</a:t>
          </a:r>
        </a:p>
        <a:p>
          <a:r>
            <a:rPr lang="en-US" dirty="0"/>
            <a:t>VEBA</a:t>
          </a:r>
        </a:p>
        <a:p>
          <a:r>
            <a:rPr lang="en-US" dirty="0"/>
            <a:t>More symbolic than real</a:t>
          </a:r>
        </a:p>
      </dgm:t>
    </dgm:pt>
    <dgm:pt modelId="{B3F35128-CBE6-486E-9F15-1BA160C6FEC2}" type="parTrans" cxnId="{D384511A-1675-4D26-B555-424FBC29A103}">
      <dgm:prSet/>
      <dgm:spPr/>
      <dgm:t>
        <a:bodyPr/>
        <a:lstStyle/>
        <a:p>
          <a:endParaRPr lang="en-US"/>
        </a:p>
      </dgm:t>
    </dgm:pt>
    <dgm:pt modelId="{7112A540-8216-4B4D-B057-A4FE189654FD}" type="sibTrans" cxnId="{D384511A-1675-4D26-B555-424FBC29A103}">
      <dgm:prSet/>
      <dgm:spPr/>
      <dgm:t>
        <a:bodyPr/>
        <a:lstStyle/>
        <a:p>
          <a:endParaRPr lang="en-US"/>
        </a:p>
      </dgm:t>
    </dgm:pt>
    <dgm:pt modelId="{5764F108-587E-49DF-AFC2-5CB6337B5359}" type="pres">
      <dgm:prSet presAssocID="{B6A67357-46CC-4F7B-B528-3E651B9F74D1}" presName="Name0" presStyleCnt="0">
        <dgm:presLayoutVars>
          <dgm:chMax/>
          <dgm:chPref/>
          <dgm:animLvl val="lvl"/>
        </dgm:presLayoutVars>
      </dgm:prSet>
      <dgm:spPr/>
    </dgm:pt>
    <dgm:pt modelId="{42869EF7-AD82-4880-A913-C6F493C87F44}" type="pres">
      <dgm:prSet presAssocID="{8027E84E-6815-432E-A8AB-0F363434E3B4}" presName="composite" presStyleCnt="0"/>
      <dgm:spPr/>
    </dgm:pt>
    <dgm:pt modelId="{E10C626D-B79E-40E7-B2F9-F433709BEF41}" type="pres">
      <dgm:prSet presAssocID="{8027E84E-6815-432E-A8AB-0F363434E3B4}" presName="Parent1" presStyleLbl="alignNode1" presStyleIdx="0" presStyleCnt="2">
        <dgm:presLayoutVars>
          <dgm:chMax val="1"/>
          <dgm:chPref val="1"/>
          <dgm:bulletEnabled val="1"/>
        </dgm:presLayoutVars>
      </dgm:prSet>
      <dgm:spPr/>
    </dgm:pt>
    <dgm:pt modelId="{737908E4-3835-43C1-873F-2A8185B09993}" type="pres">
      <dgm:prSet presAssocID="{8027E84E-6815-432E-A8AB-0F363434E3B4}" presName="Childtext1" presStyleLbl="revTx" presStyleIdx="0" presStyleCnt="2">
        <dgm:presLayoutVars>
          <dgm:chMax val="0"/>
          <dgm:chPref val="0"/>
          <dgm:bulletEnabled/>
        </dgm:presLayoutVars>
      </dgm:prSet>
      <dgm:spPr/>
    </dgm:pt>
    <dgm:pt modelId="{B93257D3-83A4-4DB1-9F62-B060BFC90035}" type="pres">
      <dgm:prSet presAssocID="{8027E84E-6815-432E-A8AB-0F363434E3B4}" presName="ConnectLine" presStyleLbl="sibTrans1D1" presStyleIdx="0" presStyleCnt="2"/>
      <dgm:spPr>
        <a:noFill/>
        <a:ln w="12700" cap="rnd" cmpd="sng" algn="ctr">
          <a:solidFill>
            <a:schemeClr val="accent2">
              <a:hueOff val="0"/>
              <a:satOff val="0"/>
              <a:lumOff val="0"/>
              <a:alphaOff val="0"/>
            </a:schemeClr>
          </a:solidFill>
          <a:prstDash val="dash"/>
        </a:ln>
        <a:effectLst/>
      </dgm:spPr>
    </dgm:pt>
    <dgm:pt modelId="{BF1E8A43-ACF3-4170-94D7-DD0F86DEAB4F}" type="pres">
      <dgm:prSet presAssocID="{8027E84E-6815-432E-A8AB-0F363434E3B4}" presName="ConnectLineEnd" presStyleLbl="node1" presStyleIdx="0" presStyleCnt="2"/>
      <dgm:spPr/>
    </dgm:pt>
    <dgm:pt modelId="{3D7E84F6-C30A-415B-BA50-6E209DFD4070}" type="pres">
      <dgm:prSet presAssocID="{8027E84E-6815-432E-A8AB-0F363434E3B4}" presName="EmptyPane" presStyleCnt="0"/>
      <dgm:spPr/>
    </dgm:pt>
    <dgm:pt modelId="{E397AD5E-7F14-48AA-8D3D-EE88659854CF}" type="pres">
      <dgm:prSet presAssocID="{0350EFA8-ACB5-4BE3-B07E-E949525CD1AA}" presName="spaceBetweenRectangles" presStyleLbl="fgAcc1" presStyleIdx="0" presStyleCnt="1"/>
      <dgm:spPr/>
    </dgm:pt>
    <dgm:pt modelId="{14F24C05-7C5F-4687-8869-25FA67E2D62C}" type="pres">
      <dgm:prSet presAssocID="{9FDC0439-D349-4108-B080-23A81A2503ED}" presName="composite" presStyleCnt="0"/>
      <dgm:spPr/>
    </dgm:pt>
    <dgm:pt modelId="{198F7BBB-D60B-4C03-BEA5-58739498254A}" type="pres">
      <dgm:prSet presAssocID="{9FDC0439-D349-4108-B080-23A81A2503ED}" presName="Parent1" presStyleLbl="alignNode1" presStyleIdx="1" presStyleCnt="2">
        <dgm:presLayoutVars>
          <dgm:chMax val="1"/>
          <dgm:chPref val="1"/>
          <dgm:bulletEnabled val="1"/>
        </dgm:presLayoutVars>
      </dgm:prSet>
      <dgm:spPr/>
    </dgm:pt>
    <dgm:pt modelId="{E2B0ADF9-3210-494B-A13B-8A848D2EE2CF}" type="pres">
      <dgm:prSet presAssocID="{9FDC0439-D349-4108-B080-23A81A2503ED}" presName="Childtext1" presStyleLbl="revTx" presStyleIdx="1" presStyleCnt="2">
        <dgm:presLayoutVars>
          <dgm:chMax val="0"/>
          <dgm:chPref val="0"/>
          <dgm:bulletEnabled/>
        </dgm:presLayoutVars>
      </dgm:prSet>
      <dgm:spPr/>
    </dgm:pt>
    <dgm:pt modelId="{162176D7-049D-4297-B546-C9DE4160BB77}" type="pres">
      <dgm:prSet presAssocID="{9FDC0439-D349-4108-B080-23A81A2503ED}" presName="ConnectLine" presStyleLbl="sibTrans1D1" presStyleIdx="1" presStyleCnt="2"/>
      <dgm:spPr>
        <a:noFill/>
        <a:ln w="12700" cap="rnd" cmpd="sng" algn="ctr">
          <a:solidFill>
            <a:schemeClr val="accent2">
              <a:hueOff val="0"/>
              <a:satOff val="0"/>
              <a:lumOff val="0"/>
              <a:alphaOff val="0"/>
            </a:schemeClr>
          </a:solidFill>
          <a:prstDash val="dash"/>
        </a:ln>
        <a:effectLst/>
      </dgm:spPr>
    </dgm:pt>
    <dgm:pt modelId="{3B02C702-A1F0-4748-A3C8-6806FBEF1B2E}" type="pres">
      <dgm:prSet presAssocID="{9FDC0439-D349-4108-B080-23A81A2503ED}" presName="ConnectLineEnd" presStyleLbl="node1" presStyleIdx="1" presStyleCnt="2"/>
      <dgm:spPr/>
    </dgm:pt>
    <dgm:pt modelId="{0555B787-8478-4047-B431-932EACEAC528}" type="pres">
      <dgm:prSet presAssocID="{9FDC0439-D349-4108-B080-23A81A2503ED}" presName="EmptyPane" presStyleCnt="0"/>
      <dgm:spPr/>
    </dgm:pt>
  </dgm:ptLst>
  <dgm:cxnLst>
    <dgm:cxn modelId="{D384511A-1675-4D26-B555-424FBC29A103}" srcId="{9FDC0439-D349-4108-B080-23A81A2503ED}" destId="{490DC00C-41D0-412B-A243-EC5216D90FF4}" srcOrd="0" destOrd="0" parTransId="{B3F35128-CBE6-486E-9F15-1BA160C6FEC2}" sibTransId="{7112A540-8216-4B4D-B057-A4FE189654FD}"/>
    <dgm:cxn modelId="{440DC450-E1EE-4847-997E-68AFF7399F5F}" srcId="{B6A67357-46CC-4F7B-B528-3E651B9F74D1}" destId="{9FDC0439-D349-4108-B080-23A81A2503ED}" srcOrd="1" destOrd="0" parTransId="{1CB03E54-E016-463F-BEF7-6202142ABCF4}" sibTransId="{32922F7C-0AE8-4019-9EDB-FF36727C3350}"/>
    <dgm:cxn modelId="{BAB0B053-3B6B-4D6F-99D2-9FEFF528C56D}" srcId="{B6A67357-46CC-4F7B-B528-3E651B9F74D1}" destId="{8027E84E-6815-432E-A8AB-0F363434E3B4}" srcOrd="0" destOrd="0" parTransId="{C07EC661-7501-4968-BC67-D0FC3DC7B5B3}" sibTransId="{0350EFA8-ACB5-4BE3-B07E-E949525CD1AA}"/>
    <dgm:cxn modelId="{F0588C59-DF52-4D32-932E-CC4F27DCDF1A}" type="presOf" srcId="{6D2B802B-A84D-4DCF-9306-DD7DE854A351}" destId="{737908E4-3835-43C1-873F-2A8185B09993}" srcOrd="0" destOrd="0" presId="urn:microsoft.com/office/officeart/2016/7/layout/HexagonTimeline"/>
    <dgm:cxn modelId="{07E93A85-A947-43B1-9960-7EA68286AA25}" type="presOf" srcId="{B6A67357-46CC-4F7B-B528-3E651B9F74D1}" destId="{5764F108-587E-49DF-AFC2-5CB6337B5359}" srcOrd="0" destOrd="0" presId="urn:microsoft.com/office/officeart/2016/7/layout/HexagonTimeline"/>
    <dgm:cxn modelId="{1B92F98D-974F-4740-B10D-8F77C4EEF596}" srcId="{8027E84E-6815-432E-A8AB-0F363434E3B4}" destId="{6D2B802B-A84D-4DCF-9306-DD7DE854A351}" srcOrd="0" destOrd="0" parTransId="{E2CFB851-0739-41D1-A489-7B0598608C9C}" sibTransId="{5BF05559-4DFE-4AE9-901F-B709741BA4FE}"/>
    <dgm:cxn modelId="{A259159E-61A0-446C-97C3-99281D5CA0C1}" type="presOf" srcId="{8027E84E-6815-432E-A8AB-0F363434E3B4}" destId="{E10C626D-B79E-40E7-B2F9-F433709BEF41}" srcOrd="0" destOrd="0" presId="urn:microsoft.com/office/officeart/2016/7/layout/HexagonTimeline"/>
    <dgm:cxn modelId="{00CB70D2-89EB-4202-810B-210FB94B34E0}" type="presOf" srcId="{490DC00C-41D0-412B-A243-EC5216D90FF4}" destId="{E2B0ADF9-3210-494B-A13B-8A848D2EE2CF}" srcOrd="0" destOrd="0" presId="urn:microsoft.com/office/officeart/2016/7/layout/HexagonTimeline"/>
    <dgm:cxn modelId="{62832BEB-FFA5-4D2E-9541-A52DE1C86EAE}" type="presOf" srcId="{9FDC0439-D349-4108-B080-23A81A2503ED}" destId="{198F7BBB-D60B-4C03-BEA5-58739498254A}" srcOrd="0" destOrd="0" presId="urn:microsoft.com/office/officeart/2016/7/layout/HexagonTimeline"/>
    <dgm:cxn modelId="{2C6E6CF9-04B7-4630-AADC-98FF6E6647DB}" type="presParOf" srcId="{5764F108-587E-49DF-AFC2-5CB6337B5359}" destId="{42869EF7-AD82-4880-A913-C6F493C87F44}" srcOrd="0" destOrd="0" presId="urn:microsoft.com/office/officeart/2016/7/layout/HexagonTimeline"/>
    <dgm:cxn modelId="{ACF89190-9C49-4C16-8D79-DE2FDAC9EF1B}" type="presParOf" srcId="{42869EF7-AD82-4880-A913-C6F493C87F44}" destId="{E10C626D-B79E-40E7-B2F9-F433709BEF41}" srcOrd="0" destOrd="0" presId="urn:microsoft.com/office/officeart/2016/7/layout/HexagonTimeline"/>
    <dgm:cxn modelId="{E8A00FBE-5F0F-45F6-98E8-5836004AA45C}" type="presParOf" srcId="{42869EF7-AD82-4880-A913-C6F493C87F44}" destId="{737908E4-3835-43C1-873F-2A8185B09993}" srcOrd="1" destOrd="0" presId="urn:microsoft.com/office/officeart/2016/7/layout/HexagonTimeline"/>
    <dgm:cxn modelId="{A2352699-44BC-4302-A7AF-1CE79CA7803A}" type="presParOf" srcId="{42869EF7-AD82-4880-A913-C6F493C87F44}" destId="{B93257D3-83A4-4DB1-9F62-B060BFC90035}" srcOrd="2" destOrd="0" presId="urn:microsoft.com/office/officeart/2016/7/layout/HexagonTimeline"/>
    <dgm:cxn modelId="{F3C437B7-BC1E-4B2F-B5AA-C1B4E8BFA708}" type="presParOf" srcId="{42869EF7-AD82-4880-A913-C6F493C87F44}" destId="{BF1E8A43-ACF3-4170-94D7-DD0F86DEAB4F}" srcOrd="3" destOrd="0" presId="urn:microsoft.com/office/officeart/2016/7/layout/HexagonTimeline"/>
    <dgm:cxn modelId="{7E7CB703-1BFD-4A33-B4FB-E9C0DB08184F}" type="presParOf" srcId="{42869EF7-AD82-4880-A913-C6F493C87F44}" destId="{3D7E84F6-C30A-415B-BA50-6E209DFD4070}" srcOrd="4" destOrd="0" presId="urn:microsoft.com/office/officeart/2016/7/layout/HexagonTimeline"/>
    <dgm:cxn modelId="{9540B191-9E7D-4C03-A1F1-528CF4684851}" type="presParOf" srcId="{5764F108-587E-49DF-AFC2-5CB6337B5359}" destId="{E397AD5E-7F14-48AA-8D3D-EE88659854CF}" srcOrd="1" destOrd="0" presId="urn:microsoft.com/office/officeart/2016/7/layout/HexagonTimeline"/>
    <dgm:cxn modelId="{0C0CC0C5-9BA9-4F91-8422-B519FCE40578}" type="presParOf" srcId="{5764F108-587E-49DF-AFC2-5CB6337B5359}" destId="{14F24C05-7C5F-4687-8869-25FA67E2D62C}" srcOrd="2" destOrd="0" presId="urn:microsoft.com/office/officeart/2016/7/layout/HexagonTimeline"/>
    <dgm:cxn modelId="{561ED297-317B-4390-AF0C-B9BF55DC02E7}" type="presParOf" srcId="{14F24C05-7C5F-4687-8869-25FA67E2D62C}" destId="{198F7BBB-D60B-4C03-BEA5-58739498254A}" srcOrd="0" destOrd="0" presId="urn:microsoft.com/office/officeart/2016/7/layout/HexagonTimeline"/>
    <dgm:cxn modelId="{D1A7B087-E1AE-4D93-B637-12D4E0E2DA05}" type="presParOf" srcId="{14F24C05-7C5F-4687-8869-25FA67E2D62C}" destId="{E2B0ADF9-3210-494B-A13B-8A848D2EE2CF}" srcOrd="1" destOrd="0" presId="urn:microsoft.com/office/officeart/2016/7/layout/HexagonTimeline"/>
    <dgm:cxn modelId="{5FDC3076-591A-41D7-8C12-52CE7EA08B9D}" type="presParOf" srcId="{14F24C05-7C5F-4687-8869-25FA67E2D62C}" destId="{162176D7-049D-4297-B546-C9DE4160BB77}" srcOrd="2" destOrd="0" presId="urn:microsoft.com/office/officeart/2016/7/layout/HexagonTimeline"/>
    <dgm:cxn modelId="{949A5253-D47D-4EAE-9657-15FF0B41F8F1}" type="presParOf" srcId="{14F24C05-7C5F-4687-8869-25FA67E2D62C}" destId="{3B02C702-A1F0-4748-A3C8-6806FBEF1B2E}" srcOrd="3" destOrd="0" presId="urn:microsoft.com/office/officeart/2016/7/layout/HexagonTimeline"/>
    <dgm:cxn modelId="{E8684B99-321B-40D7-80F7-87C570D0B53C}" type="presParOf" srcId="{14F24C05-7C5F-4687-8869-25FA67E2D62C}" destId="{0555B787-8478-4047-B431-932EACEAC528}"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A67357-46CC-4F7B-B528-3E651B9F74D1}" type="doc">
      <dgm:prSet loTypeId="urn:microsoft.com/office/officeart/2016/7/layout/HexagonTimeline" loCatId="process" qsTypeId="urn:microsoft.com/office/officeart/2005/8/quickstyle/simple1" qsCatId="simple" csTypeId="urn:microsoft.com/office/officeart/2005/8/colors/accent2_2" csCatId="accent2" phldr="1"/>
      <dgm:spPr/>
      <dgm:t>
        <a:bodyPr/>
        <a:lstStyle/>
        <a:p>
          <a:endParaRPr lang="en-US"/>
        </a:p>
      </dgm:t>
    </dgm:pt>
    <dgm:pt modelId="{8027E84E-6815-432E-A8AB-0F363434E3B4}">
      <dgm:prSet/>
      <dgm:spPr/>
      <dgm:t>
        <a:bodyPr/>
        <a:lstStyle/>
        <a:p>
          <a:r>
            <a:rPr lang="en-US" dirty="0"/>
            <a:t>2009</a:t>
          </a:r>
        </a:p>
      </dgm:t>
    </dgm:pt>
    <dgm:pt modelId="{C07EC661-7501-4968-BC67-D0FC3DC7B5B3}" type="parTrans" cxnId="{BAB0B053-3B6B-4D6F-99D2-9FEFF528C56D}">
      <dgm:prSet/>
      <dgm:spPr/>
      <dgm:t>
        <a:bodyPr/>
        <a:lstStyle/>
        <a:p>
          <a:endParaRPr lang="en-US"/>
        </a:p>
      </dgm:t>
    </dgm:pt>
    <dgm:pt modelId="{0350EFA8-ACB5-4BE3-B07E-E949525CD1AA}" type="sibTrans" cxnId="{BAB0B053-3B6B-4D6F-99D2-9FEFF528C56D}">
      <dgm:prSet/>
      <dgm:spPr/>
      <dgm:t>
        <a:bodyPr/>
        <a:lstStyle/>
        <a:p>
          <a:endParaRPr lang="en-US"/>
        </a:p>
      </dgm:t>
    </dgm:pt>
    <dgm:pt modelId="{6D2B802B-A84D-4DCF-9306-DD7DE854A351}">
      <dgm:prSet/>
      <dgm:spPr/>
      <dgm:t>
        <a:bodyPr/>
        <a:lstStyle/>
        <a:p>
          <a:r>
            <a:rPr lang="en-US" dirty="0"/>
            <a:t>VEBA transition rules changed (eliminated cash contributions)</a:t>
          </a:r>
        </a:p>
        <a:p>
          <a:r>
            <a:rPr lang="en-US" dirty="0"/>
            <a:t>COLA</a:t>
          </a:r>
        </a:p>
        <a:p>
          <a:r>
            <a:rPr lang="en-US" dirty="0"/>
            <a:t>JOBS Bank</a:t>
          </a:r>
        </a:p>
        <a:p>
          <a:r>
            <a:rPr lang="en-US" dirty="0"/>
            <a:t>“Flex” employees</a:t>
          </a:r>
        </a:p>
        <a:p>
          <a:r>
            <a:rPr lang="en-US" dirty="0"/>
            <a:t>Reorganizing skilled trades</a:t>
          </a:r>
        </a:p>
      </dgm:t>
    </dgm:pt>
    <dgm:pt modelId="{E2CFB851-0739-41D1-A489-7B0598608C9C}" type="parTrans" cxnId="{1B92F98D-974F-4740-B10D-8F77C4EEF596}">
      <dgm:prSet/>
      <dgm:spPr/>
      <dgm:t>
        <a:bodyPr/>
        <a:lstStyle/>
        <a:p>
          <a:endParaRPr lang="en-US"/>
        </a:p>
      </dgm:t>
    </dgm:pt>
    <dgm:pt modelId="{5BF05559-4DFE-4AE9-901F-B709741BA4FE}" type="sibTrans" cxnId="{1B92F98D-974F-4740-B10D-8F77C4EEF596}">
      <dgm:prSet/>
      <dgm:spPr/>
      <dgm:t>
        <a:bodyPr/>
        <a:lstStyle/>
        <a:p>
          <a:endParaRPr lang="en-US"/>
        </a:p>
      </dgm:t>
    </dgm:pt>
    <dgm:pt modelId="{9FDC0439-D349-4108-B080-23A81A2503ED}">
      <dgm:prSet/>
      <dgm:spPr/>
      <dgm:t>
        <a:bodyPr/>
        <a:lstStyle/>
        <a:p>
          <a:r>
            <a:rPr lang="en-US" dirty="0"/>
            <a:t>2011</a:t>
          </a:r>
        </a:p>
      </dgm:t>
    </dgm:pt>
    <dgm:pt modelId="{1CB03E54-E016-463F-BEF7-6202142ABCF4}" type="parTrans" cxnId="{440DC450-E1EE-4847-997E-68AFF7399F5F}">
      <dgm:prSet/>
      <dgm:spPr/>
      <dgm:t>
        <a:bodyPr/>
        <a:lstStyle/>
        <a:p>
          <a:endParaRPr lang="en-US"/>
        </a:p>
      </dgm:t>
    </dgm:pt>
    <dgm:pt modelId="{32922F7C-0AE8-4019-9EDB-FF36727C3350}" type="sibTrans" cxnId="{440DC450-E1EE-4847-997E-68AFF7399F5F}">
      <dgm:prSet/>
      <dgm:spPr/>
      <dgm:t>
        <a:bodyPr/>
        <a:lstStyle/>
        <a:p>
          <a:endParaRPr lang="en-US"/>
        </a:p>
      </dgm:t>
    </dgm:pt>
    <dgm:pt modelId="{490DC00C-41D0-412B-A243-EC5216D90FF4}">
      <dgm:prSet/>
      <dgm:spPr/>
      <dgm:t>
        <a:bodyPr/>
        <a:lstStyle/>
        <a:p>
          <a:r>
            <a:rPr lang="en-US" dirty="0"/>
            <a:t>Zero raise for pensions for the first time in history</a:t>
          </a:r>
        </a:p>
        <a:p>
          <a:r>
            <a:rPr lang="en-US" dirty="0"/>
            <a:t>Job security redefined</a:t>
          </a:r>
        </a:p>
        <a:p>
          <a:r>
            <a:rPr lang="en-US" dirty="0"/>
            <a:t>Temporary work added as a classification</a:t>
          </a:r>
        </a:p>
      </dgm:t>
    </dgm:pt>
    <dgm:pt modelId="{B3F35128-CBE6-486E-9F15-1BA160C6FEC2}" type="parTrans" cxnId="{D384511A-1675-4D26-B555-424FBC29A103}">
      <dgm:prSet/>
      <dgm:spPr/>
      <dgm:t>
        <a:bodyPr/>
        <a:lstStyle/>
        <a:p>
          <a:endParaRPr lang="en-US"/>
        </a:p>
      </dgm:t>
    </dgm:pt>
    <dgm:pt modelId="{7112A540-8216-4B4D-B057-A4FE189654FD}" type="sibTrans" cxnId="{D384511A-1675-4D26-B555-424FBC29A103}">
      <dgm:prSet/>
      <dgm:spPr/>
      <dgm:t>
        <a:bodyPr/>
        <a:lstStyle/>
        <a:p>
          <a:endParaRPr lang="en-US"/>
        </a:p>
      </dgm:t>
    </dgm:pt>
    <dgm:pt modelId="{32F422EE-5159-45FC-A0D9-4F1826F3279F}" type="pres">
      <dgm:prSet presAssocID="{B6A67357-46CC-4F7B-B528-3E651B9F74D1}" presName="Name0" presStyleCnt="0">
        <dgm:presLayoutVars>
          <dgm:chMax/>
          <dgm:chPref/>
          <dgm:animLvl val="lvl"/>
        </dgm:presLayoutVars>
      </dgm:prSet>
      <dgm:spPr/>
    </dgm:pt>
    <dgm:pt modelId="{14B9EF5D-DE1E-4C8B-9773-75FCBD98AC73}" type="pres">
      <dgm:prSet presAssocID="{8027E84E-6815-432E-A8AB-0F363434E3B4}" presName="composite" presStyleCnt="0"/>
      <dgm:spPr/>
    </dgm:pt>
    <dgm:pt modelId="{6296B10D-1A27-4612-99D9-D88D243B0EB6}" type="pres">
      <dgm:prSet presAssocID="{8027E84E-6815-432E-A8AB-0F363434E3B4}" presName="Parent1" presStyleLbl="alignNode1" presStyleIdx="0" presStyleCnt="2">
        <dgm:presLayoutVars>
          <dgm:chMax val="1"/>
          <dgm:chPref val="1"/>
          <dgm:bulletEnabled val="1"/>
        </dgm:presLayoutVars>
      </dgm:prSet>
      <dgm:spPr/>
    </dgm:pt>
    <dgm:pt modelId="{EB424BDD-F1E0-4A7C-B0AC-6AF4307CE25B}" type="pres">
      <dgm:prSet presAssocID="{8027E84E-6815-432E-A8AB-0F363434E3B4}" presName="Childtext1" presStyleLbl="revTx" presStyleIdx="0" presStyleCnt="2">
        <dgm:presLayoutVars>
          <dgm:chMax val="0"/>
          <dgm:chPref val="0"/>
          <dgm:bulletEnabled/>
        </dgm:presLayoutVars>
      </dgm:prSet>
      <dgm:spPr/>
    </dgm:pt>
    <dgm:pt modelId="{24AE99A7-9A6D-4C40-BB8B-AE18DA3344B2}" type="pres">
      <dgm:prSet presAssocID="{8027E84E-6815-432E-A8AB-0F363434E3B4}" presName="ConnectLine" presStyleLbl="sibTrans1D1" presStyleIdx="0" presStyleCnt="2"/>
      <dgm:spPr>
        <a:noFill/>
        <a:ln w="12700" cap="rnd" cmpd="sng" algn="ctr">
          <a:solidFill>
            <a:schemeClr val="accent2">
              <a:hueOff val="0"/>
              <a:satOff val="0"/>
              <a:lumOff val="0"/>
              <a:alphaOff val="0"/>
            </a:schemeClr>
          </a:solidFill>
          <a:prstDash val="dash"/>
        </a:ln>
        <a:effectLst/>
      </dgm:spPr>
    </dgm:pt>
    <dgm:pt modelId="{82C4A4C1-856C-452F-96DF-C8D124103487}" type="pres">
      <dgm:prSet presAssocID="{8027E84E-6815-432E-A8AB-0F363434E3B4}" presName="ConnectLineEnd" presStyleLbl="node1" presStyleIdx="0" presStyleCnt="2"/>
      <dgm:spPr/>
    </dgm:pt>
    <dgm:pt modelId="{0D822523-A790-44C8-B11A-E524078CD125}" type="pres">
      <dgm:prSet presAssocID="{8027E84E-6815-432E-A8AB-0F363434E3B4}" presName="EmptyPane" presStyleCnt="0"/>
      <dgm:spPr/>
    </dgm:pt>
    <dgm:pt modelId="{75F16DDD-6869-4621-8F42-42796C87C529}" type="pres">
      <dgm:prSet presAssocID="{0350EFA8-ACB5-4BE3-B07E-E949525CD1AA}" presName="spaceBetweenRectangles" presStyleLbl="fgAcc1" presStyleIdx="0" presStyleCnt="1"/>
      <dgm:spPr/>
    </dgm:pt>
    <dgm:pt modelId="{775C210B-518A-47C4-AF16-C37BB0237F00}" type="pres">
      <dgm:prSet presAssocID="{9FDC0439-D349-4108-B080-23A81A2503ED}" presName="composite" presStyleCnt="0"/>
      <dgm:spPr/>
    </dgm:pt>
    <dgm:pt modelId="{D17F8362-A20D-4392-911C-158724247609}" type="pres">
      <dgm:prSet presAssocID="{9FDC0439-D349-4108-B080-23A81A2503ED}" presName="Parent1" presStyleLbl="alignNode1" presStyleIdx="1" presStyleCnt="2">
        <dgm:presLayoutVars>
          <dgm:chMax val="1"/>
          <dgm:chPref val="1"/>
          <dgm:bulletEnabled val="1"/>
        </dgm:presLayoutVars>
      </dgm:prSet>
      <dgm:spPr/>
    </dgm:pt>
    <dgm:pt modelId="{3DCECB38-9806-4B2D-98E9-637017573008}" type="pres">
      <dgm:prSet presAssocID="{9FDC0439-D349-4108-B080-23A81A2503ED}" presName="Childtext1" presStyleLbl="revTx" presStyleIdx="1" presStyleCnt="2">
        <dgm:presLayoutVars>
          <dgm:chMax val="0"/>
          <dgm:chPref val="0"/>
          <dgm:bulletEnabled/>
        </dgm:presLayoutVars>
      </dgm:prSet>
      <dgm:spPr/>
    </dgm:pt>
    <dgm:pt modelId="{5DA49814-5CF9-4AD9-B2F7-13E81474550B}" type="pres">
      <dgm:prSet presAssocID="{9FDC0439-D349-4108-B080-23A81A2503ED}" presName="ConnectLine" presStyleLbl="sibTrans1D1" presStyleIdx="1" presStyleCnt="2"/>
      <dgm:spPr>
        <a:noFill/>
        <a:ln w="12700" cap="rnd" cmpd="sng" algn="ctr">
          <a:solidFill>
            <a:schemeClr val="accent2">
              <a:hueOff val="0"/>
              <a:satOff val="0"/>
              <a:lumOff val="0"/>
              <a:alphaOff val="0"/>
            </a:schemeClr>
          </a:solidFill>
          <a:prstDash val="dash"/>
        </a:ln>
        <a:effectLst/>
      </dgm:spPr>
    </dgm:pt>
    <dgm:pt modelId="{6DEE7A20-76B4-4D6B-8705-39CD7EB3BC8B}" type="pres">
      <dgm:prSet presAssocID="{9FDC0439-D349-4108-B080-23A81A2503ED}" presName="ConnectLineEnd" presStyleLbl="node1" presStyleIdx="1" presStyleCnt="2"/>
      <dgm:spPr/>
    </dgm:pt>
    <dgm:pt modelId="{07D320D8-34EB-401D-A6EC-87DED3DF4EBA}" type="pres">
      <dgm:prSet presAssocID="{9FDC0439-D349-4108-B080-23A81A2503ED}" presName="EmptyPane" presStyleCnt="0"/>
      <dgm:spPr/>
    </dgm:pt>
  </dgm:ptLst>
  <dgm:cxnLst>
    <dgm:cxn modelId="{CB062C07-1171-4D32-BFE2-1AADFE863DFD}" type="presOf" srcId="{9FDC0439-D349-4108-B080-23A81A2503ED}" destId="{D17F8362-A20D-4392-911C-158724247609}" srcOrd="0" destOrd="0" presId="urn:microsoft.com/office/officeart/2016/7/layout/HexagonTimeline"/>
    <dgm:cxn modelId="{D384511A-1675-4D26-B555-424FBC29A103}" srcId="{9FDC0439-D349-4108-B080-23A81A2503ED}" destId="{490DC00C-41D0-412B-A243-EC5216D90FF4}" srcOrd="0" destOrd="0" parTransId="{B3F35128-CBE6-486E-9F15-1BA160C6FEC2}" sibTransId="{7112A540-8216-4B4D-B057-A4FE189654FD}"/>
    <dgm:cxn modelId="{F968E449-7A79-4EFF-B2AE-FCCED19EE8E5}" type="presOf" srcId="{6D2B802B-A84D-4DCF-9306-DD7DE854A351}" destId="{EB424BDD-F1E0-4A7C-B0AC-6AF4307CE25B}" srcOrd="0" destOrd="0" presId="urn:microsoft.com/office/officeart/2016/7/layout/HexagonTimeline"/>
    <dgm:cxn modelId="{440DC450-E1EE-4847-997E-68AFF7399F5F}" srcId="{B6A67357-46CC-4F7B-B528-3E651B9F74D1}" destId="{9FDC0439-D349-4108-B080-23A81A2503ED}" srcOrd="1" destOrd="0" parTransId="{1CB03E54-E016-463F-BEF7-6202142ABCF4}" sibTransId="{32922F7C-0AE8-4019-9EDB-FF36727C3350}"/>
    <dgm:cxn modelId="{BAB0B053-3B6B-4D6F-99D2-9FEFF528C56D}" srcId="{B6A67357-46CC-4F7B-B528-3E651B9F74D1}" destId="{8027E84E-6815-432E-A8AB-0F363434E3B4}" srcOrd="0" destOrd="0" parTransId="{C07EC661-7501-4968-BC67-D0FC3DC7B5B3}" sibTransId="{0350EFA8-ACB5-4BE3-B07E-E949525CD1AA}"/>
    <dgm:cxn modelId="{1B92F98D-974F-4740-B10D-8F77C4EEF596}" srcId="{8027E84E-6815-432E-A8AB-0F363434E3B4}" destId="{6D2B802B-A84D-4DCF-9306-DD7DE854A351}" srcOrd="0" destOrd="0" parTransId="{E2CFB851-0739-41D1-A489-7B0598608C9C}" sibTransId="{5BF05559-4DFE-4AE9-901F-B709741BA4FE}"/>
    <dgm:cxn modelId="{FE8277AB-E613-480A-8A31-5D444EF6FEF2}" type="presOf" srcId="{8027E84E-6815-432E-A8AB-0F363434E3B4}" destId="{6296B10D-1A27-4612-99D9-D88D243B0EB6}" srcOrd="0" destOrd="0" presId="urn:microsoft.com/office/officeart/2016/7/layout/HexagonTimeline"/>
    <dgm:cxn modelId="{FBA7DDBE-75E4-4978-95D8-4106EECF4AD5}" type="presOf" srcId="{490DC00C-41D0-412B-A243-EC5216D90FF4}" destId="{3DCECB38-9806-4B2D-98E9-637017573008}" srcOrd="0" destOrd="0" presId="urn:microsoft.com/office/officeart/2016/7/layout/HexagonTimeline"/>
    <dgm:cxn modelId="{97FE33E7-7D9F-45CB-8416-E483F4709497}" type="presOf" srcId="{B6A67357-46CC-4F7B-B528-3E651B9F74D1}" destId="{32F422EE-5159-45FC-A0D9-4F1826F3279F}" srcOrd="0" destOrd="0" presId="urn:microsoft.com/office/officeart/2016/7/layout/HexagonTimeline"/>
    <dgm:cxn modelId="{381DE88C-53E1-4A6B-8BF0-9924CE7779C8}" type="presParOf" srcId="{32F422EE-5159-45FC-A0D9-4F1826F3279F}" destId="{14B9EF5D-DE1E-4C8B-9773-75FCBD98AC73}" srcOrd="0" destOrd="0" presId="urn:microsoft.com/office/officeart/2016/7/layout/HexagonTimeline"/>
    <dgm:cxn modelId="{725EFC63-5BD8-4794-B75F-0204B4FADEE3}" type="presParOf" srcId="{14B9EF5D-DE1E-4C8B-9773-75FCBD98AC73}" destId="{6296B10D-1A27-4612-99D9-D88D243B0EB6}" srcOrd="0" destOrd="0" presId="urn:microsoft.com/office/officeart/2016/7/layout/HexagonTimeline"/>
    <dgm:cxn modelId="{953AD60E-3198-426F-8065-9EFAA09CB9EC}" type="presParOf" srcId="{14B9EF5D-DE1E-4C8B-9773-75FCBD98AC73}" destId="{EB424BDD-F1E0-4A7C-B0AC-6AF4307CE25B}" srcOrd="1" destOrd="0" presId="urn:microsoft.com/office/officeart/2016/7/layout/HexagonTimeline"/>
    <dgm:cxn modelId="{82A74D41-7209-48AE-8159-80D697B7C60F}" type="presParOf" srcId="{14B9EF5D-DE1E-4C8B-9773-75FCBD98AC73}" destId="{24AE99A7-9A6D-4C40-BB8B-AE18DA3344B2}" srcOrd="2" destOrd="0" presId="urn:microsoft.com/office/officeart/2016/7/layout/HexagonTimeline"/>
    <dgm:cxn modelId="{A6BD5F10-8438-43F6-8B9D-521E927B097A}" type="presParOf" srcId="{14B9EF5D-DE1E-4C8B-9773-75FCBD98AC73}" destId="{82C4A4C1-856C-452F-96DF-C8D124103487}" srcOrd="3" destOrd="0" presId="urn:microsoft.com/office/officeart/2016/7/layout/HexagonTimeline"/>
    <dgm:cxn modelId="{353FF50D-5625-4D31-9094-06BA7424EAF7}" type="presParOf" srcId="{14B9EF5D-DE1E-4C8B-9773-75FCBD98AC73}" destId="{0D822523-A790-44C8-B11A-E524078CD125}" srcOrd="4" destOrd="0" presId="urn:microsoft.com/office/officeart/2016/7/layout/HexagonTimeline"/>
    <dgm:cxn modelId="{B2134C41-DB2A-4E08-883D-B821E87AA101}" type="presParOf" srcId="{32F422EE-5159-45FC-A0D9-4F1826F3279F}" destId="{75F16DDD-6869-4621-8F42-42796C87C529}" srcOrd="1" destOrd="0" presId="urn:microsoft.com/office/officeart/2016/7/layout/HexagonTimeline"/>
    <dgm:cxn modelId="{19D03FF2-6DB7-4574-B5A2-EAFF003A0FAF}" type="presParOf" srcId="{32F422EE-5159-45FC-A0D9-4F1826F3279F}" destId="{775C210B-518A-47C4-AF16-C37BB0237F00}" srcOrd="2" destOrd="0" presId="urn:microsoft.com/office/officeart/2016/7/layout/HexagonTimeline"/>
    <dgm:cxn modelId="{98025758-1388-4121-A1C0-468528FD06DF}" type="presParOf" srcId="{775C210B-518A-47C4-AF16-C37BB0237F00}" destId="{D17F8362-A20D-4392-911C-158724247609}" srcOrd="0" destOrd="0" presId="urn:microsoft.com/office/officeart/2016/7/layout/HexagonTimeline"/>
    <dgm:cxn modelId="{EFAEC410-B83F-45D1-94EE-7E0207B1B82C}" type="presParOf" srcId="{775C210B-518A-47C4-AF16-C37BB0237F00}" destId="{3DCECB38-9806-4B2D-98E9-637017573008}" srcOrd="1" destOrd="0" presId="urn:microsoft.com/office/officeart/2016/7/layout/HexagonTimeline"/>
    <dgm:cxn modelId="{801C8DC3-20BA-41FC-BFFF-79FC26B77229}" type="presParOf" srcId="{775C210B-518A-47C4-AF16-C37BB0237F00}" destId="{5DA49814-5CF9-4AD9-B2F7-13E81474550B}" srcOrd="2" destOrd="0" presId="urn:microsoft.com/office/officeart/2016/7/layout/HexagonTimeline"/>
    <dgm:cxn modelId="{9373B321-2A37-45DD-845D-22B3820DAB1A}" type="presParOf" srcId="{775C210B-518A-47C4-AF16-C37BB0237F00}" destId="{6DEE7A20-76B4-4D6B-8705-39CD7EB3BC8B}" srcOrd="3" destOrd="0" presId="urn:microsoft.com/office/officeart/2016/7/layout/HexagonTimeline"/>
    <dgm:cxn modelId="{0768A532-8EF3-4C8D-B032-774025EB7460}" type="presParOf" srcId="{775C210B-518A-47C4-AF16-C37BB0237F00}" destId="{07D320D8-34EB-401D-A6EC-87DED3DF4EBA}"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A67357-46CC-4F7B-B528-3E651B9F74D1}" type="doc">
      <dgm:prSet loTypeId="urn:microsoft.com/office/officeart/2016/7/layout/HexagonTimeline" loCatId="process" qsTypeId="urn:microsoft.com/office/officeart/2005/8/quickstyle/simple1" qsCatId="simple" csTypeId="urn:microsoft.com/office/officeart/2005/8/colors/accent2_2" csCatId="accent2" phldr="1"/>
      <dgm:spPr/>
      <dgm:t>
        <a:bodyPr/>
        <a:lstStyle>
          <a:lvl1pPr>
            <a:defRPr b="1"/>
          </a:lvl1pPr>
        </a:lstStyle>
        <a:p>
          <a:endParaRPr lang="en-US"/>
        </a:p>
      </dgm:t>
    </dgm:pt>
    <dgm:pt modelId="{8027E84E-6815-432E-A8AB-0F363434E3B4}">
      <dgm:prSet/>
      <dgm:spPr/>
      <dgm:t>
        <a:bodyPr/>
        <a:lstStyle>
          <a:lvl1pPr>
            <a:defRPr b="1"/>
          </a:lvl1pPr>
        </a:lstStyle>
        <a:p>
          <a:r>
            <a:rPr lang="en-US"/>
            <a:t>2015</a:t>
          </a:r>
          <a:endParaRPr lang="en-US" dirty="0"/>
        </a:p>
      </dgm:t>
    </dgm:pt>
    <dgm:pt modelId="{C07EC661-7501-4968-BC67-D0FC3DC7B5B3}" type="parTrans" cxnId="{BAB0B053-3B6B-4D6F-99D2-9FEFF528C56D}">
      <dgm:prSet/>
      <dgm:spPr/>
      <dgm:t>
        <a:bodyPr/>
        <a:lstStyle/>
        <a:p>
          <a:endParaRPr lang="en-US"/>
        </a:p>
      </dgm:t>
    </dgm:pt>
    <dgm:pt modelId="{0350EFA8-ACB5-4BE3-B07E-E949525CD1AA}" type="sibTrans" cxnId="{BAB0B053-3B6B-4D6F-99D2-9FEFF528C56D}">
      <dgm:prSet/>
      <dgm:spPr/>
      <dgm:t>
        <a:bodyPr/>
        <a:lstStyle>
          <a:lvl1pPr>
            <a:defRPr b="1"/>
          </a:lvl1pPr>
        </a:lstStyle>
        <a:p>
          <a:endParaRPr lang="en-US"/>
        </a:p>
      </dgm:t>
    </dgm:pt>
    <dgm:pt modelId="{6D2B802B-A84D-4DCF-9306-DD7DE854A351}">
      <dgm:prSet/>
      <dgm:spPr/>
      <dgm:t>
        <a:bodyPr/>
        <a:lstStyle>
          <a:lvl1pPr>
            <a:defRPr b="1"/>
          </a:lvl1pPr>
        </a:lstStyle>
        <a:p>
          <a:r>
            <a:rPr lang="en-US" dirty="0"/>
            <a:t>Pay increases and profit sharing</a:t>
          </a:r>
        </a:p>
        <a:p>
          <a:r>
            <a:rPr lang="en-US" dirty="0"/>
            <a:t>No COLA or JOBS Bank </a:t>
          </a:r>
        </a:p>
        <a:p>
          <a:r>
            <a:rPr lang="en-US" dirty="0"/>
            <a:t>No pension increase</a:t>
          </a:r>
        </a:p>
        <a:p>
          <a:r>
            <a:rPr lang="en-US" dirty="0"/>
            <a:t>Phasing out two tier but creating more wage scales</a:t>
          </a:r>
        </a:p>
        <a:p>
          <a:r>
            <a:rPr lang="en-US" dirty="0"/>
            <a:t>No traditional healthcare or defined pension for new hires</a:t>
          </a:r>
        </a:p>
        <a:p>
          <a:r>
            <a:rPr lang="en-US" dirty="0"/>
            <a:t>Healthcare for temps</a:t>
          </a:r>
        </a:p>
      </dgm:t>
    </dgm:pt>
    <dgm:pt modelId="{E2CFB851-0739-41D1-A489-7B0598608C9C}" type="parTrans" cxnId="{1B92F98D-974F-4740-B10D-8F77C4EEF596}">
      <dgm:prSet/>
      <dgm:spPr/>
      <dgm:t>
        <a:bodyPr/>
        <a:lstStyle/>
        <a:p>
          <a:endParaRPr lang="en-US"/>
        </a:p>
      </dgm:t>
    </dgm:pt>
    <dgm:pt modelId="{5BF05559-4DFE-4AE9-901F-B709741BA4FE}" type="sibTrans" cxnId="{1B92F98D-974F-4740-B10D-8F77C4EEF596}">
      <dgm:prSet/>
      <dgm:spPr/>
      <dgm:t>
        <a:bodyPr/>
        <a:lstStyle/>
        <a:p>
          <a:endParaRPr lang="en-US"/>
        </a:p>
      </dgm:t>
    </dgm:pt>
    <dgm:pt modelId="{9FDC0439-D349-4108-B080-23A81A2503ED}">
      <dgm:prSet/>
      <dgm:spPr/>
      <dgm:t>
        <a:bodyPr/>
        <a:lstStyle>
          <a:lvl1pPr>
            <a:defRPr b="1"/>
          </a:lvl1pPr>
        </a:lstStyle>
        <a:p>
          <a:r>
            <a:rPr lang="en-US"/>
            <a:t>2019</a:t>
          </a:r>
          <a:endParaRPr lang="en-US" dirty="0"/>
        </a:p>
      </dgm:t>
    </dgm:pt>
    <dgm:pt modelId="{1CB03E54-E016-463F-BEF7-6202142ABCF4}" type="parTrans" cxnId="{440DC450-E1EE-4847-997E-68AFF7399F5F}">
      <dgm:prSet/>
      <dgm:spPr/>
      <dgm:t>
        <a:bodyPr/>
        <a:lstStyle/>
        <a:p>
          <a:endParaRPr lang="en-US"/>
        </a:p>
      </dgm:t>
    </dgm:pt>
    <dgm:pt modelId="{32922F7C-0AE8-4019-9EDB-FF36727C3350}" type="sibTrans" cxnId="{440DC450-E1EE-4847-997E-68AFF7399F5F}">
      <dgm:prSet/>
      <dgm:spPr/>
      <dgm:t>
        <a:bodyPr/>
        <a:lstStyle/>
        <a:p>
          <a:endParaRPr lang="en-US"/>
        </a:p>
      </dgm:t>
    </dgm:pt>
    <dgm:pt modelId="{490DC00C-41D0-412B-A243-EC5216D90FF4}">
      <dgm:prSet/>
      <dgm:spPr/>
      <dgm:t>
        <a:bodyPr/>
        <a:lstStyle>
          <a:lvl1pPr>
            <a:defRPr b="1"/>
          </a:lvl1pPr>
        </a:lstStyle>
        <a:p>
          <a:r>
            <a:rPr lang="en-US"/>
            <a:t>COLA</a:t>
          </a:r>
        </a:p>
        <a:p>
          <a:r>
            <a:rPr lang="en-US"/>
            <a:t>Job Security</a:t>
          </a:r>
        </a:p>
        <a:p>
          <a:r>
            <a:rPr lang="en-US"/>
            <a:t>Work Rules</a:t>
          </a:r>
        </a:p>
        <a:p>
          <a:r>
            <a:rPr lang="en-US"/>
            <a:t>Pay Gap</a:t>
          </a:r>
          <a:endParaRPr lang="en-US" dirty="0"/>
        </a:p>
      </dgm:t>
    </dgm:pt>
    <dgm:pt modelId="{B3F35128-CBE6-486E-9F15-1BA160C6FEC2}" type="parTrans" cxnId="{D384511A-1675-4D26-B555-424FBC29A103}">
      <dgm:prSet/>
      <dgm:spPr/>
      <dgm:t>
        <a:bodyPr/>
        <a:lstStyle/>
        <a:p>
          <a:endParaRPr lang="en-US"/>
        </a:p>
      </dgm:t>
    </dgm:pt>
    <dgm:pt modelId="{7112A540-8216-4B4D-B057-A4FE189654FD}" type="sibTrans" cxnId="{D384511A-1675-4D26-B555-424FBC29A103}">
      <dgm:prSet/>
      <dgm:spPr/>
      <dgm:t>
        <a:bodyPr/>
        <a:lstStyle/>
        <a:p>
          <a:endParaRPr lang="en-US"/>
        </a:p>
      </dgm:t>
    </dgm:pt>
    <dgm:pt modelId="{420B7E86-C1BA-4325-B618-DCB4E78F8777}" type="pres">
      <dgm:prSet presAssocID="{B6A67357-46CC-4F7B-B528-3E651B9F74D1}" presName="Name0" presStyleCnt="0">
        <dgm:presLayoutVars>
          <dgm:chMax/>
          <dgm:chPref/>
          <dgm:animLvl val="lvl"/>
        </dgm:presLayoutVars>
      </dgm:prSet>
      <dgm:spPr/>
    </dgm:pt>
    <dgm:pt modelId="{79FE309E-641C-445D-BA1D-AED711F4A418}" type="pres">
      <dgm:prSet presAssocID="{8027E84E-6815-432E-A8AB-0F363434E3B4}" presName="composite" presStyleCnt="0"/>
      <dgm:spPr/>
    </dgm:pt>
    <dgm:pt modelId="{AE3AE890-80A8-4DDD-A05F-F176F33B3CB0}" type="pres">
      <dgm:prSet presAssocID="{8027E84E-6815-432E-A8AB-0F363434E3B4}" presName="Parent1" presStyleLbl="alignNode1" presStyleIdx="0" presStyleCnt="2">
        <dgm:presLayoutVars>
          <dgm:chMax val="1"/>
          <dgm:chPref val="1"/>
          <dgm:bulletEnabled val="1"/>
        </dgm:presLayoutVars>
      </dgm:prSet>
      <dgm:spPr/>
    </dgm:pt>
    <dgm:pt modelId="{58F650F1-D682-410E-A696-39D4389025F7}" type="pres">
      <dgm:prSet presAssocID="{8027E84E-6815-432E-A8AB-0F363434E3B4}" presName="Childtext1" presStyleLbl="revTx" presStyleIdx="0" presStyleCnt="2">
        <dgm:presLayoutVars>
          <dgm:chMax val="0"/>
          <dgm:chPref val="0"/>
          <dgm:bulletEnabled/>
        </dgm:presLayoutVars>
      </dgm:prSet>
      <dgm:spPr/>
    </dgm:pt>
    <dgm:pt modelId="{916BC591-3AA8-4660-AFD0-3FA90B7E2B16}" type="pres">
      <dgm:prSet presAssocID="{8027E84E-6815-432E-A8AB-0F363434E3B4}" presName="ConnectLine" presStyleLbl="sibTrans1D1" presStyleIdx="0" presStyleCnt="2"/>
      <dgm:spPr>
        <a:noFill/>
        <a:ln w="12700" cap="rnd" cmpd="sng" algn="ctr">
          <a:solidFill>
            <a:schemeClr val="accent2">
              <a:hueOff val="0"/>
              <a:satOff val="0"/>
              <a:lumOff val="0"/>
              <a:alphaOff val="0"/>
            </a:schemeClr>
          </a:solidFill>
          <a:prstDash val="dash"/>
        </a:ln>
        <a:effectLst/>
      </dgm:spPr>
    </dgm:pt>
    <dgm:pt modelId="{5BE1F05A-6656-4C46-9E02-B33C0271EB55}" type="pres">
      <dgm:prSet presAssocID="{8027E84E-6815-432E-A8AB-0F363434E3B4}" presName="ConnectLineEnd" presStyleLbl="node1" presStyleIdx="0" presStyleCnt="2"/>
      <dgm:spPr/>
    </dgm:pt>
    <dgm:pt modelId="{276E9048-5653-4B11-9C0A-EEBE1DF0EF2B}" type="pres">
      <dgm:prSet presAssocID="{8027E84E-6815-432E-A8AB-0F363434E3B4}" presName="EmptyPane" presStyleCnt="0"/>
      <dgm:spPr/>
    </dgm:pt>
    <dgm:pt modelId="{DE8F456A-04EB-49C9-AF24-5DC8502C5397}" type="pres">
      <dgm:prSet presAssocID="{0350EFA8-ACB5-4BE3-B07E-E949525CD1AA}" presName="spaceBetweenRectangles" presStyleLbl="fgAcc1" presStyleIdx="0" presStyleCnt="1"/>
      <dgm:spPr/>
    </dgm:pt>
    <dgm:pt modelId="{B03E3DE4-1B58-4175-A8F3-B86091F050E8}" type="pres">
      <dgm:prSet presAssocID="{9FDC0439-D349-4108-B080-23A81A2503ED}" presName="composite" presStyleCnt="0"/>
      <dgm:spPr/>
    </dgm:pt>
    <dgm:pt modelId="{2806DC6D-ED67-4D4B-AA55-9A7DBEA58771}" type="pres">
      <dgm:prSet presAssocID="{9FDC0439-D349-4108-B080-23A81A2503ED}" presName="Parent1" presStyleLbl="alignNode1" presStyleIdx="1" presStyleCnt="2">
        <dgm:presLayoutVars>
          <dgm:chMax val="1"/>
          <dgm:chPref val="1"/>
          <dgm:bulletEnabled val="1"/>
        </dgm:presLayoutVars>
      </dgm:prSet>
      <dgm:spPr/>
    </dgm:pt>
    <dgm:pt modelId="{4DCCBE90-019D-4774-B881-60D3DC419CC7}" type="pres">
      <dgm:prSet presAssocID="{9FDC0439-D349-4108-B080-23A81A2503ED}" presName="Childtext1" presStyleLbl="revTx" presStyleIdx="1" presStyleCnt="2">
        <dgm:presLayoutVars>
          <dgm:chMax val="0"/>
          <dgm:chPref val="0"/>
          <dgm:bulletEnabled/>
        </dgm:presLayoutVars>
      </dgm:prSet>
      <dgm:spPr/>
    </dgm:pt>
    <dgm:pt modelId="{1E3CDD19-13AF-4860-A008-1DBD3D411F48}" type="pres">
      <dgm:prSet presAssocID="{9FDC0439-D349-4108-B080-23A81A2503ED}" presName="ConnectLine" presStyleLbl="sibTrans1D1" presStyleIdx="1" presStyleCnt="2"/>
      <dgm:spPr>
        <a:noFill/>
        <a:ln w="12700" cap="rnd" cmpd="sng" algn="ctr">
          <a:solidFill>
            <a:schemeClr val="accent2">
              <a:hueOff val="0"/>
              <a:satOff val="0"/>
              <a:lumOff val="0"/>
              <a:alphaOff val="0"/>
            </a:schemeClr>
          </a:solidFill>
          <a:prstDash val="dash"/>
        </a:ln>
        <a:effectLst/>
      </dgm:spPr>
    </dgm:pt>
    <dgm:pt modelId="{78EC4483-0443-47C2-A254-96E366086404}" type="pres">
      <dgm:prSet presAssocID="{9FDC0439-D349-4108-B080-23A81A2503ED}" presName="ConnectLineEnd" presStyleLbl="node1" presStyleIdx="1" presStyleCnt="2"/>
      <dgm:spPr/>
    </dgm:pt>
    <dgm:pt modelId="{12A298A3-D84E-4C75-88B0-E0D1C0521E94}" type="pres">
      <dgm:prSet presAssocID="{9FDC0439-D349-4108-B080-23A81A2503ED}" presName="EmptyPane" presStyleCnt="0"/>
      <dgm:spPr/>
    </dgm:pt>
  </dgm:ptLst>
  <dgm:cxnLst>
    <dgm:cxn modelId="{D384511A-1675-4D26-B555-424FBC29A103}" srcId="{9FDC0439-D349-4108-B080-23A81A2503ED}" destId="{490DC00C-41D0-412B-A243-EC5216D90FF4}" srcOrd="0" destOrd="0" parTransId="{B3F35128-CBE6-486E-9F15-1BA160C6FEC2}" sibTransId="{7112A540-8216-4B4D-B057-A4FE189654FD}"/>
    <dgm:cxn modelId="{A592F635-61D6-4AF7-A5F6-928D28D5B4C4}" type="presOf" srcId="{B6A67357-46CC-4F7B-B528-3E651B9F74D1}" destId="{420B7E86-C1BA-4325-B618-DCB4E78F8777}" srcOrd="0" destOrd="0" presId="urn:microsoft.com/office/officeart/2016/7/layout/HexagonTimeline"/>
    <dgm:cxn modelId="{440DC450-E1EE-4847-997E-68AFF7399F5F}" srcId="{B6A67357-46CC-4F7B-B528-3E651B9F74D1}" destId="{9FDC0439-D349-4108-B080-23A81A2503ED}" srcOrd="1" destOrd="0" parTransId="{1CB03E54-E016-463F-BEF7-6202142ABCF4}" sibTransId="{32922F7C-0AE8-4019-9EDB-FF36727C3350}"/>
    <dgm:cxn modelId="{A25D6272-2156-4DF6-8D2B-22A4F20361FB}" type="presOf" srcId="{6D2B802B-A84D-4DCF-9306-DD7DE854A351}" destId="{58F650F1-D682-410E-A696-39D4389025F7}" srcOrd="0" destOrd="0" presId="urn:microsoft.com/office/officeart/2016/7/layout/HexagonTimeline"/>
    <dgm:cxn modelId="{BAB0B053-3B6B-4D6F-99D2-9FEFF528C56D}" srcId="{B6A67357-46CC-4F7B-B528-3E651B9F74D1}" destId="{8027E84E-6815-432E-A8AB-0F363434E3B4}" srcOrd="0" destOrd="0" parTransId="{C07EC661-7501-4968-BC67-D0FC3DC7B5B3}" sibTransId="{0350EFA8-ACB5-4BE3-B07E-E949525CD1AA}"/>
    <dgm:cxn modelId="{1B92F98D-974F-4740-B10D-8F77C4EEF596}" srcId="{8027E84E-6815-432E-A8AB-0F363434E3B4}" destId="{6D2B802B-A84D-4DCF-9306-DD7DE854A351}" srcOrd="0" destOrd="0" parTransId="{E2CFB851-0739-41D1-A489-7B0598608C9C}" sibTransId="{5BF05559-4DFE-4AE9-901F-B709741BA4FE}"/>
    <dgm:cxn modelId="{7CD75199-BFD7-48A7-A5B0-6B956488866B}" type="presOf" srcId="{490DC00C-41D0-412B-A243-EC5216D90FF4}" destId="{4DCCBE90-019D-4774-B881-60D3DC419CC7}" srcOrd="0" destOrd="0" presId="urn:microsoft.com/office/officeart/2016/7/layout/HexagonTimeline"/>
    <dgm:cxn modelId="{BB3F49BF-E1E9-4160-B55A-22736390563A}" type="presOf" srcId="{8027E84E-6815-432E-A8AB-0F363434E3B4}" destId="{AE3AE890-80A8-4DDD-A05F-F176F33B3CB0}" srcOrd="0" destOrd="0" presId="urn:microsoft.com/office/officeart/2016/7/layout/HexagonTimeline"/>
    <dgm:cxn modelId="{F785B1DE-7485-408E-81AE-70C50A8E65B0}" type="presOf" srcId="{9FDC0439-D349-4108-B080-23A81A2503ED}" destId="{2806DC6D-ED67-4D4B-AA55-9A7DBEA58771}" srcOrd="0" destOrd="0" presId="urn:microsoft.com/office/officeart/2016/7/layout/HexagonTimeline"/>
    <dgm:cxn modelId="{B92511DD-E72B-4705-A3C9-9629ACB591F6}" type="presParOf" srcId="{420B7E86-C1BA-4325-B618-DCB4E78F8777}" destId="{79FE309E-641C-445D-BA1D-AED711F4A418}" srcOrd="0" destOrd="0" presId="urn:microsoft.com/office/officeart/2016/7/layout/HexagonTimeline"/>
    <dgm:cxn modelId="{E8F72902-5496-4486-BE9E-317A1F512DEA}" type="presParOf" srcId="{79FE309E-641C-445D-BA1D-AED711F4A418}" destId="{AE3AE890-80A8-4DDD-A05F-F176F33B3CB0}" srcOrd="0" destOrd="0" presId="urn:microsoft.com/office/officeart/2016/7/layout/HexagonTimeline"/>
    <dgm:cxn modelId="{BDA08CFD-64E3-4ACD-B703-49685F6B0D09}" type="presParOf" srcId="{79FE309E-641C-445D-BA1D-AED711F4A418}" destId="{58F650F1-D682-410E-A696-39D4389025F7}" srcOrd="1" destOrd="0" presId="urn:microsoft.com/office/officeart/2016/7/layout/HexagonTimeline"/>
    <dgm:cxn modelId="{C64B64AA-C974-4F06-B7BF-F3D38A985692}" type="presParOf" srcId="{79FE309E-641C-445D-BA1D-AED711F4A418}" destId="{916BC591-3AA8-4660-AFD0-3FA90B7E2B16}" srcOrd="2" destOrd="0" presId="urn:microsoft.com/office/officeart/2016/7/layout/HexagonTimeline"/>
    <dgm:cxn modelId="{39A84287-6FEA-4D4F-B26E-B450C3A72D93}" type="presParOf" srcId="{79FE309E-641C-445D-BA1D-AED711F4A418}" destId="{5BE1F05A-6656-4C46-9E02-B33C0271EB55}" srcOrd="3" destOrd="0" presId="urn:microsoft.com/office/officeart/2016/7/layout/HexagonTimeline"/>
    <dgm:cxn modelId="{AA7C8594-9BE4-400D-AC75-6826E9D66726}" type="presParOf" srcId="{79FE309E-641C-445D-BA1D-AED711F4A418}" destId="{276E9048-5653-4B11-9C0A-EEBE1DF0EF2B}" srcOrd="4" destOrd="0" presId="urn:microsoft.com/office/officeart/2016/7/layout/HexagonTimeline"/>
    <dgm:cxn modelId="{582CC610-FDEB-4E5B-9564-AC455BA02629}" type="presParOf" srcId="{420B7E86-C1BA-4325-B618-DCB4E78F8777}" destId="{DE8F456A-04EB-49C9-AF24-5DC8502C5397}" srcOrd="1" destOrd="0" presId="urn:microsoft.com/office/officeart/2016/7/layout/HexagonTimeline"/>
    <dgm:cxn modelId="{DEB2EE03-DB06-4B3B-9D18-BBADFD76C3B3}" type="presParOf" srcId="{420B7E86-C1BA-4325-B618-DCB4E78F8777}" destId="{B03E3DE4-1B58-4175-A8F3-B86091F050E8}" srcOrd="2" destOrd="0" presId="urn:microsoft.com/office/officeart/2016/7/layout/HexagonTimeline"/>
    <dgm:cxn modelId="{59160DF6-0845-4D3E-B89B-215CC13B28EE}" type="presParOf" srcId="{B03E3DE4-1B58-4175-A8F3-B86091F050E8}" destId="{2806DC6D-ED67-4D4B-AA55-9A7DBEA58771}" srcOrd="0" destOrd="0" presId="urn:microsoft.com/office/officeart/2016/7/layout/HexagonTimeline"/>
    <dgm:cxn modelId="{06D2CB12-4378-4F6D-96CD-846C85876D46}" type="presParOf" srcId="{B03E3DE4-1B58-4175-A8F3-B86091F050E8}" destId="{4DCCBE90-019D-4774-B881-60D3DC419CC7}" srcOrd="1" destOrd="0" presId="urn:microsoft.com/office/officeart/2016/7/layout/HexagonTimeline"/>
    <dgm:cxn modelId="{81EDFED0-F0F6-4D71-9526-1C3636247C27}" type="presParOf" srcId="{B03E3DE4-1B58-4175-A8F3-B86091F050E8}" destId="{1E3CDD19-13AF-4860-A008-1DBD3D411F48}" srcOrd="2" destOrd="0" presId="urn:microsoft.com/office/officeart/2016/7/layout/HexagonTimeline"/>
    <dgm:cxn modelId="{2442C229-A2F0-4F54-A304-E6E1F1446D92}" type="presParOf" srcId="{B03E3DE4-1B58-4175-A8F3-B86091F050E8}" destId="{78EC4483-0443-47C2-A254-96E366086404}" srcOrd="3" destOrd="0" presId="urn:microsoft.com/office/officeart/2016/7/layout/HexagonTimeline"/>
    <dgm:cxn modelId="{51CD7DF5-AEFE-4A97-A71F-ABEF07052F7C}" type="presParOf" srcId="{B03E3DE4-1B58-4175-A8F3-B86091F050E8}" destId="{12A298A3-D84E-4C75-88B0-E0D1C0521E94}"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DCD3A5-D890-4B68-AAFC-6EC0281724BF}" type="doc">
      <dgm:prSet loTypeId="urn:microsoft.com/office/officeart/2005/8/layout/default" loCatId="Inbox" qsTypeId="urn:microsoft.com/office/officeart/2005/8/quickstyle/simple1" qsCatId="simple" csTypeId="urn:microsoft.com/office/officeart/2005/8/colors/ColorSchemeForSuggestions" csCatId="other"/>
      <dgm:spPr/>
      <dgm:t>
        <a:bodyPr/>
        <a:lstStyle/>
        <a:p>
          <a:endParaRPr lang="en-US"/>
        </a:p>
      </dgm:t>
    </dgm:pt>
    <dgm:pt modelId="{D6D5D0EE-7F8F-4611-9E9C-FED0B373DCA3}">
      <dgm:prSet/>
      <dgm:spPr/>
      <dgm:t>
        <a:bodyPr/>
        <a:lstStyle/>
        <a:p>
          <a:r>
            <a:rPr lang="en-US"/>
            <a:t>Implementation of the two-tier system (was first agreed in 2007 but put in place fully after the bailout in 2009, didn’t go in practice in Tonawanda until new hires come in in 2012)</a:t>
          </a:r>
        </a:p>
      </dgm:t>
    </dgm:pt>
    <dgm:pt modelId="{D56D637E-36D4-447C-B431-BA9319333E43}" type="parTrans" cxnId="{4260D2F9-863C-458E-BD0F-6285011AE862}">
      <dgm:prSet/>
      <dgm:spPr/>
      <dgm:t>
        <a:bodyPr/>
        <a:lstStyle/>
        <a:p>
          <a:endParaRPr lang="en-US"/>
        </a:p>
      </dgm:t>
    </dgm:pt>
    <dgm:pt modelId="{750C3EC4-55B8-42AD-959E-6EC8B08878DD}" type="sibTrans" cxnId="{4260D2F9-863C-458E-BD0F-6285011AE862}">
      <dgm:prSet/>
      <dgm:spPr/>
      <dgm:t>
        <a:bodyPr/>
        <a:lstStyle/>
        <a:p>
          <a:endParaRPr lang="en-US"/>
        </a:p>
      </dgm:t>
    </dgm:pt>
    <dgm:pt modelId="{FBD42965-D086-48AD-AB80-E6DFCB6A7C31}">
      <dgm:prSet/>
      <dgm:spPr/>
      <dgm:t>
        <a:bodyPr/>
        <a:lstStyle/>
        <a:p>
          <a:r>
            <a:rPr lang="en-US"/>
            <a:t>New hires vs old hires: generational shift and different expectations of work</a:t>
          </a:r>
        </a:p>
      </dgm:t>
    </dgm:pt>
    <dgm:pt modelId="{FD4C67A8-9A50-4DAE-A4FD-9E6956208A05}" type="parTrans" cxnId="{FD3D83B5-7C5A-4BB0-BD03-F21439F442A1}">
      <dgm:prSet/>
      <dgm:spPr/>
      <dgm:t>
        <a:bodyPr/>
        <a:lstStyle/>
        <a:p>
          <a:endParaRPr lang="en-US"/>
        </a:p>
      </dgm:t>
    </dgm:pt>
    <dgm:pt modelId="{61846673-7086-43D4-8853-143C3F8E58EA}" type="sibTrans" cxnId="{FD3D83B5-7C5A-4BB0-BD03-F21439F442A1}">
      <dgm:prSet/>
      <dgm:spPr/>
      <dgm:t>
        <a:bodyPr/>
        <a:lstStyle/>
        <a:p>
          <a:endParaRPr lang="en-US"/>
        </a:p>
      </dgm:t>
    </dgm:pt>
    <dgm:pt modelId="{4519CB59-875A-47E6-9E60-55CD39347C5F}">
      <dgm:prSet/>
      <dgm:spPr/>
      <dgm:t>
        <a:bodyPr/>
        <a:lstStyle/>
        <a:p>
          <a:r>
            <a:rPr lang="en-US"/>
            <a:t>Reorganization of labor process and major technological retooling</a:t>
          </a:r>
        </a:p>
      </dgm:t>
    </dgm:pt>
    <dgm:pt modelId="{721B13F4-5DFA-46A2-88E3-9BB434269A32}" type="parTrans" cxnId="{B42E9E4D-0A8F-4299-9DA3-60291996AB74}">
      <dgm:prSet/>
      <dgm:spPr/>
      <dgm:t>
        <a:bodyPr/>
        <a:lstStyle/>
        <a:p>
          <a:endParaRPr lang="en-US"/>
        </a:p>
      </dgm:t>
    </dgm:pt>
    <dgm:pt modelId="{CACDFDAC-C8EC-43ED-844C-FBFCFBB41C79}" type="sibTrans" cxnId="{B42E9E4D-0A8F-4299-9DA3-60291996AB74}">
      <dgm:prSet/>
      <dgm:spPr/>
      <dgm:t>
        <a:bodyPr/>
        <a:lstStyle/>
        <a:p>
          <a:endParaRPr lang="en-US"/>
        </a:p>
      </dgm:t>
    </dgm:pt>
    <dgm:pt modelId="{41AAA497-D9D8-49B1-9DFE-EC6486F67E76}">
      <dgm:prSet/>
      <dgm:spPr/>
      <dgm:t>
        <a:bodyPr/>
        <a:lstStyle/>
        <a:p>
          <a:r>
            <a:rPr lang="en-US"/>
            <a:t>GM invested $20 billion in 40 facilities across the states, Tonawanda is among the main beneficiaries</a:t>
          </a:r>
        </a:p>
      </dgm:t>
    </dgm:pt>
    <dgm:pt modelId="{F9A81AD5-924A-44B9-8E98-2879D33D1058}" type="parTrans" cxnId="{9E0EC38A-1FF1-46EB-BA7A-40073E6EFF8C}">
      <dgm:prSet/>
      <dgm:spPr/>
      <dgm:t>
        <a:bodyPr/>
        <a:lstStyle/>
        <a:p>
          <a:endParaRPr lang="en-US"/>
        </a:p>
      </dgm:t>
    </dgm:pt>
    <dgm:pt modelId="{41B3EE88-B425-4C0A-B51A-3CC0AACC3E4D}" type="sibTrans" cxnId="{9E0EC38A-1FF1-46EB-BA7A-40073E6EFF8C}">
      <dgm:prSet/>
      <dgm:spPr/>
      <dgm:t>
        <a:bodyPr/>
        <a:lstStyle/>
        <a:p>
          <a:endParaRPr lang="en-US"/>
        </a:p>
      </dgm:t>
    </dgm:pt>
    <dgm:pt modelId="{6583DC8B-F24C-452F-B963-280094F16BD0}">
      <dgm:prSet/>
      <dgm:spPr/>
      <dgm:t>
        <a:bodyPr/>
        <a:lstStyle/>
        <a:p>
          <a:r>
            <a:rPr lang="en-US"/>
            <a:t>Dual effects of technology: more technology on the machine floor; less technology and more manual labor on the assembly line (Toyota and Daimler reduces technology in select parts of their production process as well)</a:t>
          </a:r>
        </a:p>
      </dgm:t>
    </dgm:pt>
    <dgm:pt modelId="{98FAE075-6948-4FAB-BB35-7B6CDB020E00}" type="parTrans" cxnId="{C6716208-C9AE-421D-815D-AF872191CC3D}">
      <dgm:prSet/>
      <dgm:spPr/>
      <dgm:t>
        <a:bodyPr/>
        <a:lstStyle/>
        <a:p>
          <a:endParaRPr lang="en-US"/>
        </a:p>
      </dgm:t>
    </dgm:pt>
    <dgm:pt modelId="{FCFDF422-4A0C-435D-994C-83D84D10751C}" type="sibTrans" cxnId="{C6716208-C9AE-421D-815D-AF872191CC3D}">
      <dgm:prSet/>
      <dgm:spPr/>
      <dgm:t>
        <a:bodyPr/>
        <a:lstStyle/>
        <a:p>
          <a:endParaRPr lang="en-US"/>
        </a:p>
      </dgm:t>
    </dgm:pt>
    <dgm:pt modelId="{EDC4F802-7456-41E7-A179-AFBF37D24A13}">
      <dgm:prSet/>
      <dgm:spPr/>
      <dgm:t>
        <a:bodyPr/>
        <a:lstStyle/>
        <a:p>
          <a:r>
            <a:rPr lang="en-US"/>
            <a:t>Skilled trades reorganization, reduction of skill classifications, consolidation of skills, reduction of workforce</a:t>
          </a:r>
        </a:p>
      </dgm:t>
    </dgm:pt>
    <dgm:pt modelId="{161E6638-E7D6-4CF2-A47A-A20C1A885F06}" type="parTrans" cxnId="{EE6FB30A-057D-419F-A9E2-A759010C12F0}">
      <dgm:prSet/>
      <dgm:spPr/>
      <dgm:t>
        <a:bodyPr/>
        <a:lstStyle/>
        <a:p>
          <a:endParaRPr lang="en-US"/>
        </a:p>
      </dgm:t>
    </dgm:pt>
    <dgm:pt modelId="{78512857-C17E-43C4-B000-8CD0F291F574}" type="sibTrans" cxnId="{EE6FB30A-057D-419F-A9E2-A759010C12F0}">
      <dgm:prSet/>
      <dgm:spPr/>
      <dgm:t>
        <a:bodyPr/>
        <a:lstStyle/>
        <a:p>
          <a:endParaRPr lang="en-US"/>
        </a:p>
      </dgm:t>
    </dgm:pt>
    <dgm:pt modelId="{2709791D-9D35-438A-AC6F-7CC65583B9CF}">
      <dgm:prSet/>
      <dgm:spPr/>
      <dgm:t>
        <a:bodyPr/>
        <a:lstStyle/>
        <a:p>
          <a:r>
            <a:rPr lang="en-US"/>
            <a:t>No two-tier in the trades department but different demographics</a:t>
          </a:r>
        </a:p>
      </dgm:t>
    </dgm:pt>
    <dgm:pt modelId="{5F8B880E-339A-4CF1-A95A-1A4D143E8361}" type="parTrans" cxnId="{CD62D03B-D553-4C3F-B5AC-0C74536AA6C6}">
      <dgm:prSet/>
      <dgm:spPr/>
      <dgm:t>
        <a:bodyPr/>
        <a:lstStyle/>
        <a:p>
          <a:endParaRPr lang="en-US"/>
        </a:p>
      </dgm:t>
    </dgm:pt>
    <dgm:pt modelId="{2C6230AF-66F1-4EC6-ABEF-40BEF79ECEC3}" type="sibTrans" cxnId="{CD62D03B-D553-4C3F-B5AC-0C74536AA6C6}">
      <dgm:prSet/>
      <dgm:spPr/>
      <dgm:t>
        <a:bodyPr/>
        <a:lstStyle/>
        <a:p>
          <a:endParaRPr lang="en-US"/>
        </a:p>
      </dgm:t>
    </dgm:pt>
    <dgm:pt modelId="{96C8BCA3-F1D8-48BF-88CC-D0DC3E704583}" type="pres">
      <dgm:prSet presAssocID="{D4DCD3A5-D890-4B68-AAFC-6EC0281724BF}" presName="diagram" presStyleCnt="0">
        <dgm:presLayoutVars>
          <dgm:dir/>
          <dgm:resizeHandles val="exact"/>
        </dgm:presLayoutVars>
      </dgm:prSet>
      <dgm:spPr/>
    </dgm:pt>
    <dgm:pt modelId="{1D3F1A4F-FD55-452F-870D-874471B7E1FB}" type="pres">
      <dgm:prSet presAssocID="{D6D5D0EE-7F8F-4611-9E9C-FED0B373DCA3}" presName="node" presStyleLbl="node1" presStyleIdx="0" presStyleCnt="7">
        <dgm:presLayoutVars>
          <dgm:bulletEnabled val="1"/>
        </dgm:presLayoutVars>
      </dgm:prSet>
      <dgm:spPr/>
    </dgm:pt>
    <dgm:pt modelId="{74B32D2E-7209-4A53-866F-33A2C530EF57}" type="pres">
      <dgm:prSet presAssocID="{750C3EC4-55B8-42AD-959E-6EC8B08878DD}" presName="sibTrans" presStyleCnt="0"/>
      <dgm:spPr/>
    </dgm:pt>
    <dgm:pt modelId="{658F0D16-5EC4-4F00-BB00-4C25B6324BD9}" type="pres">
      <dgm:prSet presAssocID="{FBD42965-D086-48AD-AB80-E6DFCB6A7C31}" presName="node" presStyleLbl="node1" presStyleIdx="1" presStyleCnt="7">
        <dgm:presLayoutVars>
          <dgm:bulletEnabled val="1"/>
        </dgm:presLayoutVars>
      </dgm:prSet>
      <dgm:spPr/>
    </dgm:pt>
    <dgm:pt modelId="{0B242FE2-7F6E-4A25-ABFC-BF1E9EBC29A4}" type="pres">
      <dgm:prSet presAssocID="{61846673-7086-43D4-8853-143C3F8E58EA}" presName="sibTrans" presStyleCnt="0"/>
      <dgm:spPr/>
    </dgm:pt>
    <dgm:pt modelId="{86AE60D8-C0FE-4726-A8C3-874ED07A6ACE}" type="pres">
      <dgm:prSet presAssocID="{4519CB59-875A-47E6-9E60-55CD39347C5F}" presName="node" presStyleLbl="node1" presStyleIdx="2" presStyleCnt="7">
        <dgm:presLayoutVars>
          <dgm:bulletEnabled val="1"/>
        </dgm:presLayoutVars>
      </dgm:prSet>
      <dgm:spPr/>
    </dgm:pt>
    <dgm:pt modelId="{19032399-827C-4681-A381-1547E972B3C7}" type="pres">
      <dgm:prSet presAssocID="{CACDFDAC-C8EC-43ED-844C-FBFCFBB41C79}" presName="sibTrans" presStyleCnt="0"/>
      <dgm:spPr/>
    </dgm:pt>
    <dgm:pt modelId="{3C08E6C9-543C-4227-8BB3-00B520FB6079}" type="pres">
      <dgm:prSet presAssocID="{41AAA497-D9D8-49B1-9DFE-EC6486F67E76}" presName="node" presStyleLbl="node1" presStyleIdx="3" presStyleCnt="7">
        <dgm:presLayoutVars>
          <dgm:bulletEnabled val="1"/>
        </dgm:presLayoutVars>
      </dgm:prSet>
      <dgm:spPr/>
    </dgm:pt>
    <dgm:pt modelId="{9E1F3953-19FE-41B2-8067-5D2C0EFFFFA4}" type="pres">
      <dgm:prSet presAssocID="{41B3EE88-B425-4C0A-B51A-3CC0AACC3E4D}" presName="sibTrans" presStyleCnt="0"/>
      <dgm:spPr/>
    </dgm:pt>
    <dgm:pt modelId="{3E825932-51AA-4928-BA46-E8369D300E4D}" type="pres">
      <dgm:prSet presAssocID="{6583DC8B-F24C-452F-B963-280094F16BD0}" presName="node" presStyleLbl="node1" presStyleIdx="4" presStyleCnt="7">
        <dgm:presLayoutVars>
          <dgm:bulletEnabled val="1"/>
        </dgm:presLayoutVars>
      </dgm:prSet>
      <dgm:spPr/>
    </dgm:pt>
    <dgm:pt modelId="{3DF9ECA0-3259-40C1-9D3C-2D51443FD575}" type="pres">
      <dgm:prSet presAssocID="{FCFDF422-4A0C-435D-994C-83D84D10751C}" presName="sibTrans" presStyleCnt="0"/>
      <dgm:spPr/>
    </dgm:pt>
    <dgm:pt modelId="{D127A7BB-9FDE-45CB-A147-3C239813F004}" type="pres">
      <dgm:prSet presAssocID="{EDC4F802-7456-41E7-A179-AFBF37D24A13}" presName="node" presStyleLbl="node1" presStyleIdx="5" presStyleCnt="7">
        <dgm:presLayoutVars>
          <dgm:bulletEnabled val="1"/>
        </dgm:presLayoutVars>
      </dgm:prSet>
      <dgm:spPr/>
    </dgm:pt>
    <dgm:pt modelId="{EC977840-CD29-4797-9190-AE9B49FB41E9}" type="pres">
      <dgm:prSet presAssocID="{78512857-C17E-43C4-B000-8CD0F291F574}" presName="sibTrans" presStyleCnt="0"/>
      <dgm:spPr/>
    </dgm:pt>
    <dgm:pt modelId="{F6D35341-4574-490A-824D-34202005D57A}" type="pres">
      <dgm:prSet presAssocID="{2709791D-9D35-438A-AC6F-7CC65583B9CF}" presName="node" presStyleLbl="node1" presStyleIdx="6" presStyleCnt="7">
        <dgm:presLayoutVars>
          <dgm:bulletEnabled val="1"/>
        </dgm:presLayoutVars>
      </dgm:prSet>
      <dgm:spPr/>
    </dgm:pt>
  </dgm:ptLst>
  <dgm:cxnLst>
    <dgm:cxn modelId="{C6716208-C9AE-421D-815D-AF872191CC3D}" srcId="{D4DCD3A5-D890-4B68-AAFC-6EC0281724BF}" destId="{6583DC8B-F24C-452F-B963-280094F16BD0}" srcOrd="4" destOrd="0" parTransId="{98FAE075-6948-4FAB-BB35-7B6CDB020E00}" sibTransId="{FCFDF422-4A0C-435D-994C-83D84D10751C}"/>
    <dgm:cxn modelId="{EE6FB30A-057D-419F-A9E2-A759010C12F0}" srcId="{D4DCD3A5-D890-4B68-AAFC-6EC0281724BF}" destId="{EDC4F802-7456-41E7-A179-AFBF37D24A13}" srcOrd="5" destOrd="0" parTransId="{161E6638-E7D6-4CF2-A47A-A20C1A885F06}" sibTransId="{78512857-C17E-43C4-B000-8CD0F291F574}"/>
    <dgm:cxn modelId="{FE4B100E-7E2B-405C-9C5A-112C7539E44E}" type="presOf" srcId="{FBD42965-D086-48AD-AB80-E6DFCB6A7C31}" destId="{658F0D16-5EC4-4F00-BB00-4C25B6324BD9}" srcOrd="0" destOrd="0" presId="urn:microsoft.com/office/officeart/2005/8/layout/default"/>
    <dgm:cxn modelId="{ADBBAC32-C7CA-4DEB-96A3-8F1D8FDF5987}" type="presOf" srcId="{4519CB59-875A-47E6-9E60-55CD39347C5F}" destId="{86AE60D8-C0FE-4726-A8C3-874ED07A6ACE}" srcOrd="0" destOrd="0" presId="urn:microsoft.com/office/officeart/2005/8/layout/default"/>
    <dgm:cxn modelId="{CD62D03B-D553-4C3F-B5AC-0C74536AA6C6}" srcId="{D4DCD3A5-D890-4B68-AAFC-6EC0281724BF}" destId="{2709791D-9D35-438A-AC6F-7CC65583B9CF}" srcOrd="6" destOrd="0" parTransId="{5F8B880E-339A-4CF1-A95A-1A4D143E8361}" sibTransId="{2C6230AF-66F1-4EC6-ABEF-40BEF79ECEC3}"/>
    <dgm:cxn modelId="{2554C447-5595-4376-80E1-F519E124ECCF}" type="presOf" srcId="{6583DC8B-F24C-452F-B963-280094F16BD0}" destId="{3E825932-51AA-4928-BA46-E8369D300E4D}" srcOrd="0" destOrd="0" presId="urn:microsoft.com/office/officeart/2005/8/layout/default"/>
    <dgm:cxn modelId="{B42E9E4D-0A8F-4299-9DA3-60291996AB74}" srcId="{D4DCD3A5-D890-4B68-AAFC-6EC0281724BF}" destId="{4519CB59-875A-47E6-9E60-55CD39347C5F}" srcOrd="2" destOrd="0" parTransId="{721B13F4-5DFA-46A2-88E3-9BB434269A32}" sibTransId="{CACDFDAC-C8EC-43ED-844C-FBFCFBB41C79}"/>
    <dgm:cxn modelId="{9A7DF581-3693-4F8D-85A4-9141E3DFEC05}" type="presOf" srcId="{D6D5D0EE-7F8F-4611-9E9C-FED0B373DCA3}" destId="{1D3F1A4F-FD55-452F-870D-874471B7E1FB}" srcOrd="0" destOrd="0" presId="urn:microsoft.com/office/officeart/2005/8/layout/default"/>
    <dgm:cxn modelId="{9E0EC38A-1FF1-46EB-BA7A-40073E6EFF8C}" srcId="{D4DCD3A5-D890-4B68-AAFC-6EC0281724BF}" destId="{41AAA497-D9D8-49B1-9DFE-EC6486F67E76}" srcOrd="3" destOrd="0" parTransId="{F9A81AD5-924A-44B9-8E98-2879D33D1058}" sibTransId="{41B3EE88-B425-4C0A-B51A-3CC0AACC3E4D}"/>
    <dgm:cxn modelId="{689B2C95-D9C6-4CB7-B6EB-C5031DEFB6D8}" type="presOf" srcId="{41AAA497-D9D8-49B1-9DFE-EC6486F67E76}" destId="{3C08E6C9-543C-4227-8BB3-00B520FB6079}" srcOrd="0" destOrd="0" presId="urn:microsoft.com/office/officeart/2005/8/layout/default"/>
    <dgm:cxn modelId="{FD3D83B5-7C5A-4BB0-BD03-F21439F442A1}" srcId="{D4DCD3A5-D890-4B68-AAFC-6EC0281724BF}" destId="{FBD42965-D086-48AD-AB80-E6DFCB6A7C31}" srcOrd="1" destOrd="0" parTransId="{FD4C67A8-9A50-4DAE-A4FD-9E6956208A05}" sibTransId="{61846673-7086-43D4-8853-143C3F8E58EA}"/>
    <dgm:cxn modelId="{391A53D5-F862-401C-839E-CBF923FC3E0C}" type="presOf" srcId="{2709791D-9D35-438A-AC6F-7CC65583B9CF}" destId="{F6D35341-4574-490A-824D-34202005D57A}" srcOrd="0" destOrd="0" presId="urn:microsoft.com/office/officeart/2005/8/layout/default"/>
    <dgm:cxn modelId="{7F741EE3-33C8-4040-AEF6-C4207AB98412}" type="presOf" srcId="{D4DCD3A5-D890-4B68-AAFC-6EC0281724BF}" destId="{96C8BCA3-F1D8-48BF-88CC-D0DC3E704583}" srcOrd="0" destOrd="0" presId="urn:microsoft.com/office/officeart/2005/8/layout/default"/>
    <dgm:cxn modelId="{74281BF8-B75A-44F9-AA6A-A47BFA6781C3}" type="presOf" srcId="{EDC4F802-7456-41E7-A179-AFBF37D24A13}" destId="{D127A7BB-9FDE-45CB-A147-3C239813F004}" srcOrd="0" destOrd="0" presId="urn:microsoft.com/office/officeart/2005/8/layout/default"/>
    <dgm:cxn modelId="{4260D2F9-863C-458E-BD0F-6285011AE862}" srcId="{D4DCD3A5-D890-4B68-AAFC-6EC0281724BF}" destId="{D6D5D0EE-7F8F-4611-9E9C-FED0B373DCA3}" srcOrd="0" destOrd="0" parTransId="{D56D637E-36D4-447C-B431-BA9319333E43}" sibTransId="{750C3EC4-55B8-42AD-959E-6EC8B08878DD}"/>
    <dgm:cxn modelId="{2F97C7ED-557B-4A66-9D34-52F2A5D4A73F}" type="presParOf" srcId="{96C8BCA3-F1D8-48BF-88CC-D0DC3E704583}" destId="{1D3F1A4F-FD55-452F-870D-874471B7E1FB}" srcOrd="0" destOrd="0" presId="urn:microsoft.com/office/officeart/2005/8/layout/default"/>
    <dgm:cxn modelId="{0326B8EE-2A27-451E-9570-D01A58F71679}" type="presParOf" srcId="{96C8BCA3-F1D8-48BF-88CC-D0DC3E704583}" destId="{74B32D2E-7209-4A53-866F-33A2C530EF57}" srcOrd="1" destOrd="0" presId="urn:microsoft.com/office/officeart/2005/8/layout/default"/>
    <dgm:cxn modelId="{DFC53109-442B-442D-A84D-1C017026644B}" type="presParOf" srcId="{96C8BCA3-F1D8-48BF-88CC-D0DC3E704583}" destId="{658F0D16-5EC4-4F00-BB00-4C25B6324BD9}" srcOrd="2" destOrd="0" presId="urn:microsoft.com/office/officeart/2005/8/layout/default"/>
    <dgm:cxn modelId="{67A000C7-37B9-41C1-8552-D48F425E658A}" type="presParOf" srcId="{96C8BCA3-F1D8-48BF-88CC-D0DC3E704583}" destId="{0B242FE2-7F6E-4A25-ABFC-BF1E9EBC29A4}" srcOrd="3" destOrd="0" presId="urn:microsoft.com/office/officeart/2005/8/layout/default"/>
    <dgm:cxn modelId="{97F7B5D4-1EB4-4726-AEFD-E7CF9B655705}" type="presParOf" srcId="{96C8BCA3-F1D8-48BF-88CC-D0DC3E704583}" destId="{86AE60D8-C0FE-4726-A8C3-874ED07A6ACE}" srcOrd="4" destOrd="0" presId="urn:microsoft.com/office/officeart/2005/8/layout/default"/>
    <dgm:cxn modelId="{C79B82CB-1915-4F2D-9F03-E3D755C056CB}" type="presParOf" srcId="{96C8BCA3-F1D8-48BF-88CC-D0DC3E704583}" destId="{19032399-827C-4681-A381-1547E972B3C7}" srcOrd="5" destOrd="0" presId="urn:microsoft.com/office/officeart/2005/8/layout/default"/>
    <dgm:cxn modelId="{EE87B4AF-7ED7-4DDB-AA1F-09411DF2228B}" type="presParOf" srcId="{96C8BCA3-F1D8-48BF-88CC-D0DC3E704583}" destId="{3C08E6C9-543C-4227-8BB3-00B520FB6079}" srcOrd="6" destOrd="0" presId="urn:microsoft.com/office/officeart/2005/8/layout/default"/>
    <dgm:cxn modelId="{1119B066-B46E-46D3-9722-17DB1444D151}" type="presParOf" srcId="{96C8BCA3-F1D8-48BF-88CC-D0DC3E704583}" destId="{9E1F3953-19FE-41B2-8067-5D2C0EFFFFA4}" srcOrd="7" destOrd="0" presId="urn:microsoft.com/office/officeart/2005/8/layout/default"/>
    <dgm:cxn modelId="{53F2A6ED-EDC9-467C-B927-AA9D8C6B7787}" type="presParOf" srcId="{96C8BCA3-F1D8-48BF-88CC-D0DC3E704583}" destId="{3E825932-51AA-4928-BA46-E8369D300E4D}" srcOrd="8" destOrd="0" presId="urn:microsoft.com/office/officeart/2005/8/layout/default"/>
    <dgm:cxn modelId="{55071426-C8BC-4A35-B31E-EE7BDCB30559}" type="presParOf" srcId="{96C8BCA3-F1D8-48BF-88CC-D0DC3E704583}" destId="{3DF9ECA0-3259-40C1-9D3C-2D51443FD575}" srcOrd="9" destOrd="0" presId="urn:microsoft.com/office/officeart/2005/8/layout/default"/>
    <dgm:cxn modelId="{AE0B7C97-9541-474A-9F10-49DE58288B79}" type="presParOf" srcId="{96C8BCA3-F1D8-48BF-88CC-D0DC3E704583}" destId="{D127A7BB-9FDE-45CB-A147-3C239813F004}" srcOrd="10" destOrd="0" presId="urn:microsoft.com/office/officeart/2005/8/layout/default"/>
    <dgm:cxn modelId="{9EFBC69B-F84A-4A1B-8AA2-DE5A29DD55C9}" type="presParOf" srcId="{96C8BCA3-F1D8-48BF-88CC-D0DC3E704583}" destId="{EC977840-CD29-4797-9190-AE9B49FB41E9}" srcOrd="11" destOrd="0" presId="urn:microsoft.com/office/officeart/2005/8/layout/default"/>
    <dgm:cxn modelId="{87DC8D7F-EA56-4F7E-AC5D-995BF9CC256F}" type="presParOf" srcId="{96C8BCA3-F1D8-48BF-88CC-D0DC3E704583}" destId="{F6D35341-4574-490A-824D-34202005D57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C626D-B79E-40E7-B2F9-F433709BEF41}">
      <dsp:nvSpPr>
        <dsp:cNvPr id="0" name=""/>
        <dsp:cNvSpPr/>
      </dsp:nvSpPr>
      <dsp:spPr>
        <a:xfrm>
          <a:off x="763428"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a:t>2003</a:t>
          </a:r>
        </a:p>
      </dsp:txBody>
      <dsp:txXfrm>
        <a:off x="763428" y="1742930"/>
        <a:ext cx="3831135" cy="475344"/>
      </dsp:txXfrm>
    </dsp:sp>
    <dsp:sp modelId="{737908E4-3835-43C1-873F-2A8185B09993}">
      <dsp:nvSpPr>
        <dsp:cNvPr id="0" name=""/>
        <dsp:cNvSpPr/>
      </dsp:nvSpPr>
      <dsp:spPr>
        <a:xfrm>
          <a:off x="0" y="0"/>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b" anchorCtr="1">
          <a:noAutofit/>
        </a:bodyPr>
        <a:lstStyle/>
        <a:p>
          <a:pPr marL="0" lvl="0" indent="0" algn="ctr" defTabSz="711200">
            <a:lnSpc>
              <a:spcPct val="90000"/>
            </a:lnSpc>
            <a:spcBef>
              <a:spcPct val="0"/>
            </a:spcBef>
            <a:spcAft>
              <a:spcPct val="35000"/>
            </a:spcAft>
            <a:buNone/>
          </a:pPr>
          <a:r>
            <a:rPr lang="en-US" sz="1600" kern="1200" dirty="0"/>
            <a:t>Last contract as we know it!</a:t>
          </a:r>
        </a:p>
        <a:p>
          <a:pPr marL="0" lvl="0" indent="0" algn="ctr" defTabSz="711200">
            <a:lnSpc>
              <a:spcPct val="90000"/>
            </a:lnSpc>
            <a:spcBef>
              <a:spcPct val="0"/>
            </a:spcBef>
            <a:spcAft>
              <a:spcPct val="35000"/>
            </a:spcAft>
            <a:buNone/>
          </a:pPr>
          <a:r>
            <a:rPr lang="en-US" sz="1600" kern="1200" dirty="0"/>
            <a:t>Gains mostly due to SUV boom in the 1990s despite occasional hiccups due to 9/11 &amp; tech bust</a:t>
          </a:r>
        </a:p>
      </dsp:txBody>
      <dsp:txXfrm>
        <a:off x="0" y="0"/>
        <a:ext cx="5453062" cy="1267585"/>
      </dsp:txXfrm>
    </dsp:sp>
    <dsp:sp modelId="{E397AD5E-7F14-48AA-8D3D-EE88659854CF}">
      <dsp:nvSpPr>
        <dsp:cNvPr id="0" name=""/>
        <dsp:cNvSpPr/>
      </dsp:nvSpPr>
      <dsp:spPr>
        <a:xfrm>
          <a:off x="4689633" y="1980602"/>
          <a:ext cx="1526857" cy="0"/>
        </a:xfrm>
        <a:custGeom>
          <a:avLst/>
          <a:gdLst/>
          <a:ahLst/>
          <a:cxnLst/>
          <a:rect l="0" t="0" r="0" b="0"/>
          <a:pathLst>
            <a:path>
              <a:moveTo>
                <a:pt x="0" y="0"/>
              </a:moveTo>
              <a:lnTo>
                <a:pt x="1526857"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3257D3-83A4-4DB1-9F62-B060BFC90035}">
      <dsp:nvSpPr>
        <dsp:cNvPr id="0" name=""/>
        <dsp:cNvSpPr/>
      </dsp:nvSpPr>
      <dsp:spPr>
        <a:xfrm>
          <a:off x="2726531" y="1346809"/>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F1E8A43-ACF3-4170-94D7-DD0F86DEAB4F}">
      <dsp:nvSpPr>
        <dsp:cNvPr id="0" name=""/>
        <dsp:cNvSpPr/>
      </dsp:nvSpPr>
      <dsp:spPr>
        <a:xfrm>
          <a:off x="2686919" y="126758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8F7BBB-D60B-4C03-BEA5-58739498254A}">
      <dsp:nvSpPr>
        <dsp:cNvPr id="0" name=""/>
        <dsp:cNvSpPr/>
      </dsp:nvSpPr>
      <dsp:spPr>
        <a:xfrm rot="10800000">
          <a:off x="6216491"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a:t>2007</a:t>
          </a:r>
        </a:p>
      </dsp:txBody>
      <dsp:txXfrm rot="10800000">
        <a:off x="6311560" y="1742930"/>
        <a:ext cx="3831135" cy="475344"/>
      </dsp:txXfrm>
    </dsp:sp>
    <dsp:sp modelId="{E2B0ADF9-3210-494B-A13B-8A848D2EE2CF}">
      <dsp:nvSpPr>
        <dsp:cNvPr id="0" name=""/>
        <dsp:cNvSpPr/>
      </dsp:nvSpPr>
      <dsp:spPr>
        <a:xfrm>
          <a:off x="5453062" y="2693619"/>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t" anchorCtr="1">
          <a:noAutofit/>
        </a:bodyPr>
        <a:lstStyle/>
        <a:p>
          <a:pPr marL="0" lvl="0" indent="0" algn="ctr" defTabSz="711200">
            <a:lnSpc>
              <a:spcPct val="90000"/>
            </a:lnSpc>
            <a:spcBef>
              <a:spcPct val="0"/>
            </a:spcBef>
            <a:spcAft>
              <a:spcPct val="35000"/>
            </a:spcAft>
            <a:buNone/>
          </a:pPr>
          <a:r>
            <a:rPr lang="en-US" sz="1600" kern="1200" dirty="0"/>
            <a:t>First two-tier concession as it is today</a:t>
          </a:r>
        </a:p>
        <a:p>
          <a:pPr marL="0" lvl="0" indent="0" algn="ctr" defTabSz="711200">
            <a:lnSpc>
              <a:spcPct val="90000"/>
            </a:lnSpc>
            <a:spcBef>
              <a:spcPct val="0"/>
            </a:spcBef>
            <a:spcAft>
              <a:spcPct val="35000"/>
            </a:spcAft>
            <a:buNone/>
          </a:pPr>
          <a:r>
            <a:rPr lang="en-US" sz="1600" kern="1200" dirty="0"/>
            <a:t>VEBA</a:t>
          </a:r>
        </a:p>
        <a:p>
          <a:pPr marL="0" lvl="0" indent="0" algn="ctr" defTabSz="711200">
            <a:lnSpc>
              <a:spcPct val="90000"/>
            </a:lnSpc>
            <a:spcBef>
              <a:spcPct val="0"/>
            </a:spcBef>
            <a:spcAft>
              <a:spcPct val="35000"/>
            </a:spcAft>
            <a:buNone/>
          </a:pPr>
          <a:r>
            <a:rPr lang="en-US" sz="1600" kern="1200" dirty="0"/>
            <a:t>More symbolic than real</a:t>
          </a:r>
        </a:p>
      </dsp:txBody>
      <dsp:txXfrm>
        <a:off x="5453062" y="2693619"/>
        <a:ext cx="5453062" cy="1267585"/>
      </dsp:txXfrm>
    </dsp:sp>
    <dsp:sp modelId="{162176D7-049D-4297-B546-C9DE4160BB77}">
      <dsp:nvSpPr>
        <dsp:cNvPr id="0" name=""/>
        <dsp:cNvSpPr/>
      </dsp:nvSpPr>
      <dsp:spPr>
        <a:xfrm>
          <a:off x="8179593" y="2218274"/>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B02C702-A1F0-4748-A3C8-6806FBEF1B2E}">
      <dsp:nvSpPr>
        <dsp:cNvPr id="0" name=""/>
        <dsp:cNvSpPr/>
      </dsp:nvSpPr>
      <dsp:spPr>
        <a:xfrm>
          <a:off x="8139981" y="261439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6B10D-1A27-4612-99D9-D88D243B0EB6}">
      <dsp:nvSpPr>
        <dsp:cNvPr id="0" name=""/>
        <dsp:cNvSpPr/>
      </dsp:nvSpPr>
      <dsp:spPr>
        <a:xfrm>
          <a:off x="763428"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dirty="0"/>
            <a:t>2009</a:t>
          </a:r>
        </a:p>
      </dsp:txBody>
      <dsp:txXfrm>
        <a:off x="763428" y="1742930"/>
        <a:ext cx="3831135" cy="475344"/>
      </dsp:txXfrm>
    </dsp:sp>
    <dsp:sp modelId="{EB424BDD-F1E0-4A7C-B0AC-6AF4307CE25B}">
      <dsp:nvSpPr>
        <dsp:cNvPr id="0" name=""/>
        <dsp:cNvSpPr/>
      </dsp:nvSpPr>
      <dsp:spPr>
        <a:xfrm>
          <a:off x="0" y="0"/>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b" anchorCtr="1">
          <a:noAutofit/>
        </a:bodyPr>
        <a:lstStyle/>
        <a:p>
          <a:pPr marL="0" lvl="0" indent="0" algn="ctr" defTabSz="533400">
            <a:lnSpc>
              <a:spcPct val="90000"/>
            </a:lnSpc>
            <a:spcBef>
              <a:spcPct val="0"/>
            </a:spcBef>
            <a:spcAft>
              <a:spcPct val="35000"/>
            </a:spcAft>
            <a:buNone/>
          </a:pPr>
          <a:r>
            <a:rPr lang="en-US" sz="1200" kern="1200" dirty="0"/>
            <a:t>VEBA transition rules changed (eliminated cash contributions)</a:t>
          </a:r>
        </a:p>
        <a:p>
          <a:pPr marL="0" lvl="0" indent="0" algn="ctr" defTabSz="533400">
            <a:lnSpc>
              <a:spcPct val="90000"/>
            </a:lnSpc>
            <a:spcBef>
              <a:spcPct val="0"/>
            </a:spcBef>
            <a:spcAft>
              <a:spcPct val="35000"/>
            </a:spcAft>
            <a:buNone/>
          </a:pPr>
          <a:r>
            <a:rPr lang="en-US" sz="1200" kern="1200" dirty="0"/>
            <a:t>COLA</a:t>
          </a:r>
        </a:p>
        <a:p>
          <a:pPr marL="0" lvl="0" indent="0" algn="ctr" defTabSz="533400">
            <a:lnSpc>
              <a:spcPct val="90000"/>
            </a:lnSpc>
            <a:spcBef>
              <a:spcPct val="0"/>
            </a:spcBef>
            <a:spcAft>
              <a:spcPct val="35000"/>
            </a:spcAft>
            <a:buNone/>
          </a:pPr>
          <a:r>
            <a:rPr lang="en-US" sz="1200" kern="1200" dirty="0"/>
            <a:t>JOBS Bank</a:t>
          </a:r>
        </a:p>
        <a:p>
          <a:pPr marL="0" lvl="0" indent="0" algn="ctr" defTabSz="533400">
            <a:lnSpc>
              <a:spcPct val="90000"/>
            </a:lnSpc>
            <a:spcBef>
              <a:spcPct val="0"/>
            </a:spcBef>
            <a:spcAft>
              <a:spcPct val="35000"/>
            </a:spcAft>
            <a:buNone/>
          </a:pPr>
          <a:r>
            <a:rPr lang="en-US" sz="1200" kern="1200" dirty="0"/>
            <a:t>“Flex” employees</a:t>
          </a:r>
        </a:p>
        <a:p>
          <a:pPr marL="0" lvl="0" indent="0" algn="ctr" defTabSz="533400">
            <a:lnSpc>
              <a:spcPct val="90000"/>
            </a:lnSpc>
            <a:spcBef>
              <a:spcPct val="0"/>
            </a:spcBef>
            <a:spcAft>
              <a:spcPct val="35000"/>
            </a:spcAft>
            <a:buNone/>
          </a:pPr>
          <a:r>
            <a:rPr lang="en-US" sz="1200" kern="1200" dirty="0"/>
            <a:t>Reorganizing skilled trades</a:t>
          </a:r>
        </a:p>
      </dsp:txBody>
      <dsp:txXfrm>
        <a:off x="0" y="0"/>
        <a:ext cx="5453062" cy="1267585"/>
      </dsp:txXfrm>
    </dsp:sp>
    <dsp:sp modelId="{75F16DDD-6869-4621-8F42-42796C87C529}">
      <dsp:nvSpPr>
        <dsp:cNvPr id="0" name=""/>
        <dsp:cNvSpPr/>
      </dsp:nvSpPr>
      <dsp:spPr>
        <a:xfrm>
          <a:off x="4689633" y="1980602"/>
          <a:ext cx="1526857" cy="0"/>
        </a:xfrm>
        <a:custGeom>
          <a:avLst/>
          <a:gdLst/>
          <a:ahLst/>
          <a:cxnLst/>
          <a:rect l="0" t="0" r="0" b="0"/>
          <a:pathLst>
            <a:path>
              <a:moveTo>
                <a:pt x="0" y="0"/>
              </a:moveTo>
              <a:lnTo>
                <a:pt x="1526857"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AE99A7-9A6D-4C40-BB8B-AE18DA3344B2}">
      <dsp:nvSpPr>
        <dsp:cNvPr id="0" name=""/>
        <dsp:cNvSpPr/>
      </dsp:nvSpPr>
      <dsp:spPr>
        <a:xfrm>
          <a:off x="2726531" y="1346809"/>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2C4A4C1-856C-452F-96DF-C8D124103487}">
      <dsp:nvSpPr>
        <dsp:cNvPr id="0" name=""/>
        <dsp:cNvSpPr/>
      </dsp:nvSpPr>
      <dsp:spPr>
        <a:xfrm>
          <a:off x="2686919" y="126758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F8362-A20D-4392-911C-158724247609}">
      <dsp:nvSpPr>
        <dsp:cNvPr id="0" name=""/>
        <dsp:cNvSpPr/>
      </dsp:nvSpPr>
      <dsp:spPr>
        <a:xfrm rot="10800000">
          <a:off x="6216491"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dirty="0"/>
            <a:t>2011</a:t>
          </a:r>
        </a:p>
      </dsp:txBody>
      <dsp:txXfrm rot="10800000">
        <a:off x="6311560" y="1742930"/>
        <a:ext cx="3831135" cy="475344"/>
      </dsp:txXfrm>
    </dsp:sp>
    <dsp:sp modelId="{3DCECB38-9806-4B2D-98E9-637017573008}">
      <dsp:nvSpPr>
        <dsp:cNvPr id="0" name=""/>
        <dsp:cNvSpPr/>
      </dsp:nvSpPr>
      <dsp:spPr>
        <a:xfrm>
          <a:off x="5453062" y="2693619"/>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t" anchorCtr="1">
          <a:noAutofit/>
        </a:bodyPr>
        <a:lstStyle/>
        <a:p>
          <a:pPr marL="0" lvl="0" indent="0" algn="ctr" defTabSz="533400">
            <a:lnSpc>
              <a:spcPct val="90000"/>
            </a:lnSpc>
            <a:spcBef>
              <a:spcPct val="0"/>
            </a:spcBef>
            <a:spcAft>
              <a:spcPct val="35000"/>
            </a:spcAft>
            <a:buNone/>
          </a:pPr>
          <a:r>
            <a:rPr lang="en-US" sz="1200" kern="1200" dirty="0"/>
            <a:t>Zero raise for pensions for the first time in history</a:t>
          </a:r>
        </a:p>
        <a:p>
          <a:pPr marL="0" lvl="0" indent="0" algn="ctr" defTabSz="533400">
            <a:lnSpc>
              <a:spcPct val="90000"/>
            </a:lnSpc>
            <a:spcBef>
              <a:spcPct val="0"/>
            </a:spcBef>
            <a:spcAft>
              <a:spcPct val="35000"/>
            </a:spcAft>
            <a:buNone/>
          </a:pPr>
          <a:r>
            <a:rPr lang="en-US" sz="1200" kern="1200" dirty="0"/>
            <a:t>Job security redefined</a:t>
          </a:r>
        </a:p>
        <a:p>
          <a:pPr marL="0" lvl="0" indent="0" algn="ctr" defTabSz="533400">
            <a:lnSpc>
              <a:spcPct val="90000"/>
            </a:lnSpc>
            <a:spcBef>
              <a:spcPct val="0"/>
            </a:spcBef>
            <a:spcAft>
              <a:spcPct val="35000"/>
            </a:spcAft>
            <a:buNone/>
          </a:pPr>
          <a:r>
            <a:rPr lang="en-US" sz="1200" kern="1200" dirty="0"/>
            <a:t>Temporary work added as a classification</a:t>
          </a:r>
        </a:p>
      </dsp:txBody>
      <dsp:txXfrm>
        <a:off x="5453062" y="2693619"/>
        <a:ext cx="5453062" cy="1267585"/>
      </dsp:txXfrm>
    </dsp:sp>
    <dsp:sp modelId="{5DA49814-5CF9-4AD9-B2F7-13E81474550B}">
      <dsp:nvSpPr>
        <dsp:cNvPr id="0" name=""/>
        <dsp:cNvSpPr/>
      </dsp:nvSpPr>
      <dsp:spPr>
        <a:xfrm>
          <a:off x="8179593" y="2218274"/>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DEE7A20-76B4-4D6B-8705-39CD7EB3BC8B}">
      <dsp:nvSpPr>
        <dsp:cNvPr id="0" name=""/>
        <dsp:cNvSpPr/>
      </dsp:nvSpPr>
      <dsp:spPr>
        <a:xfrm>
          <a:off x="8139981" y="261439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AE890-80A8-4DDD-A05F-F176F33B3CB0}">
      <dsp:nvSpPr>
        <dsp:cNvPr id="0" name=""/>
        <dsp:cNvSpPr/>
      </dsp:nvSpPr>
      <dsp:spPr>
        <a:xfrm>
          <a:off x="763428"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a:t>2015</a:t>
          </a:r>
          <a:endParaRPr lang="en-US" sz="1600" kern="1200" dirty="0"/>
        </a:p>
      </dsp:txBody>
      <dsp:txXfrm>
        <a:off x="763428" y="1742930"/>
        <a:ext cx="3831135" cy="475344"/>
      </dsp:txXfrm>
    </dsp:sp>
    <dsp:sp modelId="{58F650F1-D682-410E-A696-39D4389025F7}">
      <dsp:nvSpPr>
        <dsp:cNvPr id="0" name=""/>
        <dsp:cNvSpPr/>
      </dsp:nvSpPr>
      <dsp:spPr>
        <a:xfrm>
          <a:off x="0" y="0"/>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Pay increases and profit sharing</a:t>
          </a:r>
        </a:p>
        <a:p>
          <a:pPr marL="0" lvl="0" indent="0" algn="ctr" defTabSz="488950">
            <a:lnSpc>
              <a:spcPct val="90000"/>
            </a:lnSpc>
            <a:spcBef>
              <a:spcPct val="0"/>
            </a:spcBef>
            <a:spcAft>
              <a:spcPct val="35000"/>
            </a:spcAft>
            <a:buNone/>
          </a:pPr>
          <a:r>
            <a:rPr lang="en-US" sz="1100" kern="1200" dirty="0"/>
            <a:t>No COLA or JOBS Bank </a:t>
          </a:r>
        </a:p>
        <a:p>
          <a:pPr marL="0" lvl="0" indent="0" algn="ctr" defTabSz="488950">
            <a:lnSpc>
              <a:spcPct val="90000"/>
            </a:lnSpc>
            <a:spcBef>
              <a:spcPct val="0"/>
            </a:spcBef>
            <a:spcAft>
              <a:spcPct val="35000"/>
            </a:spcAft>
            <a:buNone/>
          </a:pPr>
          <a:r>
            <a:rPr lang="en-US" sz="1100" kern="1200" dirty="0"/>
            <a:t>No pension increase</a:t>
          </a:r>
        </a:p>
        <a:p>
          <a:pPr marL="0" lvl="0" indent="0" algn="ctr" defTabSz="488950">
            <a:lnSpc>
              <a:spcPct val="90000"/>
            </a:lnSpc>
            <a:spcBef>
              <a:spcPct val="0"/>
            </a:spcBef>
            <a:spcAft>
              <a:spcPct val="35000"/>
            </a:spcAft>
            <a:buNone/>
          </a:pPr>
          <a:r>
            <a:rPr lang="en-US" sz="1100" kern="1200" dirty="0"/>
            <a:t>Phasing out two tier but creating more wage scales</a:t>
          </a:r>
        </a:p>
        <a:p>
          <a:pPr marL="0" lvl="0" indent="0" algn="ctr" defTabSz="488950">
            <a:lnSpc>
              <a:spcPct val="90000"/>
            </a:lnSpc>
            <a:spcBef>
              <a:spcPct val="0"/>
            </a:spcBef>
            <a:spcAft>
              <a:spcPct val="35000"/>
            </a:spcAft>
            <a:buNone/>
          </a:pPr>
          <a:r>
            <a:rPr lang="en-US" sz="1100" kern="1200" dirty="0"/>
            <a:t>No traditional healthcare or defined pension for new hires</a:t>
          </a:r>
        </a:p>
        <a:p>
          <a:pPr marL="0" lvl="0" indent="0" algn="ctr" defTabSz="488950">
            <a:lnSpc>
              <a:spcPct val="90000"/>
            </a:lnSpc>
            <a:spcBef>
              <a:spcPct val="0"/>
            </a:spcBef>
            <a:spcAft>
              <a:spcPct val="35000"/>
            </a:spcAft>
            <a:buNone/>
          </a:pPr>
          <a:r>
            <a:rPr lang="en-US" sz="1100" kern="1200" dirty="0"/>
            <a:t>Healthcare for temps</a:t>
          </a:r>
        </a:p>
      </dsp:txBody>
      <dsp:txXfrm>
        <a:off x="0" y="0"/>
        <a:ext cx="5453062" cy="1267585"/>
      </dsp:txXfrm>
    </dsp:sp>
    <dsp:sp modelId="{DE8F456A-04EB-49C9-AF24-5DC8502C5397}">
      <dsp:nvSpPr>
        <dsp:cNvPr id="0" name=""/>
        <dsp:cNvSpPr/>
      </dsp:nvSpPr>
      <dsp:spPr>
        <a:xfrm>
          <a:off x="4689633" y="1980602"/>
          <a:ext cx="1526857" cy="0"/>
        </a:xfrm>
        <a:custGeom>
          <a:avLst/>
          <a:gdLst/>
          <a:ahLst/>
          <a:cxnLst/>
          <a:rect l="0" t="0" r="0" b="0"/>
          <a:pathLst>
            <a:path>
              <a:moveTo>
                <a:pt x="0" y="0"/>
              </a:moveTo>
              <a:lnTo>
                <a:pt x="1526857"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6BC591-3AA8-4660-AFD0-3FA90B7E2B16}">
      <dsp:nvSpPr>
        <dsp:cNvPr id="0" name=""/>
        <dsp:cNvSpPr/>
      </dsp:nvSpPr>
      <dsp:spPr>
        <a:xfrm>
          <a:off x="2726531" y="1346809"/>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BE1F05A-6656-4C46-9E02-B33C0271EB55}">
      <dsp:nvSpPr>
        <dsp:cNvPr id="0" name=""/>
        <dsp:cNvSpPr/>
      </dsp:nvSpPr>
      <dsp:spPr>
        <a:xfrm>
          <a:off x="2686919" y="126758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06DC6D-ED67-4D4B-AA55-9A7DBEA58771}">
      <dsp:nvSpPr>
        <dsp:cNvPr id="0" name=""/>
        <dsp:cNvSpPr/>
      </dsp:nvSpPr>
      <dsp:spPr>
        <a:xfrm rot="10800000">
          <a:off x="6216491" y="1742930"/>
          <a:ext cx="3926204" cy="475344"/>
        </a:xfrm>
        <a:prstGeom prst="homePlate">
          <a:avLst>
            <a:gd name="adj" fmla="val 40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711200">
            <a:lnSpc>
              <a:spcPct val="90000"/>
            </a:lnSpc>
            <a:spcBef>
              <a:spcPct val="0"/>
            </a:spcBef>
            <a:spcAft>
              <a:spcPct val="35000"/>
            </a:spcAft>
            <a:buNone/>
          </a:pPr>
          <a:r>
            <a:rPr lang="en-US" sz="1600" kern="1200"/>
            <a:t>2019</a:t>
          </a:r>
          <a:endParaRPr lang="en-US" sz="1600" kern="1200" dirty="0"/>
        </a:p>
      </dsp:txBody>
      <dsp:txXfrm rot="10800000">
        <a:off x="6311560" y="1742930"/>
        <a:ext cx="3831135" cy="475344"/>
      </dsp:txXfrm>
    </dsp:sp>
    <dsp:sp modelId="{4DCCBE90-019D-4774-B881-60D3DC419CC7}">
      <dsp:nvSpPr>
        <dsp:cNvPr id="0" name=""/>
        <dsp:cNvSpPr/>
      </dsp:nvSpPr>
      <dsp:spPr>
        <a:xfrm>
          <a:off x="5453062" y="2693619"/>
          <a:ext cx="5453062" cy="1267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COLA</a:t>
          </a:r>
        </a:p>
        <a:p>
          <a:pPr marL="0" lvl="0" indent="0" algn="ctr" defTabSz="488950">
            <a:lnSpc>
              <a:spcPct val="90000"/>
            </a:lnSpc>
            <a:spcBef>
              <a:spcPct val="0"/>
            </a:spcBef>
            <a:spcAft>
              <a:spcPct val="35000"/>
            </a:spcAft>
            <a:buNone/>
          </a:pPr>
          <a:r>
            <a:rPr lang="en-US" sz="1100" kern="1200"/>
            <a:t>Job Security</a:t>
          </a:r>
        </a:p>
        <a:p>
          <a:pPr marL="0" lvl="0" indent="0" algn="ctr" defTabSz="488950">
            <a:lnSpc>
              <a:spcPct val="90000"/>
            </a:lnSpc>
            <a:spcBef>
              <a:spcPct val="0"/>
            </a:spcBef>
            <a:spcAft>
              <a:spcPct val="35000"/>
            </a:spcAft>
            <a:buNone/>
          </a:pPr>
          <a:r>
            <a:rPr lang="en-US" sz="1100" kern="1200"/>
            <a:t>Work Rules</a:t>
          </a:r>
        </a:p>
        <a:p>
          <a:pPr marL="0" lvl="0" indent="0" algn="ctr" defTabSz="488950">
            <a:lnSpc>
              <a:spcPct val="90000"/>
            </a:lnSpc>
            <a:spcBef>
              <a:spcPct val="0"/>
            </a:spcBef>
            <a:spcAft>
              <a:spcPct val="35000"/>
            </a:spcAft>
            <a:buNone/>
          </a:pPr>
          <a:r>
            <a:rPr lang="en-US" sz="1100" kern="1200"/>
            <a:t>Pay Gap</a:t>
          </a:r>
          <a:endParaRPr lang="en-US" sz="1100" kern="1200" dirty="0"/>
        </a:p>
      </dsp:txBody>
      <dsp:txXfrm>
        <a:off x="5453062" y="2693619"/>
        <a:ext cx="5453062" cy="1267585"/>
      </dsp:txXfrm>
    </dsp:sp>
    <dsp:sp modelId="{1E3CDD19-13AF-4860-A008-1DBD3D411F48}">
      <dsp:nvSpPr>
        <dsp:cNvPr id="0" name=""/>
        <dsp:cNvSpPr/>
      </dsp:nvSpPr>
      <dsp:spPr>
        <a:xfrm>
          <a:off x="8179593" y="2218274"/>
          <a:ext cx="0" cy="39612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8EC4483-0443-47C2-A254-96E366086404}">
      <dsp:nvSpPr>
        <dsp:cNvPr id="0" name=""/>
        <dsp:cNvSpPr/>
      </dsp:nvSpPr>
      <dsp:spPr>
        <a:xfrm>
          <a:off x="8139981" y="2614395"/>
          <a:ext cx="79224" cy="7922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F1A4F-FD55-452F-870D-874471B7E1FB}">
      <dsp:nvSpPr>
        <dsp:cNvPr id="0" name=""/>
        <dsp:cNvSpPr/>
      </dsp:nvSpPr>
      <dsp:spPr>
        <a:xfrm>
          <a:off x="3231" y="172777"/>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Implementation of the two-tier system (was first agreed in 2007 but put in place fully after the bailout in 2009, didn’t go in practice in Tonawanda until new hires come in in 2012)</a:t>
          </a:r>
        </a:p>
      </dsp:txBody>
      <dsp:txXfrm>
        <a:off x="3231" y="172777"/>
        <a:ext cx="2563601" cy="1538160"/>
      </dsp:txXfrm>
    </dsp:sp>
    <dsp:sp modelId="{658F0D16-5EC4-4F00-BB00-4C25B6324BD9}">
      <dsp:nvSpPr>
        <dsp:cNvPr id="0" name=""/>
        <dsp:cNvSpPr/>
      </dsp:nvSpPr>
      <dsp:spPr>
        <a:xfrm>
          <a:off x="2823193" y="172777"/>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New hires vs old hires: generational shift and different expectations of work</a:t>
          </a:r>
        </a:p>
      </dsp:txBody>
      <dsp:txXfrm>
        <a:off x="2823193" y="172777"/>
        <a:ext cx="2563601" cy="1538160"/>
      </dsp:txXfrm>
    </dsp:sp>
    <dsp:sp modelId="{86AE60D8-C0FE-4726-A8C3-874ED07A6ACE}">
      <dsp:nvSpPr>
        <dsp:cNvPr id="0" name=""/>
        <dsp:cNvSpPr/>
      </dsp:nvSpPr>
      <dsp:spPr>
        <a:xfrm>
          <a:off x="5643155" y="172777"/>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Reorganization of labor process and major technological retooling</a:t>
          </a:r>
        </a:p>
      </dsp:txBody>
      <dsp:txXfrm>
        <a:off x="5643155" y="172777"/>
        <a:ext cx="2563601" cy="1538160"/>
      </dsp:txXfrm>
    </dsp:sp>
    <dsp:sp modelId="{3C08E6C9-543C-4227-8BB3-00B520FB6079}">
      <dsp:nvSpPr>
        <dsp:cNvPr id="0" name=""/>
        <dsp:cNvSpPr/>
      </dsp:nvSpPr>
      <dsp:spPr>
        <a:xfrm>
          <a:off x="8463116" y="172777"/>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GM invested $20 billion in 40 facilities across the states, Tonawanda is among the main beneficiaries</a:t>
          </a:r>
        </a:p>
      </dsp:txBody>
      <dsp:txXfrm>
        <a:off x="8463116" y="172777"/>
        <a:ext cx="2563601" cy="1538160"/>
      </dsp:txXfrm>
    </dsp:sp>
    <dsp:sp modelId="{3E825932-51AA-4928-BA46-E8369D300E4D}">
      <dsp:nvSpPr>
        <dsp:cNvPr id="0" name=""/>
        <dsp:cNvSpPr/>
      </dsp:nvSpPr>
      <dsp:spPr>
        <a:xfrm>
          <a:off x="1413212" y="196729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Dual effects of technology: more technology on the machine floor; less technology and more manual labor on the assembly line (Toyota and Daimler reduces technology in select parts of their production process as well)</a:t>
          </a:r>
        </a:p>
      </dsp:txBody>
      <dsp:txXfrm>
        <a:off x="1413212" y="1967299"/>
        <a:ext cx="2563601" cy="1538160"/>
      </dsp:txXfrm>
    </dsp:sp>
    <dsp:sp modelId="{D127A7BB-9FDE-45CB-A147-3C239813F004}">
      <dsp:nvSpPr>
        <dsp:cNvPr id="0" name=""/>
        <dsp:cNvSpPr/>
      </dsp:nvSpPr>
      <dsp:spPr>
        <a:xfrm>
          <a:off x="4233174" y="196729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Skilled trades reorganization, reduction of skill classifications, consolidation of skills, reduction of workforce</a:t>
          </a:r>
        </a:p>
      </dsp:txBody>
      <dsp:txXfrm>
        <a:off x="4233174" y="1967299"/>
        <a:ext cx="2563601" cy="1538160"/>
      </dsp:txXfrm>
    </dsp:sp>
    <dsp:sp modelId="{F6D35341-4574-490A-824D-34202005D57A}">
      <dsp:nvSpPr>
        <dsp:cNvPr id="0" name=""/>
        <dsp:cNvSpPr/>
      </dsp:nvSpPr>
      <dsp:spPr>
        <a:xfrm>
          <a:off x="7053135" y="196729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No two-tier in the trades department but different demographics</a:t>
          </a:r>
        </a:p>
      </dsp:txBody>
      <dsp:txXfrm>
        <a:off x="7053135" y="1967299"/>
        <a:ext cx="2563601" cy="1538160"/>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8/15/2017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8/15/2017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8/15/2017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8/15/2017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8/15/2017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0603576-0132-45C4-B7B5-8B71199F6922}"/>
              </a:ext>
            </a:extLst>
          </p:cNvPr>
          <p:cNvSpPr>
            <a:spLocks noGrp="1"/>
          </p:cNvSpPr>
          <p:nvPr>
            <p:ph type="ctrTitle"/>
          </p:nvPr>
        </p:nvSpPr>
        <p:spPr>
          <a:xfrm>
            <a:off x="4449960" y="1507414"/>
            <a:ext cx="7295507" cy="3703320"/>
          </a:xfrm>
        </p:spPr>
        <p:txBody>
          <a:bodyPr anchor="ctr">
            <a:normAutofit/>
          </a:bodyPr>
          <a:lstStyle/>
          <a:p>
            <a:pPr>
              <a:lnSpc>
                <a:spcPct val="90000"/>
              </a:lnSpc>
            </a:pPr>
            <a:r>
              <a:rPr lang="en-US" sz="4100" b="1"/>
              <a:t>The Reindustrialization of the U.S.: Tonawanda Engine Plant since the Great Recession</a:t>
            </a:r>
            <a:endParaRPr lang="en-US" sz="4100"/>
          </a:p>
        </p:txBody>
      </p:sp>
      <p:sp>
        <p:nvSpPr>
          <p:cNvPr id="3" name="Subtitle 2">
            <a:extLst>
              <a:ext uri="{FF2B5EF4-FFF2-40B4-BE49-F238E27FC236}">
                <a16:creationId xmlns:a16="http://schemas.microsoft.com/office/drawing/2014/main" id="{A93B9FD0-AF19-4660-BDC7-83BFF4B64D9F}"/>
              </a:ext>
            </a:extLst>
          </p:cNvPr>
          <p:cNvSpPr>
            <a:spLocks noGrp="1"/>
          </p:cNvSpPr>
          <p:nvPr>
            <p:ph type="subTitle" idx="1"/>
          </p:nvPr>
        </p:nvSpPr>
        <p:spPr>
          <a:xfrm>
            <a:off x="444342" y="1507414"/>
            <a:ext cx="3330781" cy="3703320"/>
          </a:xfrm>
          <a:ln w="57150">
            <a:noFill/>
          </a:ln>
        </p:spPr>
        <p:txBody>
          <a:bodyPr anchor="ctr">
            <a:normAutofit/>
          </a:bodyPr>
          <a:lstStyle/>
          <a:p>
            <a:pPr algn="r"/>
            <a:r>
              <a:rPr lang="en-US" sz="2000" b="1"/>
              <a:t>Evren Dincer</a:t>
            </a:r>
            <a:br>
              <a:rPr lang="en-US" sz="2000" b="1"/>
            </a:br>
            <a:r>
              <a:rPr lang="en-US" sz="2000" b="1"/>
              <a:t>Department of Sociology, Uludag University</a:t>
            </a:r>
            <a:endParaRPr lang="en-US" sz="2000"/>
          </a:p>
          <a:p>
            <a:pPr algn="r"/>
            <a:endParaRPr lang="en-US" sz="2000"/>
          </a:p>
        </p:txBody>
      </p:sp>
    </p:spTree>
    <p:extLst>
      <p:ext uri="{BB962C8B-B14F-4D97-AF65-F5344CB8AC3E}">
        <p14:creationId xmlns:p14="http://schemas.microsoft.com/office/powerpoint/2010/main" val="2630042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12"/>
            <a:ext cx="12192000" cy="6321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Title 6">
            <a:extLst>
              <a:ext uri="{FF2B5EF4-FFF2-40B4-BE49-F238E27FC236}">
                <a16:creationId xmlns:a16="http://schemas.microsoft.com/office/drawing/2014/main" id="{054830CA-D303-4CA1-BE61-04CD630AB3FE}"/>
              </a:ext>
            </a:extLst>
          </p:cNvPr>
          <p:cNvSpPr>
            <a:spLocks noGrp="1"/>
          </p:cNvSpPr>
          <p:nvPr>
            <p:ph type="title"/>
          </p:nvPr>
        </p:nvSpPr>
        <p:spPr>
          <a:xfrm>
            <a:off x="581192" y="5264487"/>
            <a:ext cx="11029616" cy="718870"/>
          </a:xfrm>
        </p:spPr>
        <p:txBody>
          <a:bodyPr>
            <a:normAutofit/>
          </a:bodyPr>
          <a:lstStyle/>
          <a:p>
            <a:r>
              <a:rPr lang="en-US">
                <a:solidFill>
                  <a:srgbClr val="FFFEFF"/>
                </a:solidFill>
              </a:rPr>
              <a:t>National Contracts</a:t>
            </a:r>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926243879"/>
              </p:ext>
            </p:extLst>
          </p:nvPr>
        </p:nvGraphicFramePr>
        <p:xfrm>
          <a:off x="642938" y="858445"/>
          <a:ext cx="10906125" cy="3961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071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581192" y="702156"/>
            <a:ext cx="11029616" cy="1013800"/>
          </a:xfrm>
        </p:spPr>
        <p:txBody>
          <a:bodyPr>
            <a:normAutofit/>
          </a:bodyPr>
          <a:lstStyle/>
          <a:p>
            <a:r>
              <a:rPr lang="en-US" b="1">
                <a:solidFill>
                  <a:srgbClr val="FFFEFF"/>
                </a:solidFill>
              </a:rPr>
              <a:t>On the Shop Floor: What happened in 2009</a:t>
            </a:r>
            <a:endParaRPr lang="en-US">
              <a:solidFill>
                <a:srgbClr val="FFFEFF"/>
              </a:solidFill>
            </a:endParaRPr>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379141874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230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581192" y="1507414"/>
            <a:ext cx="5120255" cy="3903332"/>
          </a:xfrm>
        </p:spPr>
        <p:txBody>
          <a:bodyPr anchor="t">
            <a:normAutofit/>
          </a:bodyPr>
          <a:lstStyle/>
          <a:p>
            <a:r>
              <a:rPr lang="en-US" sz="4000" b="1">
                <a:solidFill>
                  <a:schemeClr val="accent2"/>
                </a:solidFill>
              </a:rPr>
              <a:t>Generational transition: Two-tiers or more</a:t>
            </a:r>
            <a:endParaRPr lang="en-US" sz="4000">
              <a:solidFill>
                <a:schemeClr val="accent2"/>
              </a:solidFill>
            </a:endParaRP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6400800" y="1507415"/>
            <a:ext cx="5210007" cy="3903331"/>
          </a:xfrm>
          <a:ln w="57150">
            <a:noFill/>
          </a:ln>
        </p:spPr>
        <p:txBody>
          <a:bodyPr anchor="t">
            <a:normAutofit/>
          </a:bodyPr>
          <a:lstStyle/>
          <a:p>
            <a:r>
              <a:rPr lang="en-US" sz="2000" i="1" dirty="0"/>
              <a:t>More tiers on the production side instead of two</a:t>
            </a:r>
          </a:p>
          <a:p>
            <a:r>
              <a:rPr lang="en-US" sz="2000" i="1" dirty="0"/>
              <a:t>Tonawanda natives</a:t>
            </a:r>
          </a:p>
          <a:p>
            <a:r>
              <a:rPr lang="en-US" sz="2000" i="1" dirty="0"/>
              <a:t>Transplants: before 1999, before and after 2008</a:t>
            </a:r>
          </a:p>
          <a:p>
            <a:r>
              <a:rPr lang="en-US" sz="2000" i="1" dirty="0"/>
              <a:t>New hires</a:t>
            </a:r>
          </a:p>
          <a:p>
            <a:r>
              <a:rPr lang="en-US" sz="2000" i="1" dirty="0"/>
              <a:t>Temps </a:t>
            </a:r>
          </a:p>
          <a:p>
            <a:endParaRPr lang="en-US" sz="2000" i="1" dirty="0"/>
          </a:p>
          <a:p>
            <a:endParaRPr lang="en-US" sz="2000" dirty="0"/>
          </a:p>
          <a:p>
            <a:endParaRPr lang="en-US" sz="2000" dirty="0"/>
          </a:p>
        </p:txBody>
      </p:sp>
    </p:spTree>
    <p:extLst>
      <p:ext uri="{BB962C8B-B14F-4D97-AF65-F5344CB8AC3E}">
        <p14:creationId xmlns:p14="http://schemas.microsoft.com/office/powerpoint/2010/main" val="140944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b="1" dirty="0">
                <a:solidFill>
                  <a:srgbClr val="FFFFFF"/>
                </a:solidFill>
              </a:rPr>
              <a:t>A senior employee on new hires</a:t>
            </a:r>
            <a:endParaRPr lang="en-US" sz="3200" dirty="0">
              <a:solidFill>
                <a:srgbClr val="FFFFFF"/>
              </a:solidFill>
            </a:endParaRP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pPr>
              <a:lnSpc>
                <a:spcPct val="90000"/>
              </a:lnSpc>
            </a:pPr>
            <a:endParaRPr lang="en-US" sz="1500" dirty="0"/>
          </a:p>
          <a:p>
            <a:r>
              <a:rPr lang="en-US" i="1" dirty="0"/>
              <a:t>It’s very simple. It’s probably a complex issue but the jobs out there today... If you’re looking for work, I have couple [kids] they have [higher degrees] but they can’t find work. So the work is hard to come by in some places sometimes. So jobs are hard to come by. So a lot of people when they see $14.50 or $15 an hour they say: ‘I’m </a:t>
            </a:r>
            <a:r>
              <a:rPr lang="en-US" i="1" dirty="0" err="1"/>
              <a:t>gonna</a:t>
            </a:r>
            <a:r>
              <a:rPr lang="en-US" i="1" dirty="0"/>
              <a:t> work for GM even though I know my father, my uncle or somebody else is making twice as much as me. I still want the healthcare, I still want the retirement as it is now, different than when I started. It’s all worth working there to get that kind of $15 an hour or maybe go up there to $19 an hour at the end.’ So if you look at that point, a lot of people are very thankful to have a job because they can’t find any job even for $10 an hour or 12 bucks an hour or whatever. This job pays decent, so it’s either the street or working for $14, $15 an hour.</a:t>
            </a:r>
          </a:p>
          <a:p>
            <a:pPr>
              <a:lnSpc>
                <a:spcPct val="90000"/>
              </a:lnSpc>
            </a:pPr>
            <a:endParaRPr lang="en-US" sz="1500" dirty="0"/>
          </a:p>
          <a:p>
            <a:pPr>
              <a:lnSpc>
                <a:spcPct val="90000"/>
              </a:lnSpc>
            </a:pPr>
            <a:endParaRPr lang="en-US" sz="1500" dirty="0"/>
          </a:p>
        </p:txBody>
      </p:sp>
    </p:spTree>
    <p:extLst>
      <p:ext uri="{BB962C8B-B14F-4D97-AF65-F5344CB8AC3E}">
        <p14:creationId xmlns:p14="http://schemas.microsoft.com/office/powerpoint/2010/main" val="169879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b="1" dirty="0">
                <a:solidFill>
                  <a:srgbClr val="FFFFFF"/>
                </a:solidFill>
              </a:rPr>
              <a:t>A senior employee on working for GM: GM vs the labor market</a:t>
            </a:r>
            <a:endParaRPr lang="en-US" sz="3200" dirty="0">
              <a:solidFill>
                <a:srgbClr val="FFFFFF"/>
              </a:solidFill>
            </a:endParaRP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pPr>
              <a:lnSpc>
                <a:spcPct val="90000"/>
              </a:lnSpc>
            </a:pPr>
            <a:endParaRPr lang="en-US" sz="1500" dirty="0"/>
          </a:p>
          <a:p>
            <a:r>
              <a:rPr lang="en-US" dirty="0"/>
              <a:t>I was laid off for three years, actually three years to be exact. I went back to school. I started [my own] business. I went for computer programming training but I couldn’t get a job because everybody knew when you’re working for General Motors and make good money, you’d probably go back to General Motors when they called you back. So nobody wanted to hire you. You’d go back to GM anyways.</a:t>
            </a:r>
            <a:endParaRPr lang="en-US" sz="1500" dirty="0"/>
          </a:p>
          <a:p>
            <a:pPr>
              <a:lnSpc>
                <a:spcPct val="90000"/>
              </a:lnSpc>
            </a:pPr>
            <a:endParaRPr lang="en-US" sz="1500" dirty="0"/>
          </a:p>
        </p:txBody>
      </p:sp>
    </p:spTree>
    <p:extLst>
      <p:ext uri="{BB962C8B-B14F-4D97-AF65-F5344CB8AC3E}">
        <p14:creationId xmlns:p14="http://schemas.microsoft.com/office/powerpoint/2010/main" val="2597390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b="1" dirty="0">
                <a:solidFill>
                  <a:srgbClr val="FFFFFF"/>
                </a:solidFill>
              </a:rPr>
              <a:t>two senior employees on the job itself</a:t>
            </a:r>
            <a:endParaRPr lang="en-US" sz="3200" dirty="0">
              <a:solidFill>
                <a:srgbClr val="FFFFFF"/>
              </a:solidFill>
            </a:endParaRP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fontScale="92500" lnSpcReduction="20000"/>
          </a:bodyPr>
          <a:lstStyle/>
          <a:p>
            <a:pPr>
              <a:lnSpc>
                <a:spcPct val="90000"/>
              </a:lnSpc>
            </a:pPr>
            <a:r>
              <a:rPr lang="en-US" i="1" dirty="0"/>
              <a:t>But what was good about it, if there is a good thing about it, once you got used to being on the line and used to performing the jobs you put yourself in a state of mind where you think of other things and you’re capable of performing your job putting parts on it but you survive the line by thinking about other things or talking to the nearest worker. For that kind of money we’re making back then, $3.99 an hour, it was a lot of money in [the 1970s]. (…) I mean, I came off with a job where I was making a buck and a half, so over doubled what I was making. So [I said] I’m </a:t>
            </a:r>
            <a:r>
              <a:rPr lang="en-US" i="1" dirty="0" err="1"/>
              <a:t>gonna</a:t>
            </a:r>
            <a:r>
              <a:rPr lang="en-US" i="1" dirty="0"/>
              <a:t> survive, I’m </a:t>
            </a:r>
            <a:r>
              <a:rPr lang="en-US" i="1" dirty="0" err="1"/>
              <a:t>gonna</a:t>
            </a:r>
            <a:r>
              <a:rPr lang="en-US" i="1" dirty="0"/>
              <a:t> tough it up. I’m </a:t>
            </a:r>
            <a:r>
              <a:rPr lang="en-US" i="1" dirty="0" err="1"/>
              <a:t>gonna</a:t>
            </a:r>
            <a:r>
              <a:rPr lang="en-US" i="1" dirty="0"/>
              <a:t> make it work because it got benefits, health insurance and retirement and sooner or later I’m </a:t>
            </a:r>
            <a:r>
              <a:rPr lang="en-US" i="1" dirty="0" err="1"/>
              <a:t>gonna</a:t>
            </a:r>
            <a:r>
              <a:rPr lang="en-US" i="1" dirty="0"/>
              <a:t> have five years in and I’m </a:t>
            </a:r>
            <a:r>
              <a:rPr lang="en-US" i="1" dirty="0" err="1"/>
              <a:t>gonna</a:t>
            </a:r>
            <a:r>
              <a:rPr lang="en-US" i="1" dirty="0"/>
              <a:t> get a real good job, you know seniority wise. (…) If you had twenty years of seniority you could sit all day long.</a:t>
            </a:r>
          </a:p>
          <a:p>
            <a:pPr>
              <a:lnSpc>
                <a:spcPct val="90000"/>
              </a:lnSpc>
            </a:pPr>
            <a:r>
              <a:rPr lang="en-US" i="1" dirty="0"/>
              <a:t>We were hired for our physical abilities. The job was very demanding. You have to perform a physical job 8 hours a day and have to leave the plant and still feel human. It was not easy, you have to be physically fit and mentally fit. Working indoors is not like working outside. It takes a toll on you, also not all workers are happy there. (…) [But] it was prestigious. If you worked at GM, people would just looked at you and walked around. They didn’t even want to talk to you. They didn’t know how. When I started here I was making twice as much money as my father in [the early 1970s] when I was 18.</a:t>
            </a:r>
          </a:p>
        </p:txBody>
      </p:sp>
    </p:spTree>
    <p:extLst>
      <p:ext uri="{BB962C8B-B14F-4D97-AF65-F5344CB8AC3E}">
        <p14:creationId xmlns:p14="http://schemas.microsoft.com/office/powerpoint/2010/main" val="262305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A tier one employee on working for gm after recession</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pPr>
              <a:lnSpc>
                <a:spcPct val="90000"/>
              </a:lnSpc>
            </a:pPr>
            <a:r>
              <a:rPr lang="en-US" i="1" dirty="0"/>
              <a:t>Tier 1 people actually haven’t had a raise in I don’t know seven eight nine years maybe. (…) Some people complain, and I say: Where are you </a:t>
            </a:r>
            <a:r>
              <a:rPr lang="en-US" i="1" dirty="0" err="1"/>
              <a:t>gonna</a:t>
            </a:r>
            <a:r>
              <a:rPr lang="en-US" i="1" dirty="0"/>
              <a:t> work for $28 an hour, where’re you </a:t>
            </a:r>
            <a:r>
              <a:rPr lang="en-US" i="1" dirty="0" err="1"/>
              <a:t>gonna</a:t>
            </a:r>
            <a:r>
              <a:rPr lang="en-US" i="1" dirty="0"/>
              <a:t> get the same benefits or retirement that we have now if you want to start over some other place? You got five weeks of vacation. You work Monday through Friday, you don’t have to work the weekends. If you want to start over somewhere else (…) you’ll probably work in different shifts, you work weekends and holidays if you’re a salesman, a car salesman you work evenings and weekends. So where are you </a:t>
            </a:r>
            <a:r>
              <a:rPr lang="en-US" i="1" dirty="0" err="1"/>
              <a:t>gonna</a:t>
            </a:r>
            <a:r>
              <a:rPr lang="en-US" i="1" dirty="0"/>
              <a:t> go? Am I happy, no! </a:t>
            </a:r>
            <a:r>
              <a:rPr lang="en-US" b="1" i="1" dirty="0"/>
              <a:t>But I understand the reality of the world. </a:t>
            </a:r>
            <a:r>
              <a:rPr lang="en-US" i="1" dirty="0"/>
              <a:t>$28.50 is better than $14.50, it’s better than (…) I mean we are not happy, we lost our wages.</a:t>
            </a:r>
          </a:p>
          <a:p>
            <a:pPr>
              <a:lnSpc>
                <a:spcPct val="90000"/>
              </a:lnSpc>
            </a:pPr>
            <a:endParaRPr lang="en-US" i="1" dirty="0"/>
          </a:p>
        </p:txBody>
      </p:sp>
    </p:spTree>
    <p:extLst>
      <p:ext uri="{BB962C8B-B14F-4D97-AF65-F5344CB8AC3E}">
        <p14:creationId xmlns:p14="http://schemas.microsoft.com/office/powerpoint/2010/main" val="1414231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Lockport transplant after recession</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pPr>
              <a:lnSpc>
                <a:spcPct val="90000"/>
              </a:lnSpc>
            </a:pPr>
            <a:r>
              <a:rPr lang="en-US" i="1" dirty="0"/>
              <a:t>I dropped from $28.87 to $14.50. That’s what I started at in the [late 1980s]. So in [about 20 years] I went back to what exactly I started at! Gas was 75 cents then, in 2008 it was $3.80. So my wage went backward to the 1980s wage. That’s what I argued about with the supervision. I’m making 1980s wages yet I’m paying everything in 2008 dollars. Water, clothing, school taxes yet my wage dropped twenty years…</a:t>
            </a:r>
          </a:p>
        </p:txBody>
      </p:sp>
    </p:spTree>
    <p:extLst>
      <p:ext uri="{BB962C8B-B14F-4D97-AF65-F5344CB8AC3E}">
        <p14:creationId xmlns:p14="http://schemas.microsoft.com/office/powerpoint/2010/main" val="1400518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“The reality of the world:” new hires on two tier</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fontScale="92500" lnSpcReduction="10000"/>
          </a:bodyPr>
          <a:lstStyle/>
          <a:p>
            <a:r>
              <a:rPr lang="en-US" i="1" dirty="0"/>
              <a:t>New people like myself we all want that higher dollar amount; we all do the same work. Why aren’t we getting what they’re getting? As far as I understand, one of the issues that’s </a:t>
            </a:r>
            <a:r>
              <a:rPr lang="en-US" i="1" dirty="0" err="1"/>
              <a:t>gonna</a:t>
            </a:r>
            <a:r>
              <a:rPr lang="en-US" i="1" dirty="0"/>
              <a:t> be negotiated in the next contract coming up is going to be the Tier 1 tier two pay scale. They </a:t>
            </a:r>
            <a:r>
              <a:rPr lang="en-US" i="1" dirty="0" err="1"/>
              <a:t>wanna</a:t>
            </a:r>
            <a:r>
              <a:rPr lang="en-US" i="1" dirty="0"/>
              <a:t> get everybody on the same page, pay everybody the same, and I’m okay with that. Who doesn’t </a:t>
            </a:r>
            <a:r>
              <a:rPr lang="en-US" i="1" dirty="0" err="1"/>
              <a:t>wanna</a:t>
            </a:r>
            <a:r>
              <a:rPr lang="en-US" i="1" dirty="0"/>
              <a:t> make more money? But if it doesn’t happen, it doesn’t happen. We still get pay raises every year. The benefits are unbelievable. I’m </a:t>
            </a:r>
            <a:r>
              <a:rPr lang="en-US" i="1" dirty="0" err="1"/>
              <a:t>gonna</a:t>
            </a:r>
            <a:r>
              <a:rPr lang="en-US" i="1" dirty="0"/>
              <a:t> say this. I’ve had enough shitty jobs in my life. When something good like this comes along you don’t bitch about it too much. A lot of people take it for granted that they have a great job, they don’t realize what they actually have. I have a family, mortgage payment, I got bills I </a:t>
            </a:r>
            <a:r>
              <a:rPr lang="en-US" i="1" dirty="0" err="1"/>
              <a:t>gotta</a:t>
            </a:r>
            <a:r>
              <a:rPr lang="en-US" i="1" dirty="0"/>
              <a:t> pay and working here allows me to do all that. Health insurance coming in, that’s great. That’s awesome, I don’t have to pay for health insurance. What other place can you go and they’ll pay for your health insurance? There’s not too many places. (…) To come here knowing that I’m </a:t>
            </a:r>
            <a:r>
              <a:rPr lang="en-US" i="1" dirty="0" err="1"/>
              <a:t>gonna</a:t>
            </a:r>
            <a:r>
              <a:rPr lang="en-US" i="1" dirty="0"/>
              <a:t> have a retirement plan, I’m </a:t>
            </a:r>
            <a:r>
              <a:rPr lang="en-US" i="1" dirty="0" err="1"/>
              <a:t>gonna</a:t>
            </a:r>
            <a:r>
              <a:rPr lang="en-US" i="1" dirty="0"/>
              <a:t> have all those other perks and all these other discounts that I can [benefit from.] It’s just amazing, no other place I went to has that.</a:t>
            </a:r>
          </a:p>
        </p:txBody>
      </p:sp>
    </p:spTree>
    <p:extLst>
      <p:ext uri="{BB962C8B-B14F-4D97-AF65-F5344CB8AC3E}">
        <p14:creationId xmlns:p14="http://schemas.microsoft.com/office/powerpoint/2010/main" val="3345581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New hires on benefits</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lnSpcReduction="10000"/>
          </a:bodyPr>
          <a:lstStyle/>
          <a:p>
            <a:r>
              <a:rPr lang="en-US" i="1" dirty="0"/>
              <a:t>Once you’re hired permanently, you have different time frames for different benefits kick in. So like say for instance our health insurance, it was supposed to be seven months after your permanent hire date. (…) It’s tough. As a temp and then as a permanent for the first seven months you don’t have health insurance. Fortunately my wife had health insurance through her company that she could put me on but that was out of pocket cost, so I had to pay for insurance under her. (…) [The] good thing about General Motors health insurance [is that] there’s no fees involved. I mean outside of your doctor’s visits... You don’t have to pay a weekly fee for having health insurance. We had to contribute roughly $600 a month to cover me under her healthcare plan (…) now we converted [to] over mine at General Motors. Now we’re looking at no fees for both of us in General Motors. So we’re saving $600 a month. It was definitely a nice bonus for us. (…) You get good benefits. That’s definitely a </a:t>
            </a:r>
            <a:r>
              <a:rPr lang="en-US" i="1" dirty="0" err="1"/>
              <a:t>kinda</a:t>
            </a:r>
            <a:r>
              <a:rPr lang="en-US" i="1" dirty="0"/>
              <a:t> job, that’s why they </a:t>
            </a:r>
            <a:r>
              <a:rPr lang="en-US" i="1" dirty="0" err="1"/>
              <a:t>wanna</a:t>
            </a:r>
            <a:r>
              <a:rPr lang="en-US" i="1" dirty="0"/>
              <a:t> work for the automobile industry because of [benefits]. </a:t>
            </a:r>
            <a:r>
              <a:rPr lang="en-US" b="1" i="1" dirty="0"/>
              <a:t>Good future</a:t>
            </a:r>
            <a:r>
              <a:rPr lang="en-US" i="1" dirty="0"/>
              <a:t>.</a:t>
            </a:r>
          </a:p>
        </p:txBody>
      </p:sp>
    </p:spTree>
    <p:extLst>
      <p:ext uri="{BB962C8B-B14F-4D97-AF65-F5344CB8AC3E}">
        <p14:creationId xmlns:p14="http://schemas.microsoft.com/office/powerpoint/2010/main" val="383131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082FB3-2A83-4F08-A8C5-914B23ADECB6}"/>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GM Tonawanda over time</a:t>
            </a:r>
          </a:p>
        </p:txBody>
      </p:sp>
      <p:sp>
        <p:nvSpPr>
          <p:cNvPr id="3" name="Content Placeholder 2">
            <a:extLst>
              <a:ext uri="{FF2B5EF4-FFF2-40B4-BE49-F238E27FC236}">
                <a16:creationId xmlns:a16="http://schemas.microsoft.com/office/drawing/2014/main" id="{171ECF75-6A77-4E05-A4B6-DD776A1DEAEE}"/>
              </a:ext>
            </a:extLst>
          </p:cNvPr>
          <p:cNvSpPr>
            <a:spLocks noGrp="1"/>
          </p:cNvSpPr>
          <p:nvPr>
            <p:ph idx="1"/>
          </p:nvPr>
        </p:nvSpPr>
        <p:spPr>
          <a:xfrm>
            <a:off x="5155905" y="1113764"/>
            <a:ext cx="6108179" cy="4624327"/>
          </a:xfrm>
        </p:spPr>
        <p:txBody>
          <a:bodyPr anchor="ctr">
            <a:normAutofit/>
          </a:bodyPr>
          <a:lstStyle/>
          <a:p>
            <a:pPr>
              <a:lnSpc>
                <a:spcPct val="90000"/>
              </a:lnSpc>
            </a:pPr>
            <a:r>
              <a:rPr lang="en-US" sz="1500"/>
              <a:t>Built in 1938</a:t>
            </a:r>
          </a:p>
          <a:p>
            <a:pPr>
              <a:lnSpc>
                <a:spcPct val="90000"/>
              </a:lnSpc>
            </a:pPr>
            <a:r>
              <a:rPr lang="en-US" sz="1500"/>
              <a:t>Reorganized production to manufacture airplane engines in 1939 </a:t>
            </a:r>
          </a:p>
          <a:p>
            <a:pPr>
              <a:lnSpc>
                <a:spcPct val="90000"/>
              </a:lnSpc>
            </a:pPr>
            <a:r>
              <a:rPr lang="en-US" sz="1500"/>
              <a:t>Returned to automobile engine production in 1945</a:t>
            </a:r>
          </a:p>
          <a:p>
            <a:pPr>
              <a:lnSpc>
                <a:spcPct val="90000"/>
              </a:lnSpc>
            </a:pPr>
            <a:r>
              <a:rPr lang="en-US" sz="1500"/>
              <a:t>Became a major plant in GM network &amp; hit peak employment with around 10,000 workers in the late 1970s</a:t>
            </a:r>
          </a:p>
          <a:p>
            <a:pPr>
              <a:lnSpc>
                <a:spcPct val="90000"/>
              </a:lnSpc>
            </a:pPr>
            <a:r>
              <a:rPr lang="en-US" sz="1500"/>
              <a:t>Escaped total shutdown in the early 1980s; lost employment consistently since; Tonawanda Forge and American Axle spun off </a:t>
            </a:r>
          </a:p>
          <a:p>
            <a:pPr>
              <a:lnSpc>
                <a:spcPct val="90000"/>
              </a:lnSpc>
            </a:pPr>
            <a:r>
              <a:rPr lang="en-US" sz="1500"/>
              <a:t>In 2007, employment was around 1800 (hourly and salaried)</a:t>
            </a:r>
          </a:p>
          <a:p>
            <a:pPr>
              <a:lnSpc>
                <a:spcPct val="90000"/>
              </a:lnSpc>
            </a:pPr>
            <a:r>
              <a:rPr lang="en-US" sz="1500"/>
              <a:t>In 2008, employment fell to 600</a:t>
            </a:r>
          </a:p>
          <a:p>
            <a:pPr>
              <a:lnSpc>
                <a:spcPct val="90000"/>
              </a:lnSpc>
            </a:pPr>
            <a:r>
              <a:rPr lang="en-US" sz="1500"/>
              <a:t>In 2012, employment rose to 910 (738 hourly, 172 salaried)	</a:t>
            </a:r>
          </a:p>
          <a:p>
            <a:pPr>
              <a:lnSpc>
                <a:spcPct val="90000"/>
              </a:lnSpc>
            </a:pPr>
            <a:r>
              <a:rPr lang="en-US" sz="1500"/>
              <a:t>In September 2015, total employment was 1805 (1564 hourly 241 salaried) and reached the pre-recession level</a:t>
            </a:r>
          </a:p>
          <a:p>
            <a:pPr>
              <a:lnSpc>
                <a:spcPct val="90000"/>
              </a:lnSpc>
            </a:pPr>
            <a:r>
              <a:rPr lang="en-US" sz="1500"/>
              <a:t>Then started falling again, current total: 1634 (1389 hourly, 245 salaried)</a:t>
            </a:r>
          </a:p>
        </p:txBody>
      </p:sp>
    </p:spTree>
    <p:extLst>
      <p:ext uri="{BB962C8B-B14F-4D97-AF65-F5344CB8AC3E}">
        <p14:creationId xmlns:p14="http://schemas.microsoft.com/office/powerpoint/2010/main" val="3871440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New hires on Working for GM vs others in buffalo today</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r>
              <a:rPr lang="en-US" i="1" dirty="0"/>
              <a:t>A lot of businesses are struggling in this area. That’s not a secret. One time this was a place for manufacturing and shipping. Take a look at the waterfront there’s old factories all over the place, they’re just sitting there. So people who don’t know how to do anything else, there’s a lot of people who can build stuff, they’re good with their hands, they can work hard they can do something. But when those jobs aren’t there, what are they </a:t>
            </a:r>
            <a:r>
              <a:rPr lang="en-US" i="1" dirty="0" err="1"/>
              <a:t>gonna</a:t>
            </a:r>
            <a:r>
              <a:rPr lang="en-US" i="1" dirty="0"/>
              <a:t> do? They don’t know what to do. The places that are hiring are hiring people that don’t know how to do things and they’re paying them very little. There’s really no benefits. [J]</a:t>
            </a:r>
            <a:r>
              <a:rPr lang="en-US" i="1" dirty="0" err="1"/>
              <a:t>obs</a:t>
            </a:r>
            <a:r>
              <a:rPr lang="en-US" i="1" dirty="0"/>
              <a:t> that I worked they didn’t really have no benefits. I only had sick time and a paycheck.</a:t>
            </a:r>
          </a:p>
          <a:p>
            <a:r>
              <a:rPr lang="en-US" i="1" dirty="0"/>
              <a:t>They don’t know the market and wages out there. They do not know what’s available. This job gives me the opportunity to buy a car, get a mortgage and be a homeowner. I couldn’t do it with my previous job.</a:t>
            </a:r>
          </a:p>
        </p:txBody>
      </p:sp>
    </p:spTree>
    <p:extLst>
      <p:ext uri="{BB962C8B-B14F-4D97-AF65-F5344CB8AC3E}">
        <p14:creationId xmlns:p14="http://schemas.microsoft.com/office/powerpoint/2010/main" val="2943775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Tier one workers on life conditions of new hires: contrasts and comparisons</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r>
              <a:rPr lang="en-US" i="1" dirty="0"/>
              <a:t>They’re not going to Disneyland. They’re not taking their kids to movies. They’re not coming here for dinner tonight. They’re worried about their goddam mortgage or rent? How are they </a:t>
            </a:r>
            <a:r>
              <a:rPr lang="en-US" i="1" dirty="0" err="1"/>
              <a:t>gonna</a:t>
            </a:r>
            <a:r>
              <a:rPr lang="en-US" i="1" dirty="0"/>
              <a:t> get gas for the car or how they are </a:t>
            </a:r>
            <a:r>
              <a:rPr lang="en-US" i="1" dirty="0" err="1"/>
              <a:t>gonna</a:t>
            </a:r>
            <a:r>
              <a:rPr lang="en-US" i="1" dirty="0"/>
              <a:t> pay for the car? (…) The corporation dictates it. The union is between a rock and a hard place. If you say no [to two-tier], the work goes away. Where does it go to? It goes to a community in America where there is two-tier wage, which is poverty level, or goes to a third world country; Turkey or Mexico. So the economy dictates that. (…) So next generation Americans coming up, they’re </a:t>
            </a:r>
            <a:r>
              <a:rPr lang="en-US" i="1" dirty="0" err="1"/>
              <a:t>gonna</a:t>
            </a:r>
            <a:r>
              <a:rPr lang="en-US" i="1" dirty="0"/>
              <a:t> be living in poverty. (…) </a:t>
            </a:r>
            <a:r>
              <a:rPr lang="en-US" b="1" i="1" dirty="0"/>
              <a:t>You’re fighting against the economy</a:t>
            </a:r>
            <a:r>
              <a:rPr lang="en-US" i="1" dirty="0"/>
              <a:t>.</a:t>
            </a:r>
          </a:p>
        </p:txBody>
      </p:sp>
    </p:spTree>
    <p:extLst>
      <p:ext uri="{BB962C8B-B14F-4D97-AF65-F5344CB8AC3E}">
        <p14:creationId xmlns:p14="http://schemas.microsoft.com/office/powerpoint/2010/main" val="395661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B05DB-6619-41FE-81F0-DD8BC0D3E699}"/>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What about temps? A former temp employee</a:t>
            </a:r>
          </a:p>
        </p:txBody>
      </p:sp>
      <p:sp>
        <p:nvSpPr>
          <p:cNvPr id="3" name="Content Placeholder 2">
            <a:extLst>
              <a:ext uri="{FF2B5EF4-FFF2-40B4-BE49-F238E27FC236}">
                <a16:creationId xmlns:a16="http://schemas.microsoft.com/office/drawing/2014/main" id="{67F2EA66-9D53-4243-9B2A-3EEA1CF00F02}"/>
              </a:ext>
            </a:extLst>
          </p:cNvPr>
          <p:cNvSpPr>
            <a:spLocks noGrp="1"/>
          </p:cNvSpPr>
          <p:nvPr>
            <p:ph idx="1"/>
          </p:nvPr>
        </p:nvSpPr>
        <p:spPr>
          <a:xfrm>
            <a:off x="5155905" y="1113764"/>
            <a:ext cx="6108179" cy="4624327"/>
          </a:xfrm>
        </p:spPr>
        <p:txBody>
          <a:bodyPr anchor="ctr">
            <a:normAutofit/>
          </a:bodyPr>
          <a:lstStyle/>
          <a:p>
            <a:r>
              <a:rPr lang="en-US" i="1" dirty="0"/>
              <a:t>There is no contract. You can be fired at any time. That is the biggest thing about being a temp. You don’t have protection. (…) It was interesting and I hear it from other people too. (…) Some people fold you. But others, they would be nice to you on the line, and especially when you’re working, but let’s say you saw them on the hallway, they wouldn’t even talk to you. See when you are union, people would be happy about bringing more union people because that bumps them up the list. You’re union, you’ve been there for five years. I come in, I’m union, I’m brand new, well you’re just bumped up the list because I came in. But [if] you’re temporary you’re taking work away from union people. </a:t>
            </a:r>
            <a:r>
              <a:rPr lang="en-US" i="1"/>
              <a:t>So they’re not happy about that.</a:t>
            </a:r>
          </a:p>
        </p:txBody>
      </p:sp>
    </p:spTree>
    <p:extLst>
      <p:ext uri="{BB962C8B-B14F-4D97-AF65-F5344CB8AC3E}">
        <p14:creationId xmlns:p14="http://schemas.microsoft.com/office/powerpoint/2010/main" val="93489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72118D-38CC-4D97-866E-00CE11965F0A}"/>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GM employment over time</a:t>
            </a:r>
          </a:p>
        </p:txBody>
      </p:sp>
      <p:sp>
        <p:nvSpPr>
          <p:cNvPr id="3" name="Content Placeholder 2">
            <a:extLst>
              <a:ext uri="{FF2B5EF4-FFF2-40B4-BE49-F238E27FC236}">
                <a16:creationId xmlns:a16="http://schemas.microsoft.com/office/drawing/2014/main" id="{3BFA5BD8-CF44-4932-BA69-41C69B46025A}"/>
              </a:ext>
            </a:extLst>
          </p:cNvPr>
          <p:cNvSpPr>
            <a:spLocks noGrp="1"/>
          </p:cNvSpPr>
          <p:nvPr>
            <p:ph idx="1"/>
          </p:nvPr>
        </p:nvSpPr>
        <p:spPr>
          <a:xfrm>
            <a:off x="5155905" y="1113764"/>
            <a:ext cx="6108179" cy="4624327"/>
          </a:xfrm>
        </p:spPr>
        <p:txBody>
          <a:bodyPr anchor="ctr">
            <a:normAutofit/>
          </a:bodyPr>
          <a:lstStyle/>
          <a:p>
            <a:r>
              <a:rPr lang="en-US" dirty="0"/>
              <a:t>GM’s total employment (salaried and hourly) in the U.S. peaked in 1979 with 618,365</a:t>
            </a:r>
          </a:p>
          <a:p>
            <a:r>
              <a:rPr lang="en-US" dirty="0"/>
              <a:t>It fell to 150,000 in 1999</a:t>
            </a:r>
          </a:p>
          <a:p>
            <a:r>
              <a:rPr lang="en-US" dirty="0"/>
              <a:t>125,000 in 2003</a:t>
            </a:r>
          </a:p>
          <a:p>
            <a:r>
              <a:rPr lang="en-US" dirty="0"/>
              <a:t>As of 2016, total employment is 105,000 (55,000 hourly, 50,000 salaried)</a:t>
            </a:r>
          </a:p>
          <a:p>
            <a:r>
              <a:rPr lang="en-US" dirty="0"/>
              <a:t>GM North America total employment is 124,000</a:t>
            </a:r>
          </a:p>
          <a:p>
            <a:r>
              <a:rPr lang="en-US" dirty="0"/>
              <a:t>GM’s total global employment as of 2015 225,000</a:t>
            </a:r>
          </a:p>
        </p:txBody>
      </p:sp>
    </p:spTree>
    <p:extLst>
      <p:ext uri="{BB962C8B-B14F-4D97-AF65-F5344CB8AC3E}">
        <p14:creationId xmlns:p14="http://schemas.microsoft.com/office/powerpoint/2010/main" val="221937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C2795-C8D5-41C1-B644-007AFC2FA114}"/>
              </a:ext>
            </a:extLst>
          </p:cNvPr>
          <p:cNvSpPr>
            <a:spLocks noGrp="1"/>
          </p:cNvSpPr>
          <p:nvPr>
            <p:ph type="title"/>
          </p:nvPr>
        </p:nvSpPr>
        <p:spPr/>
        <p:txBody>
          <a:bodyPr/>
          <a:lstStyle/>
          <a:p>
            <a:pPr algn="ctr"/>
            <a:r>
              <a:rPr lang="en-US" b="1" dirty="0"/>
              <a:t>GM vs competitors: Toyota and Volkswagen</a:t>
            </a:r>
            <a:br>
              <a:rPr lang="en-US" b="1" dirty="0"/>
            </a:br>
            <a:r>
              <a:rPr lang="en-US" b="1" dirty="0"/>
              <a:t>2006-2016</a:t>
            </a:r>
            <a:endParaRPr lang="en-US" dirty="0"/>
          </a:p>
        </p:txBody>
      </p:sp>
      <p:graphicFrame>
        <p:nvGraphicFramePr>
          <p:cNvPr id="4" name="Content Placeholder 3">
            <a:extLst>
              <a:ext uri="{FF2B5EF4-FFF2-40B4-BE49-F238E27FC236}">
                <a16:creationId xmlns:a16="http://schemas.microsoft.com/office/drawing/2014/main" id="{575DC680-57C5-466F-932D-4C8253AFA467}"/>
              </a:ext>
            </a:extLst>
          </p:cNvPr>
          <p:cNvGraphicFramePr>
            <a:graphicFrameLocks noGrp="1"/>
          </p:cNvGraphicFramePr>
          <p:nvPr>
            <p:ph idx="1"/>
            <p:extLst>
              <p:ext uri="{D42A27DB-BD31-4B8C-83A1-F6EECF244321}">
                <p14:modId xmlns:p14="http://schemas.microsoft.com/office/powerpoint/2010/main" val="2811500287"/>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127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2FC2795-C8D5-41C1-B644-007AFC2FA114}"/>
              </a:ext>
            </a:extLst>
          </p:cNvPr>
          <p:cNvSpPr>
            <a:spLocks noGrp="1"/>
          </p:cNvSpPr>
          <p:nvPr>
            <p:ph type="title"/>
          </p:nvPr>
        </p:nvSpPr>
        <p:spPr>
          <a:xfrm>
            <a:off x="8369643" y="1037967"/>
            <a:ext cx="3054091" cy="4709131"/>
          </a:xfrm>
        </p:spPr>
        <p:txBody>
          <a:bodyPr anchor="ctr">
            <a:normAutofit/>
          </a:bodyPr>
          <a:lstStyle/>
          <a:p>
            <a:r>
              <a:rPr lang="en-US" b="1">
                <a:solidFill>
                  <a:srgbClr val="FFFEFF"/>
                </a:solidFill>
              </a:rPr>
              <a:t>GM vs competitors: Toyota and Volkswagen</a:t>
            </a:r>
            <a:br>
              <a:rPr lang="en-US" b="1">
                <a:solidFill>
                  <a:srgbClr val="FFFEFF"/>
                </a:solidFill>
              </a:rPr>
            </a:br>
            <a:r>
              <a:rPr lang="en-US" b="1">
                <a:solidFill>
                  <a:srgbClr val="FFFEFF"/>
                </a:solidFill>
              </a:rPr>
              <a:t>2006-2016</a:t>
            </a:r>
            <a:endParaRPr lang="en-US">
              <a:solidFill>
                <a:srgbClr val="FFFEFF"/>
              </a:solidFill>
            </a:endParaRPr>
          </a:p>
        </p:txBody>
      </p:sp>
      <p:graphicFrame>
        <p:nvGraphicFramePr>
          <p:cNvPr id="8" name="Content Placeholder 4">
            <a:extLst>
              <a:ext uri="{FF2B5EF4-FFF2-40B4-BE49-F238E27FC236}">
                <a16:creationId xmlns:a16="http://schemas.microsoft.com/office/drawing/2014/main" id="{575DC680-57C5-466F-932D-4C8253AFA467}"/>
              </a:ext>
            </a:extLst>
          </p:cNvPr>
          <p:cNvGraphicFramePr>
            <a:graphicFrameLocks noGrp="1"/>
          </p:cNvGraphicFramePr>
          <p:nvPr>
            <p:ph idx="1"/>
            <p:extLst>
              <p:ext uri="{D42A27DB-BD31-4B8C-83A1-F6EECF244321}">
                <p14:modId xmlns:p14="http://schemas.microsoft.com/office/powerpoint/2010/main" val="3197074855"/>
              </p:ext>
            </p:extLst>
          </p:nvPr>
        </p:nvGraphicFramePr>
        <p:xfrm>
          <a:off x="486033" y="1037967"/>
          <a:ext cx="7012370" cy="4709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223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GM’s global footprint</a:t>
            </a:r>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idx="1"/>
          </p:nvPr>
        </p:nvSpPr>
        <p:spPr>
          <a:xfrm>
            <a:off x="5155905" y="1113764"/>
            <a:ext cx="6108179" cy="4624327"/>
          </a:xfrm>
        </p:spPr>
        <p:txBody>
          <a:bodyPr anchor="ctr">
            <a:normAutofit/>
          </a:bodyPr>
          <a:lstStyle/>
          <a:p>
            <a:pPr>
              <a:lnSpc>
                <a:spcPct val="90000"/>
              </a:lnSpc>
            </a:pPr>
            <a:r>
              <a:rPr lang="en-US" sz="1700" dirty="0"/>
              <a:t>Production in Mexico started in 1981 (Ramos </a:t>
            </a:r>
            <a:r>
              <a:rPr lang="en-US" sz="1700" dirty="0" err="1"/>
              <a:t>Arizpe</a:t>
            </a:r>
            <a:r>
              <a:rPr lang="en-US" sz="1700" dirty="0"/>
              <a:t>), expanded significantly since NAFTA. GM currently operates 3 plants in Mexico: Ramos </a:t>
            </a:r>
            <a:r>
              <a:rPr lang="en-US" sz="1700" dirty="0" err="1"/>
              <a:t>Arizpe</a:t>
            </a:r>
            <a:r>
              <a:rPr lang="en-US" sz="1700" dirty="0"/>
              <a:t> (assembly), </a:t>
            </a:r>
            <a:r>
              <a:rPr lang="en-US" sz="1700" dirty="0" err="1"/>
              <a:t>Silao</a:t>
            </a:r>
            <a:r>
              <a:rPr lang="en-US" sz="1700" dirty="0"/>
              <a:t> (assembly, engine, and transmission), and San Luis Potosi (assembly). </a:t>
            </a:r>
          </a:p>
          <a:p>
            <a:pPr>
              <a:lnSpc>
                <a:spcPct val="90000"/>
              </a:lnSpc>
            </a:pPr>
            <a:r>
              <a:rPr lang="en-US" sz="1700" dirty="0"/>
              <a:t>Brazil and Argentina started in the mid-1990s, Brazil under significant pressure</a:t>
            </a:r>
          </a:p>
          <a:p>
            <a:pPr>
              <a:lnSpc>
                <a:spcPct val="90000"/>
              </a:lnSpc>
            </a:pPr>
            <a:r>
              <a:rPr lang="en-US" sz="1700" dirty="0"/>
              <a:t>Major producer in South Korea, overhaul of Daewoo after its bankruptcy in 1997</a:t>
            </a:r>
          </a:p>
          <a:p>
            <a:pPr>
              <a:lnSpc>
                <a:spcPct val="90000"/>
              </a:lnSpc>
            </a:pPr>
            <a:r>
              <a:rPr lang="en-US" sz="1700" dirty="0"/>
              <a:t>Started a JV in China in 1997, started production in 1999, one of the two major players in China with Volkswagen</a:t>
            </a:r>
          </a:p>
          <a:p>
            <a:pPr>
              <a:lnSpc>
                <a:spcPct val="90000"/>
              </a:lnSpc>
            </a:pPr>
            <a:r>
              <a:rPr lang="en-US" sz="1700" dirty="0"/>
              <a:t>Sold Opel to PSA this year and quit production in Europe.</a:t>
            </a:r>
          </a:p>
          <a:p>
            <a:pPr>
              <a:lnSpc>
                <a:spcPct val="90000"/>
              </a:lnSpc>
            </a:pPr>
            <a:r>
              <a:rPr lang="en-US" sz="1700" dirty="0"/>
              <a:t>Opened a plant in St. Petersburg, Russia in 2009, closed it in 2015</a:t>
            </a:r>
          </a:p>
          <a:p>
            <a:pPr>
              <a:lnSpc>
                <a:spcPct val="90000"/>
              </a:lnSpc>
            </a:pPr>
            <a:r>
              <a:rPr lang="en-US" sz="1700" dirty="0"/>
              <a:t>Mexico, China and the U.S. are main manufacturing hubs, China and the U.S. are main markets</a:t>
            </a:r>
          </a:p>
          <a:p>
            <a:pPr>
              <a:lnSpc>
                <a:spcPct val="90000"/>
              </a:lnSpc>
            </a:pPr>
            <a:endParaRPr lang="en-US" sz="1700" dirty="0"/>
          </a:p>
        </p:txBody>
      </p:sp>
    </p:spTree>
    <p:extLst>
      <p:ext uri="{BB962C8B-B14F-4D97-AF65-F5344CB8AC3E}">
        <p14:creationId xmlns:p14="http://schemas.microsoft.com/office/powerpoint/2010/main" val="2534865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5367-BEBD-4A89-9A43-35C3734BA558}"/>
              </a:ext>
            </a:extLst>
          </p:cNvPr>
          <p:cNvSpPr>
            <a:spLocks noGrp="1"/>
          </p:cNvSpPr>
          <p:nvPr>
            <p:ph type="title"/>
          </p:nvPr>
        </p:nvSpPr>
        <p:spPr/>
        <p:txBody>
          <a:bodyPr>
            <a:normAutofit fontScale="90000"/>
          </a:bodyPr>
          <a:lstStyle/>
          <a:p>
            <a:pPr algn="ctr"/>
            <a:r>
              <a:rPr lang="en-US" b="1" dirty="0"/>
              <a:t>The Great Recession and the Auto Industry in the U.S.:</a:t>
            </a:r>
            <a:br>
              <a:rPr lang="en-US" b="1" dirty="0"/>
            </a:br>
            <a:r>
              <a:rPr lang="en-US" b="1" dirty="0"/>
              <a:t>U.S. Owned vs. Foreign Owned Companies</a:t>
            </a:r>
            <a:endParaRPr lang="en-US" dirty="0"/>
          </a:p>
        </p:txBody>
      </p:sp>
      <p:sp>
        <p:nvSpPr>
          <p:cNvPr id="7" name="Text Placeholder 6">
            <a:extLst>
              <a:ext uri="{FF2B5EF4-FFF2-40B4-BE49-F238E27FC236}">
                <a16:creationId xmlns:a16="http://schemas.microsoft.com/office/drawing/2014/main" id="{45FBA47F-9DBF-445E-9A00-6F1A4F4DC82B}"/>
              </a:ext>
            </a:extLst>
          </p:cNvPr>
          <p:cNvSpPr>
            <a:spLocks noGrp="1"/>
          </p:cNvSpPr>
          <p:nvPr>
            <p:ph type="body" idx="1"/>
          </p:nvPr>
        </p:nvSpPr>
        <p:spPr/>
        <p:txBody>
          <a:bodyPr/>
          <a:lstStyle/>
          <a:p>
            <a:r>
              <a:rPr lang="en-US" dirty="0"/>
              <a:t>U.S. Owned Companies</a:t>
            </a:r>
          </a:p>
        </p:txBody>
      </p:sp>
      <p:sp>
        <p:nvSpPr>
          <p:cNvPr id="4" name="Content Placeholder 3">
            <a:extLst>
              <a:ext uri="{FF2B5EF4-FFF2-40B4-BE49-F238E27FC236}">
                <a16:creationId xmlns:a16="http://schemas.microsoft.com/office/drawing/2014/main" id="{B56D161A-C6CF-43B0-9D96-B1180711CA43}"/>
              </a:ext>
            </a:extLst>
          </p:cNvPr>
          <p:cNvSpPr>
            <a:spLocks noGrp="1"/>
          </p:cNvSpPr>
          <p:nvPr>
            <p:ph sz="half" idx="2"/>
          </p:nvPr>
        </p:nvSpPr>
        <p:spPr/>
        <p:txBody>
          <a:bodyPr>
            <a:normAutofit lnSpcReduction="10000"/>
          </a:bodyPr>
          <a:lstStyle/>
          <a:p>
            <a:r>
              <a:rPr lang="en-US" dirty="0"/>
              <a:t>GM, Ford, Chrysler (now part of FCA)</a:t>
            </a:r>
          </a:p>
          <a:p>
            <a:r>
              <a:rPr lang="en-US" dirty="0"/>
              <a:t>Union</a:t>
            </a:r>
          </a:p>
          <a:p>
            <a:r>
              <a:rPr lang="en-US" dirty="0"/>
              <a:t>Michigan cluster &amp; some southern states</a:t>
            </a:r>
          </a:p>
          <a:p>
            <a:r>
              <a:rPr lang="en-US" dirty="0"/>
              <a:t>Restructured in 2009</a:t>
            </a:r>
          </a:p>
          <a:p>
            <a:r>
              <a:rPr lang="en-US" dirty="0"/>
              <a:t>Two-tier employment</a:t>
            </a:r>
          </a:p>
          <a:p>
            <a:r>
              <a:rPr lang="en-US" dirty="0"/>
              <a:t>Limited temps (FCA and GM varies 5% to 10%, Ford less than 1%)</a:t>
            </a:r>
          </a:p>
          <a:p>
            <a:r>
              <a:rPr lang="en-US" dirty="0"/>
              <a:t>Perm-temps, Tonawanda</a:t>
            </a:r>
          </a:p>
        </p:txBody>
      </p:sp>
      <p:sp>
        <p:nvSpPr>
          <p:cNvPr id="8" name="Text Placeholder 7">
            <a:extLst>
              <a:ext uri="{FF2B5EF4-FFF2-40B4-BE49-F238E27FC236}">
                <a16:creationId xmlns:a16="http://schemas.microsoft.com/office/drawing/2014/main" id="{A801DEE4-20FF-4A66-8F01-40B3ED5EB4D9}"/>
              </a:ext>
            </a:extLst>
          </p:cNvPr>
          <p:cNvSpPr>
            <a:spLocks noGrp="1"/>
          </p:cNvSpPr>
          <p:nvPr>
            <p:ph type="body" sz="quarter" idx="3"/>
          </p:nvPr>
        </p:nvSpPr>
        <p:spPr/>
        <p:txBody>
          <a:bodyPr/>
          <a:lstStyle/>
          <a:p>
            <a:r>
              <a:rPr lang="en-US" dirty="0"/>
              <a:t>Transplants</a:t>
            </a:r>
          </a:p>
        </p:txBody>
      </p:sp>
      <p:sp>
        <p:nvSpPr>
          <p:cNvPr id="9" name="Content Placeholder 8">
            <a:extLst>
              <a:ext uri="{FF2B5EF4-FFF2-40B4-BE49-F238E27FC236}">
                <a16:creationId xmlns:a16="http://schemas.microsoft.com/office/drawing/2014/main" id="{233C4CBB-A698-465F-BF78-CDC0B1E1DC94}"/>
              </a:ext>
            </a:extLst>
          </p:cNvPr>
          <p:cNvSpPr>
            <a:spLocks noGrp="1"/>
          </p:cNvSpPr>
          <p:nvPr>
            <p:ph sz="quarter" idx="4"/>
          </p:nvPr>
        </p:nvSpPr>
        <p:spPr/>
        <p:txBody>
          <a:bodyPr>
            <a:normAutofit fontScale="92500"/>
          </a:bodyPr>
          <a:lstStyle/>
          <a:p>
            <a:r>
              <a:rPr lang="en-US" dirty="0"/>
              <a:t>Toyota (Subaru), Honda, Nissan, Daimler, BMW, Hyundai (Kia), Volkswagen</a:t>
            </a:r>
          </a:p>
          <a:p>
            <a:r>
              <a:rPr lang="en-US" dirty="0"/>
              <a:t>Non-union</a:t>
            </a:r>
          </a:p>
          <a:p>
            <a:r>
              <a:rPr lang="en-US" dirty="0"/>
              <a:t>Southern, right to work states &amp; mid-west</a:t>
            </a:r>
          </a:p>
          <a:p>
            <a:r>
              <a:rPr lang="en-US" dirty="0"/>
              <a:t>No post-retirement benefits</a:t>
            </a:r>
          </a:p>
          <a:p>
            <a:r>
              <a:rPr lang="en-US" dirty="0"/>
              <a:t>Embedded core vs non-core workforce categorization</a:t>
            </a:r>
          </a:p>
          <a:p>
            <a:r>
              <a:rPr lang="en-US" dirty="0"/>
              <a:t>Temporary workforce can constitute as much as 40% of the workforce (Nissan)</a:t>
            </a:r>
          </a:p>
          <a:p>
            <a:endParaRPr lang="en-US" dirty="0"/>
          </a:p>
        </p:txBody>
      </p:sp>
    </p:spTree>
    <p:extLst>
      <p:ext uri="{BB962C8B-B14F-4D97-AF65-F5344CB8AC3E}">
        <p14:creationId xmlns:p14="http://schemas.microsoft.com/office/powerpoint/2010/main" val="8908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12"/>
            <a:ext cx="12192000" cy="6321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Title 6">
            <a:extLst>
              <a:ext uri="{FF2B5EF4-FFF2-40B4-BE49-F238E27FC236}">
                <a16:creationId xmlns:a16="http://schemas.microsoft.com/office/drawing/2014/main" id="{054830CA-D303-4CA1-BE61-04CD630AB3FE}"/>
              </a:ext>
            </a:extLst>
          </p:cNvPr>
          <p:cNvSpPr>
            <a:spLocks noGrp="1"/>
          </p:cNvSpPr>
          <p:nvPr>
            <p:ph type="title"/>
          </p:nvPr>
        </p:nvSpPr>
        <p:spPr>
          <a:xfrm>
            <a:off x="581192" y="5264487"/>
            <a:ext cx="11029616" cy="718870"/>
          </a:xfrm>
        </p:spPr>
        <p:txBody>
          <a:bodyPr>
            <a:normAutofit/>
          </a:bodyPr>
          <a:lstStyle/>
          <a:p>
            <a:r>
              <a:rPr lang="en-US">
                <a:solidFill>
                  <a:srgbClr val="FFFEFF"/>
                </a:solidFill>
              </a:rPr>
              <a:t>National Contracts</a:t>
            </a:r>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2153179603"/>
              </p:ext>
            </p:extLst>
          </p:nvPr>
        </p:nvGraphicFramePr>
        <p:xfrm>
          <a:off x="642938" y="858445"/>
          <a:ext cx="10906125" cy="3961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375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12"/>
            <a:ext cx="12192000" cy="6321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Title 6">
            <a:extLst>
              <a:ext uri="{FF2B5EF4-FFF2-40B4-BE49-F238E27FC236}">
                <a16:creationId xmlns:a16="http://schemas.microsoft.com/office/drawing/2014/main" id="{054830CA-D303-4CA1-BE61-04CD630AB3FE}"/>
              </a:ext>
            </a:extLst>
          </p:cNvPr>
          <p:cNvSpPr>
            <a:spLocks noGrp="1"/>
          </p:cNvSpPr>
          <p:nvPr>
            <p:ph type="title"/>
          </p:nvPr>
        </p:nvSpPr>
        <p:spPr>
          <a:xfrm>
            <a:off x="581192" y="5264487"/>
            <a:ext cx="11029616" cy="718870"/>
          </a:xfrm>
        </p:spPr>
        <p:txBody>
          <a:bodyPr>
            <a:normAutofit/>
          </a:bodyPr>
          <a:lstStyle/>
          <a:p>
            <a:r>
              <a:rPr lang="en-US">
                <a:solidFill>
                  <a:srgbClr val="FFFEFF"/>
                </a:solidFill>
              </a:rPr>
              <a:t>National Contracts</a:t>
            </a:r>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614116815"/>
              </p:ext>
            </p:extLst>
          </p:nvPr>
        </p:nvGraphicFramePr>
        <p:xfrm>
          <a:off x="642938" y="858445"/>
          <a:ext cx="10906125" cy="3961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79726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165</TotalTime>
  <Words>2739</Words>
  <Application>Microsoft Office PowerPoint</Application>
  <PresentationFormat>Widescreen</PresentationFormat>
  <Paragraphs>120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Gill Sans MT</vt:lpstr>
      <vt:lpstr>Wingdings 2</vt:lpstr>
      <vt:lpstr>Dividend</vt:lpstr>
      <vt:lpstr>The Reindustrialization of the U.S.: Tonawanda Engine Plant since the Great Recession</vt:lpstr>
      <vt:lpstr>GM Tonawanda over time</vt:lpstr>
      <vt:lpstr>GM employment over time</vt:lpstr>
      <vt:lpstr>GM vs competitors: Toyota and Volkswagen 2006-2016</vt:lpstr>
      <vt:lpstr>GM vs competitors: Toyota and Volkswagen 2006-2016</vt:lpstr>
      <vt:lpstr>GM’s global footprint</vt:lpstr>
      <vt:lpstr>The Great Recession and the Auto Industry in the U.S.: U.S. Owned vs. Foreign Owned Companies</vt:lpstr>
      <vt:lpstr>National Contracts</vt:lpstr>
      <vt:lpstr>National Contracts</vt:lpstr>
      <vt:lpstr>National Contracts</vt:lpstr>
      <vt:lpstr>On the Shop Floor: What happened in 2009</vt:lpstr>
      <vt:lpstr>Generational transition: Two-tiers or more</vt:lpstr>
      <vt:lpstr>A senior employee on new hires</vt:lpstr>
      <vt:lpstr>A senior employee on working for GM: GM vs the labor market</vt:lpstr>
      <vt:lpstr>two senior employees on the job itself</vt:lpstr>
      <vt:lpstr>A tier one employee on working for gm after recession</vt:lpstr>
      <vt:lpstr>Lockport transplant after recession</vt:lpstr>
      <vt:lpstr>“The reality of the world:” new hires on two tier</vt:lpstr>
      <vt:lpstr>New hires on benefits</vt:lpstr>
      <vt:lpstr>New hires on Working for GM vs others in buffalo today</vt:lpstr>
      <vt:lpstr>Tier one workers on life conditions of new hires: contrasts and comparisons</vt:lpstr>
      <vt:lpstr>What about temps? A former temp employee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Reindustrialization of the U.S.: Tonawanda Engine Plant since the Great Recession</dc:title>
  <dc:creator>Evren Dincer</dc:creator>
  <cp:lastModifiedBy>Evren Dincer</cp:lastModifiedBy>
  <cp:revision>113</cp:revision>
  <dcterms:created xsi:type="dcterms:W3CDTF">2017-08-12T21:26:39Z</dcterms:created>
  <dcterms:modified xsi:type="dcterms:W3CDTF">2017-08-15T11:17:39Z</dcterms:modified>
</cp:coreProperties>
</file>