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 id="2147483693" r:id="rId4"/>
    <p:sldMasterId id="2147483708" r:id="rId5"/>
    <p:sldMasterId id="2147483723" r:id="rId6"/>
  </p:sldMasterIdLst>
  <p:notesMasterIdLst>
    <p:notesMasterId r:id="rId76"/>
  </p:notesMasterIdLst>
  <p:sldIdLst>
    <p:sldId id="263" r:id="rId7"/>
    <p:sldId id="264" r:id="rId8"/>
    <p:sldId id="265" r:id="rId9"/>
    <p:sldId id="266" r:id="rId10"/>
    <p:sldId id="267" r:id="rId11"/>
    <p:sldId id="268" r:id="rId12"/>
    <p:sldId id="256" r:id="rId13"/>
    <p:sldId id="258" r:id="rId14"/>
    <p:sldId id="261" r:id="rId15"/>
    <p:sldId id="262" r:id="rId16"/>
    <p:sldId id="259" r:id="rId17"/>
    <p:sldId id="260"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8" d="100"/>
          <a:sy n="58" d="100"/>
        </p:scale>
        <p:origin x="77"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E2978AA8-EEB4-4FAC-871C-76DE292B6DB4}" type="datetimeFigureOut">
              <a:rPr lang="en-US" smtClean="0"/>
              <a:t>5/15/2015</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848A7D84-1FD2-4B22-A5E5-2BBA2FAE532A}" type="slidenum">
              <a:rPr lang="en-US" smtClean="0"/>
              <a:t>‹#›</a:t>
            </a:fld>
            <a:endParaRPr lang="en-US"/>
          </a:p>
        </p:txBody>
      </p:sp>
    </p:spTree>
    <p:extLst>
      <p:ext uri="{BB962C8B-B14F-4D97-AF65-F5344CB8AC3E}">
        <p14:creationId xmlns:p14="http://schemas.microsoft.com/office/powerpoint/2010/main" val="313152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02A564-4FFB-4DA8-9157-23ACEBF8C49D}" type="slidenum">
              <a:rPr lang="en-US">
                <a:solidFill>
                  <a:srgbClr val="000000"/>
                </a:solidFill>
              </a:rPr>
              <a:pPr/>
              <a:t>37</a:t>
            </a:fld>
            <a:endParaRPr lang="en-US">
              <a:solidFill>
                <a:srgbClr val="000000"/>
              </a:solidFill>
            </a:endParaRPr>
          </a:p>
        </p:txBody>
      </p:sp>
      <p:sp>
        <p:nvSpPr>
          <p:cNvPr id="46082" name="Rectangle 2"/>
          <p:cNvSpPr>
            <a:spLocks noGrp="1" noRot="1" noChangeAspect="1" noChangeArrowheads="1" noTextEdit="1"/>
          </p:cNvSpPr>
          <p:nvPr>
            <p:ph type="sldImg"/>
          </p:nvPr>
        </p:nvSpPr>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8371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46</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13142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47</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17404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48</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02896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49</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0339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50</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02924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51</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9557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52</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86112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53</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99524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54</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63261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55</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2379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329425-FE28-4151-9544-C82CACE30D4E}" type="slidenum">
              <a:rPr lang="en-US" smtClean="0"/>
              <a:t>38</a:t>
            </a:fld>
            <a:endParaRPr lang="en-US"/>
          </a:p>
        </p:txBody>
      </p:sp>
    </p:spTree>
    <p:extLst>
      <p:ext uri="{BB962C8B-B14F-4D97-AF65-F5344CB8AC3E}">
        <p14:creationId xmlns:p14="http://schemas.microsoft.com/office/powerpoint/2010/main" val="2602043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56</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2262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57</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613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58</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9272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59</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11859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60</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0997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61</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410594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62</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727166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63</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9107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64</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5673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65</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324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329425-FE28-4151-9544-C82CACE30D4E}" type="slidenum">
              <a:rPr lang="en-US" smtClean="0"/>
              <a:t>39</a:t>
            </a:fld>
            <a:endParaRPr lang="en-US"/>
          </a:p>
        </p:txBody>
      </p:sp>
    </p:spTree>
    <p:extLst>
      <p:ext uri="{BB962C8B-B14F-4D97-AF65-F5344CB8AC3E}">
        <p14:creationId xmlns:p14="http://schemas.microsoft.com/office/powerpoint/2010/main" val="35134641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66</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87612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67</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1045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68</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00057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69</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42956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329425-FE28-4151-9544-C82CACE30D4E}" type="slidenum">
              <a:rPr lang="en-US" smtClean="0"/>
              <a:t>40</a:t>
            </a:fld>
            <a:endParaRPr lang="en-US"/>
          </a:p>
        </p:txBody>
      </p:sp>
    </p:spTree>
    <p:extLst>
      <p:ext uri="{BB962C8B-B14F-4D97-AF65-F5344CB8AC3E}">
        <p14:creationId xmlns:p14="http://schemas.microsoft.com/office/powerpoint/2010/main" val="1869913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329425-FE28-4151-9544-C82CACE30D4E}" type="slidenum">
              <a:rPr lang="en-US" smtClean="0"/>
              <a:t>41</a:t>
            </a:fld>
            <a:endParaRPr lang="en-US"/>
          </a:p>
        </p:txBody>
      </p:sp>
    </p:spTree>
    <p:extLst>
      <p:ext uri="{BB962C8B-B14F-4D97-AF65-F5344CB8AC3E}">
        <p14:creationId xmlns:p14="http://schemas.microsoft.com/office/powerpoint/2010/main" val="179977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42</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r>
              <a:rPr lang="en-US" smtClean="0"/>
              <a:t>Will be different forms for each type of petition</a:t>
            </a:r>
            <a:endParaRPr lang="en-US"/>
          </a:p>
        </p:txBody>
      </p:sp>
    </p:spTree>
    <p:extLst>
      <p:ext uri="{BB962C8B-B14F-4D97-AF65-F5344CB8AC3E}">
        <p14:creationId xmlns:p14="http://schemas.microsoft.com/office/powerpoint/2010/main" val="748235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43</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8624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44</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1974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11FAA7-9F5A-467D-B46A-E708B84751D5}" type="slidenum">
              <a:rPr lang="en-US"/>
              <a:t>45</a:t>
            </a:fld>
            <a:endParaRPr lang="en-US"/>
          </a:p>
        </p:txBody>
      </p:sp>
      <p:sp>
        <p:nvSpPr>
          <p:cNvPr id="448514" name="Rectangle 2"/>
          <p:cNvSpPr>
            <a:spLocks noGrp="1" noRot="1" noChangeAspect="1" noChangeArrowheads="1" noTextEdit="1"/>
          </p:cNvSpPr>
          <p:nvPr>
            <p:ph type="sldImg"/>
          </p:nvPr>
        </p:nvSpPr>
        <p:spPr/>
      </p:sp>
      <p:sp>
        <p:nvSpPr>
          <p:cNvPr id="448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487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3E8358-E921-4478-A2F8-117C0C270786}"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19939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E8358-E921-4478-A2F8-117C0C270786}"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6230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E8358-E921-4478-A2F8-117C0C270786}"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348532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8662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995609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729014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761253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146194">
                  <a:lumMod val="50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262426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566136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146194">
                  <a:lumMod val="50000"/>
                </a:srgb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63756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06805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E8358-E921-4478-A2F8-117C0C270786}"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494796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590572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592799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77671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val="2687825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3785331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val="540509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1115890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0376644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5/15/2015</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899880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12200467" cy="6858000"/>
            <a:chOff x="0" y="0"/>
            <a:chExt cx="5764" cy="4320"/>
          </a:xfrm>
        </p:grpSpPr>
        <p:sp>
          <p:nvSpPr>
            <p:cNvPr id="6221" name="Rectangle 77"/>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2" name="Rectangle 78"/>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3" name="Rectangle 79"/>
            <p:cNvSpPr>
              <a:spLocks noChangeArrowheads="1"/>
            </p:cNvSpPr>
            <p:nvPr userDrawn="1"/>
          </p:nvSpPr>
          <p:spPr bwMode="gray">
            <a:xfrm>
              <a:off x="4" y="3891"/>
              <a:ext cx="5760" cy="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4" name="Rectangle 80"/>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10"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215"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pPr fontAlgn="base">
                <a:spcBef>
                  <a:spcPct val="0"/>
                </a:spcBef>
                <a:spcAft>
                  <a:spcPct val="0"/>
                </a:spcAft>
              </a:pPr>
              <a:endParaRPr lang="en-US" sz="1800">
                <a:solidFill>
                  <a:srgbClr val="333333"/>
                </a:solidFill>
              </a:endParaRPr>
            </a:p>
          </p:txBody>
        </p:sp>
      </p:grpSp>
      <p:sp>
        <p:nvSpPr>
          <p:cNvPr id="6216" name="Freeform 72"/>
          <p:cNvSpPr>
            <a:spLocks/>
          </p:cNvSpPr>
          <p:nvPr/>
        </p:nvSpPr>
        <p:spPr bwMode="gray">
          <a:xfrm>
            <a:off x="480484" y="334963"/>
            <a:ext cx="11345333"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151" name="Rectangle 7"/>
          <p:cNvSpPr>
            <a:spLocks noGrp="1" noChangeArrowheads="1"/>
          </p:cNvSpPr>
          <p:nvPr>
            <p:ph type="ctrTitle"/>
          </p:nvPr>
        </p:nvSpPr>
        <p:spPr>
          <a:xfrm>
            <a:off x="1397000" y="1022351"/>
            <a:ext cx="10102851" cy="1031875"/>
          </a:xfrm>
        </p:spPr>
        <p:txBody>
          <a:bodyPr/>
          <a:lstStyle>
            <a:lvl1pPr>
              <a:defRPr>
                <a:solidFill>
                  <a:schemeClr val="bg1"/>
                </a:solidFill>
              </a:defRPr>
            </a:lvl1pPr>
          </a:lstStyle>
          <a:p>
            <a:pPr lvl="0"/>
            <a:r>
              <a:rPr lang="en-US" altLang="en-US" noProof="0" smtClean="0"/>
              <a:t>Click to edit Master title style</a:t>
            </a:r>
          </a:p>
        </p:txBody>
      </p:sp>
      <p:sp>
        <p:nvSpPr>
          <p:cNvPr id="6152" name="Rectangle 8"/>
          <p:cNvSpPr>
            <a:spLocks noGrp="1" noChangeArrowheads="1"/>
          </p:cNvSpPr>
          <p:nvPr>
            <p:ph type="subTitle" idx="1"/>
          </p:nvPr>
        </p:nvSpPr>
        <p:spPr>
          <a:xfrm>
            <a:off x="7611533" y="3686175"/>
            <a:ext cx="4099984" cy="1804988"/>
          </a:xfrm>
          <a:solidFill>
            <a:schemeClr val="tx2">
              <a:alpha val="75000"/>
            </a:schemeClr>
          </a:solidFill>
        </p:spPr>
        <p:txBody>
          <a:bodyPr anchor="ctr"/>
          <a:lstStyle>
            <a:lvl1pPr marL="117475" indent="0">
              <a:buFontTx/>
              <a:buNone/>
              <a:defRPr sz="1400">
                <a:solidFill>
                  <a:schemeClr val="bg1"/>
                </a:solidFill>
              </a:defRPr>
            </a:lvl1pPr>
          </a:lstStyle>
          <a:p>
            <a:pPr lvl="0"/>
            <a:r>
              <a:rPr lang="en-US" altLang="en-US" noProof="0" smtClean="0"/>
              <a:t>Click to edit Master subtitle style</a:t>
            </a:r>
          </a:p>
        </p:txBody>
      </p:sp>
      <p:sp>
        <p:nvSpPr>
          <p:cNvPr id="6192" name="Rectangle 48"/>
          <p:cNvSpPr>
            <a:spLocks noGrp="1" noChangeArrowheads="1"/>
          </p:cNvSpPr>
          <p:nvPr>
            <p:ph type="dt" sz="half" idx="2"/>
          </p:nvPr>
        </p:nvSpPr>
        <p:spPr/>
        <p:txBody>
          <a:bodyPr/>
          <a:lstStyle>
            <a:lvl1pPr>
              <a:defRPr/>
            </a:lvl1pPr>
          </a:lstStyle>
          <a:p>
            <a:fld id="{258104D8-8ACA-4828-90ED-6051AFC1D552}" type="datetime4">
              <a:rPr lang="en-US" altLang="en-US" smtClean="0">
                <a:solidFill>
                  <a:srgbClr val="333333"/>
                </a:solidFill>
              </a:rPr>
              <a:pPr/>
              <a:t>May 15, 2015</a:t>
            </a:fld>
            <a:endParaRPr lang="en-US" altLang="en-US">
              <a:solidFill>
                <a:srgbClr val="333333"/>
              </a:solidFill>
            </a:endParaRPr>
          </a:p>
        </p:txBody>
      </p:sp>
      <p:sp>
        <p:nvSpPr>
          <p:cNvPr id="6193" name="Rectangle 49"/>
          <p:cNvSpPr>
            <a:spLocks noGrp="1" noChangeArrowheads="1"/>
          </p:cNvSpPr>
          <p:nvPr>
            <p:ph type="ftr" sz="quarter" idx="3"/>
          </p:nvPr>
        </p:nvSpPr>
        <p:spPr/>
        <p:txBody>
          <a:bodyPr/>
          <a:lstStyle>
            <a:lvl1pPr>
              <a:defRPr/>
            </a:lvl1pPr>
          </a:lstStyle>
          <a:p>
            <a:endParaRPr lang="en-US" altLang="en-US">
              <a:solidFill>
                <a:srgbClr val="333333"/>
              </a:solidFill>
            </a:endParaRPr>
          </a:p>
        </p:txBody>
      </p:sp>
      <p:sp>
        <p:nvSpPr>
          <p:cNvPr id="6194" name="Rectangle 50"/>
          <p:cNvSpPr>
            <a:spLocks noGrp="1" noChangeArrowheads="1"/>
          </p:cNvSpPr>
          <p:nvPr>
            <p:ph type="sldNum" sz="quarter" idx="4"/>
          </p:nvPr>
        </p:nvSpPr>
        <p:spPr/>
        <p:txBody>
          <a:bodyPr/>
          <a:lstStyle>
            <a:lvl1pPr>
              <a:defRPr/>
            </a:lvl1pPr>
          </a:lstStyle>
          <a:p>
            <a:fld id="{11DA54DA-A7DF-4E99-A2AE-C6D1A8E7AE62}" type="slidenum">
              <a:rPr lang="en-US" altLang="en-US">
                <a:solidFill>
                  <a:srgbClr val="007FAC"/>
                </a:solidFill>
              </a:rPr>
              <a:pPr/>
              <a:t>‹#›</a:t>
            </a:fld>
            <a:endParaRPr lang="en-US" altLang="en-US">
              <a:solidFill>
                <a:srgbClr val="007FAC"/>
              </a:solidFill>
            </a:endParaRPr>
          </a:p>
        </p:txBody>
      </p:sp>
      <p:sp>
        <p:nvSpPr>
          <p:cNvPr id="6226" name="Freeform 82"/>
          <p:cNvSpPr>
            <a:spLocks/>
          </p:cNvSpPr>
          <p:nvPr/>
        </p:nvSpPr>
        <p:spPr bwMode="gray">
          <a:xfrm>
            <a:off x="478367" y="334964"/>
            <a:ext cx="11233151"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pic>
        <p:nvPicPr>
          <p:cNvPr id="6230"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913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E8358-E921-4478-A2F8-117C0C270786}" type="datetimeFigureOut">
              <a:rPr lang="en-US" smtClean="0"/>
              <a:t>5/15/2015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11348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FF6B0D9-9A1B-47D3-9AD3-A2D29D446C23}"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ADA34696-925A-4033-B216-2CE5CF8ED0AB}"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605226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502EBEB-0FDD-49E5-840D-A7625BFBED6A}"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F1567977-EFAD-479A-8DC8-3522DB7B9EE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38748169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4101" y="1881188"/>
            <a:ext cx="5111751"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69051" y="1881188"/>
            <a:ext cx="5113867"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D246CA-8F59-460F-8810-40988101E5BF}"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3C6CFB47-F786-4EFE-9F07-F8A3BBAD39D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520108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3D00462-3A7B-4348-9D6D-4C9A3C3631A8}" type="datetime4">
              <a:rPr lang="en-US" altLang="en-US" smtClean="0">
                <a:solidFill>
                  <a:srgbClr val="333333"/>
                </a:solidFill>
              </a:rPr>
              <a:pPr/>
              <a:t>May 15, 2015</a:t>
            </a:fld>
            <a:endParaRPr lang="en-US" altLang="en-US">
              <a:solidFill>
                <a:srgbClr val="3333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333333"/>
              </a:solidFill>
            </a:endParaRPr>
          </a:p>
        </p:txBody>
      </p:sp>
      <p:sp>
        <p:nvSpPr>
          <p:cNvPr id="9" name="Slide Number Placeholder 8"/>
          <p:cNvSpPr>
            <a:spLocks noGrp="1"/>
          </p:cNvSpPr>
          <p:nvPr>
            <p:ph type="sldNum" sz="quarter" idx="12"/>
          </p:nvPr>
        </p:nvSpPr>
        <p:spPr/>
        <p:txBody>
          <a:bodyPr/>
          <a:lstStyle>
            <a:lvl1pPr>
              <a:defRPr/>
            </a:lvl1pPr>
          </a:lstStyle>
          <a:p>
            <a:fld id="{86ED06B9-EAA2-44BA-B60B-B355B49D1CDC}"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3442218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A3EBD26-6AD0-4FCD-AFD4-2E8922B12833}" type="datetime4">
              <a:rPr lang="en-US" altLang="en-US" smtClean="0">
                <a:solidFill>
                  <a:srgbClr val="333333"/>
                </a:solidFill>
              </a:rPr>
              <a:pPr/>
              <a:t>May 15, 2015</a:t>
            </a:fld>
            <a:endParaRPr lang="en-US" altLang="en-US">
              <a:solidFill>
                <a:srgbClr val="3333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333333"/>
              </a:solidFill>
            </a:endParaRPr>
          </a:p>
        </p:txBody>
      </p:sp>
      <p:sp>
        <p:nvSpPr>
          <p:cNvPr id="5" name="Slide Number Placeholder 4"/>
          <p:cNvSpPr>
            <a:spLocks noGrp="1"/>
          </p:cNvSpPr>
          <p:nvPr>
            <p:ph type="sldNum" sz="quarter" idx="12"/>
          </p:nvPr>
        </p:nvSpPr>
        <p:spPr/>
        <p:txBody>
          <a:bodyPr/>
          <a:lstStyle>
            <a:lvl1pPr>
              <a:defRPr/>
            </a:lvl1pPr>
          </a:lstStyle>
          <a:p>
            <a:fld id="{F15A9DFF-6E66-4008-B4DB-713D4B7DBE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6927832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8A1D4C-462A-4F3D-80CE-105F9FC7315E}" type="datetime4">
              <a:rPr lang="en-US" altLang="en-US" smtClean="0">
                <a:solidFill>
                  <a:srgbClr val="333333"/>
                </a:solidFill>
              </a:rPr>
              <a:pPr/>
              <a:t>May 15, 2015</a:t>
            </a:fld>
            <a:endParaRPr lang="en-US" altLang="en-US">
              <a:solidFill>
                <a:srgbClr val="3333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333333"/>
              </a:solidFill>
            </a:endParaRPr>
          </a:p>
        </p:txBody>
      </p:sp>
      <p:sp>
        <p:nvSpPr>
          <p:cNvPr id="4" name="Slide Number Placeholder 3"/>
          <p:cNvSpPr>
            <a:spLocks noGrp="1"/>
          </p:cNvSpPr>
          <p:nvPr>
            <p:ph type="sldNum" sz="quarter" idx="12"/>
          </p:nvPr>
        </p:nvSpPr>
        <p:spPr/>
        <p:txBody>
          <a:bodyPr/>
          <a:lstStyle>
            <a:lvl1pPr>
              <a:defRPr/>
            </a:lvl1pPr>
          </a:lstStyle>
          <a:p>
            <a:fld id="{6B12A41B-F318-43CF-A728-C0786EF58F7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2585093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19BEB2-B69A-47A9-BB3A-2A909689FBDD}"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91893EDC-6739-4754-AE90-0F7AF7BAF9A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2914831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7F2CF37-980F-4352-8474-C13092CE66B7}"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87F758B4-29B4-4D15-B23F-1970BF03B4A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8322332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2E6DF5-A7CA-463B-AB5E-B4988E97EFB5}"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52947912-B6C9-4433-AE40-B82EAAA9E763}"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37337654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7301" y="334964"/>
            <a:ext cx="2605617"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4100" y="334964"/>
            <a:ext cx="7620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264C1A3-10DB-4EE9-AB7E-B45DC1899150}"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0DB9BA83-4B2A-4678-9445-298C91715D75}"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60119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E8358-E921-4478-A2F8-117C0C270786}"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19849693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054101" y="1881188"/>
            <a:ext cx="5111751" cy="4125912"/>
          </a:xfrm>
        </p:spPr>
        <p:txBody>
          <a:bodyPr/>
          <a:lstStyle/>
          <a:p>
            <a:r>
              <a:rPr lang="en-US" smtClean="0"/>
              <a:t>Click icon to add chart</a:t>
            </a:r>
            <a:endParaRPr lang="en-US"/>
          </a:p>
        </p:txBody>
      </p:sp>
      <p:sp>
        <p:nvSpPr>
          <p:cNvPr id="4" name="Text Placeholder 3"/>
          <p:cNvSpPr>
            <a:spLocks noGrp="1"/>
          </p:cNvSpPr>
          <p:nvPr>
            <p:ph type="body" sz="half" idx="2"/>
          </p:nvPr>
        </p:nvSpPr>
        <p:spPr>
          <a:xfrm>
            <a:off x="6369051" y="1881188"/>
            <a:ext cx="5113867"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491568" y="6523038"/>
            <a:ext cx="1604433" cy="171450"/>
          </a:xfrm>
        </p:spPr>
        <p:txBody>
          <a:bodyPr/>
          <a:lstStyle>
            <a:lvl1pPr>
              <a:defRPr/>
            </a:lvl1pPr>
          </a:lstStyle>
          <a:p>
            <a:fld id="{87842173-A6E1-4890-8804-CCE8CA920D56}"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a:xfrm>
            <a:off x="594784" y="6523038"/>
            <a:ext cx="345016" cy="171450"/>
          </a:xfrm>
        </p:spPr>
        <p:txBody>
          <a:bodyPr/>
          <a:lstStyle>
            <a:lvl1pPr>
              <a:defRPr/>
            </a:lvl1pPr>
          </a:lstStyle>
          <a:p>
            <a:fld id="{FADFDE2B-5698-4EDB-86BE-F70C95796E3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827823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54101" y="1881188"/>
            <a:ext cx="10428817" cy="4125912"/>
          </a:xfrm>
        </p:spPr>
        <p:txBody>
          <a:bodyPr/>
          <a:lstStyle/>
          <a:p>
            <a:r>
              <a:rPr lang="en-US" smtClean="0"/>
              <a:t>Click icon to add chart</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AA2DC7FB-AC0C-46FE-80A5-C7016324F2FC}"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19A4A21F-99CE-47D7-A144-533C141441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3037643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54101" y="1881188"/>
            <a:ext cx="10428817" cy="4125912"/>
          </a:xfrm>
        </p:spPr>
        <p:txBody>
          <a:bodyPr/>
          <a:lstStyle/>
          <a:p>
            <a:r>
              <a:rPr lang="en-US" smtClean="0"/>
              <a:t>Click icon to add table</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59554771-86C0-424F-9F80-BCD06603E3B8}"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76BC1FE0-82C4-418A-881E-6FA7FE30261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9150882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12200467" cy="6858000"/>
            <a:chOff x="0" y="0"/>
            <a:chExt cx="5764" cy="4320"/>
          </a:xfrm>
        </p:grpSpPr>
        <p:sp>
          <p:nvSpPr>
            <p:cNvPr id="6221" name="Rectangle 77"/>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2" name="Rectangle 78"/>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3" name="Rectangle 79"/>
            <p:cNvSpPr>
              <a:spLocks noChangeArrowheads="1"/>
            </p:cNvSpPr>
            <p:nvPr userDrawn="1"/>
          </p:nvSpPr>
          <p:spPr bwMode="gray">
            <a:xfrm>
              <a:off x="4" y="3891"/>
              <a:ext cx="5760" cy="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4" name="Rectangle 80"/>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10"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215"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pPr fontAlgn="base">
                <a:spcBef>
                  <a:spcPct val="0"/>
                </a:spcBef>
                <a:spcAft>
                  <a:spcPct val="0"/>
                </a:spcAft>
              </a:pPr>
              <a:endParaRPr lang="en-US" sz="1800">
                <a:solidFill>
                  <a:srgbClr val="333333"/>
                </a:solidFill>
              </a:endParaRPr>
            </a:p>
          </p:txBody>
        </p:sp>
      </p:grpSp>
      <p:sp>
        <p:nvSpPr>
          <p:cNvPr id="6216" name="Freeform 72"/>
          <p:cNvSpPr>
            <a:spLocks/>
          </p:cNvSpPr>
          <p:nvPr/>
        </p:nvSpPr>
        <p:spPr bwMode="gray">
          <a:xfrm>
            <a:off x="480484" y="334963"/>
            <a:ext cx="11345333"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151" name="Rectangle 7"/>
          <p:cNvSpPr>
            <a:spLocks noGrp="1" noChangeArrowheads="1"/>
          </p:cNvSpPr>
          <p:nvPr>
            <p:ph type="ctrTitle"/>
          </p:nvPr>
        </p:nvSpPr>
        <p:spPr>
          <a:xfrm>
            <a:off x="1397000" y="1022351"/>
            <a:ext cx="10102851" cy="1031875"/>
          </a:xfrm>
        </p:spPr>
        <p:txBody>
          <a:bodyPr/>
          <a:lstStyle>
            <a:lvl1pPr>
              <a:defRPr>
                <a:solidFill>
                  <a:schemeClr val="bg1"/>
                </a:solidFill>
              </a:defRPr>
            </a:lvl1pPr>
          </a:lstStyle>
          <a:p>
            <a:pPr lvl="0"/>
            <a:r>
              <a:rPr lang="en-US" altLang="en-US" noProof="0" smtClean="0"/>
              <a:t>Click to edit Master title style</a:t>
            </a:r>
          </a:p>
        </p:txBody>
      </p:sp>
      <p:sp>
        <p:nvSpPr>
          <p:cNvPr id="6152" name="Rectangle 8"/>
          <p:cNvSpPr>
            <a:spLocks noGrp="1" noChangeArrowheads="1"/>
          </p:cNvSpPr>
          <p:nvPr>
            <p:ph type="subTitle" idx="1"/>
          </p:nvPr>
        </p:nvSpPr>
        <p:spPr>
          <a:xfrm>
            <a:off x="7611533" y="3686175"/>
            <a:ext cx="4099984" cy="1804988"/>
          </a:xfrm>
          <a:solidFill>
            <a:schemeClr val="tx2">
              <a:alpha val="75000"/>
            </a:schemeClr>
          </a:solidFill>
        </p:spPr>
        <p:txBody>
          <a:bodyPr anchor="ctr"/>
          <a:lstStyle>
            <a:lvl1pPr marL="117475" indent="0">
              <a:buFontTx/>
              <a:buNone/>
              <a:defRPr sz="1400">
                <a:solidFill>
                  <a:schemeClr val="bg1"/>
                </a:solidFill>
              </a:defRPr>
            </a:lvl1pPr>
          </a:lstStyle>
          <a:p>
            <a:pPr lvl="0"/>
            <a:r>
              <a:rPr lang="en-US" altLang="en-US" noProof="0" smtClean="0"/>
              <a:t>Click to edit Master subtitle style</a:t>
            </a:r>
          </a:p>
        </p:txBody>
      </p:sp>
      <p:sp>
        <p:nvSpPr>
          <p:cNvPr id="6192" name="Rectangle 48"/>
          <p:cNvSpPr>
            <a:spLocks noGrp="1" noChangeArrowheads="1"/>
          </p:cNvSpPr>
          <p:nvPr>
            <p:ph type="dt" sz="half" idx="2"/>
          </p:nvPr>
        </p:nvSpPr>
        <p:spPr/>
        <p:txBody>
          <a:bodyPr/>
          <a:lstStyle>
            <a:lvl1pPr>
              <a:defRPr/>
            </a:lvl1pPr>
          </a:lstStyle>
          <a:p>
            <a:fld id="{258104D8-8ACA-4828-90ED-6051AFC1D552}" type="datetime4">
              <a:rPr lang="en-US" altLang="en-US" smtClean="0">
                <a:solidFill>
                  <a:srgbClr val="333333"/>
                </a:solidFill>
              </a:rPr>
              <a:pPr/>
              <a:t>May 15, 2015</a:t>
            </a:fld>
            <a:endParaRPr lang="en-US" altLang="en-US">
              <a:solidFill>
                <a:srgbClr val="333333"/>
              </a:solidFill>
            </a:endParaRPr>
          </a:p>
        </p:txBody>
      </p:sp>
      <p:sp>
        <p:nvSpPr>
          <p:cNvPr id="6193" name="Rectangle 49"/>
          <p:cNvSpPr>
            <a:spLocks noGrp="1" noChangeArrowheads="1"/>
          </p:cNvSpPr>
          <p:nvPr>
            <p:ph type="ftr" sz="quarter" idx="3"/>
          </p:nvPr>
        </p:nvSpPr>
        <p:spPr/>
        <p:txBody>
          <a:bodyPr/>
          <a:lstStyle>
            <a:lvl1pPr>
              <a:defRPr/>
            </a:lvl1pPr>
          </a:lstStyle>
          <a:p>
            <a:endParaRPr lang="en-US" altLang="en-US">
              <a:solidFill>
                <a:srgbClr val="333333"/>
              </a:solidFill>
            </a:endParaRPr>
          </a:p>
        </p:txBody>
      </p:sp>
      <p:sp>
        <p:nvSpPr>
          <p:cNvPr id="6194" name="Rectangle 50"/>
          <p:cNvSpPr>
            <a:spLocks noGrp="1" noChangeArrowheads="1"/>
          </p:cNvSpPr>
          <p:nvPr>
            <p:ph type="sldNum" sz="quarter" idx="4"/>
          </p:nvPr>
        </p:nvSpPr>
        <p:spPr/>
        <p:txBody>
          <a:bodyPr/>
          <a:lstStyle>
            <a:lvl1pPr>
              <a:defRPr/>
            </a:lvl1pPr>
          </a:lstStyle>
          <a:p>
            <a:fld id="{11DA54DA-A7DF-4E99-A2AE-C6D1A8E7AE62}" type="slidenum">
              <a:rPr lang="en-US" altLang="en-US">
                <a:solidFill>
                  <a:srgbClr val="007FAC"/>
                </a:solidFill>
              </a:rPr>
              <a:pPr/>
              <a:t>‹#›</a:t>
            </a:fld>
            <a:endParaRPr lang="en-US" altLang="en-US">
              <a:solidFill>
                <a:srgbClr val="007FAC"/>
              </a:solidFill>
            </a:endParaRPr>
          </a:p>
        </p:txBody>
      </p:sp>
      <p:sp>
        <p:nvSpPr>
          <p:cNvPr id="6226" name="Freeform 82"/>
          <p:cNvSpPr>
            <a:spLocks/>
          </p:cNvSpPr>
          <p:nvPr/>
        </p:nvSpPr>
        <p:spPr bwMode="gray">
          <a:xfrm>
            <a:off x="478367" y="334964"/>
            <a:ext cx="11233151"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pic>
        <p:nvPicPr>
          <p:cNvPr id="6230"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8356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FF6B0D9-9A1B-47D3-9AD3-A2D29D446C23}"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ADA34696-925A-4033-B216-2CE5CF8ED0AB}"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4144313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502EBEB-0FDD-49E5-840D-A7625BFBED6A}"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F1567977-EFAD-479A-8DC8-3522DB7B9EE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9870553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4101" y="1881188"/>
            <a:ext cx="5111751"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69051" y="1881188"/>
            <a:ext cx="5113867"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D246CA-8F59-460F-8810-40988101E5BF}"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3C6CFB47-F786-4EFE-9F07-F8A3BBAD39D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2319421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3D00462-3A7B-4348-9D6D-4C9A3C3631A8}" type="datetime4">
              <a:rPr lang="en-US" altLang="en-US" smtClean="0">
                <a:solidFill>
                  <a:srgbClr val="333333"/>
                </a:solidFill>
              </a:rPr>
              <a:pPr/>
              <a:t>May 15, 2015</a:t>
            </a:fld>
            <a:endParaRPr lang="en-US" altLang="en-US">
              <a:solidFill>
                <a:srgbClr val="3333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333333"/>
              </a:solidFill>
            </a:endParaRPr>
          </a:p>
        </p:txBody>
      </p:sp>
      <p:sp>
        <p:nvSpPr>
          <p:cNvPr id="9" name="Slide Number Placeholder 8"/>
          <p:cNvSpPr>
            <a:spLocks noGrp="1"/>
          </p:cNvSpPr>
          <p:nvPr>
            <p:ph type="sldNum" sz="quarter" idx="12"/>
          </p:nvPr>
        </p:nvSpPr>
        <p:spPr/>
        <p:txBody>
          <a:bodyPr/>
          <a:lstStyle>
            <a:lvl1pPr>
              <a:defRPr/>
            </a:lvl1pPr>
          </a:lstStyle>
          <a:p>
            <a:fld id="{86ED06B9-EAA2-44BA-B60B-B355B49D1CDC}"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9370455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A3EBD26-6AD0-4FCD-AFD4-2E8922B12833}" type="datetime4">
              <a:rPr lang="en-US" altLang="en-US" smtClean="0">
                <a:solidFill>
                  <a:srgbClr val="333333"/>
                </a:solidFill>
              </a:rPr>
              <a:pPr/>
              <a:t>May 15, 2015</a:t>
            </a:fld>
            <a:endParaRPr lang="en-US" altLang="en-US">
              <a:solidFill>
                <a:srgbClr val="3333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333333"/>
              </a:solidFill>
            </a:endParaRPr>
          </a:p>
        </p:txBody>
      </p:sp>
      <p:sp>
        <p:nvSpPr>
          <p:cNvPr id="5" name="Slide Number Placeholder 4"/>
          <p:cNvSpPr>
            <a:spLocks noGrp="1"/>
          </p:cNvSpPr>
          <p:nvPr>
            <p:ph type="sldNum" sz="quarter" idx="12"/>
          </p:nvPr>
        </p:nvSpPr>
        <p:spPr/>
        <p:txBody>
          <a:bodyPr/>
          <a:lstStyle>
            <a:lvl1pPr>
              <a:defRPr/>
            </a:lvl1pPr>
          </a:lstStyle>
          <a:p>
            <a:fld id="{F15A9DFF-6E66-4008-B4DB-713D4B7DBE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3403576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8A1D4C-462A-4F3D-80CE-105F9FC7315E}" type="datetime4">
              <a:rPr lang="en-US" altLang="en-US" smtClean="0">
                <a:solidFill>
                  <a:srgbClr val="333333"/>
                </a:solidFill>
              </a:rPr>
              <a:pPr/>
              <a:t>May 15, 2015</a:t>
            </a:fld>
            <a:endParaRPr lang="en-US" altLang="en-US">
              <a:solidFill>
                <a:srgbClr val="3333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333333"/>
              </a:solidFill>
            </a:endParaRPr>
          </a:p>
        </p:txBody>
      </p:sp>
      <p:sp>
        <p:nvSpPr>
          <p:cNvPr id="4" name="Slide Number Placeholder 3"/>
          <p:cNvSpPr>
            <a:spLocks noGrp="1"/>
          </p:cNvSpPr>
          <p:nvPr>
            <p:ph type="sldNum" sz="quarter" idx="12"/>
          </p:nvPr>
        </p:nvSpPr>
        <p:spPr/>
        <p:txBody>
          <a:bodyPr/>
          <a:lstStyle>
            <a:lvl1pPr>
              <a:defRPr/>
            </a:lvl1pPr>
          </a:lstStyle>
          <a:p>
            <a:fld id="{6B12A41B-F318-43CF-A728-C0786EF58F7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5815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3E8358-E921-4478-A2F8-117C0C270786}" type="datetimeFigureOut">
              <a:rPr lang="en-US" smtClean="0"/>
              <a:t>5/15/2015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3806981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19BEB2-B69A-47A9-BB3A-2A909689FBDD}"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91893EDC-6739-4754-AE90-0F7AF7BAF9A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0198942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7F2CF37-980F-4352-8474-C13092CE66B7}"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87F758B4-29B4-4D15-B23F-1970BF03B4A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58597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2E6DF5-A7CA-463B-AB5E-B4988E97EFB5}"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52947912-B6C9-4433-AE40-B82EAAA9E763}"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41397648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7301" y="334964"/>
            <a:ext cx="2605617"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4100" y="334964"/>
            <a:ext cx="7620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264C1A3-10DB-4EE9-AB7E-B45DC1899150}"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0DB9BA83-4B2A-4678-9445-298C91715D75}"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1143286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054101" y="1881188"/>
            <a:ext cx="5111751" cy="4125912"/>
          </a:xfrm>
        </p:spPr>
        <p:txBody>
          <a:bodyPr/>
          <a:lstStyle/>
          <a:p>
            <a:r>
              <a:rPr lang="en-US" smtClean="0"/>
              <a:t>Click icon to add chart</a:t>
            </a:r>
            <a:endParaRPr lang="en-US"/>
          </a:p>
        </p:txBody>
      </p:sp>
      <p:sp>
        <p:nvSpPr>
          <p:cNvPr id="4" name="Text Placeholder 3"/>
          <p:cNvSpPr>
            <a:spLocks noGrp="1"/>
          </p:cNvSpPr>
          <p:nvPr>
            <p:ph type="body" sz="half" idx="2"/>
          </p:nvPr>
        </p:nvSpPr>
        <p:spPr>
          <a:xfrm>
            <a:off x="6369051" y="1881188"/>
            <a:ext cx="5113867"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491568" y="6523038"/>
            <a:ext cx="1604433" cy="171450"/>
          </a:xfrm>
        </p:spPr>
        <p:txBody>
          <a:bodyPr/>
          <a:lstStyle>
            <a:lvl1pPr>
              <a:defRPr/>
            </a:lvl1pPr>
          </a:lstStyle>
          <a:p>
            <a:fld id="{87842173-A6E1-4890-8804-CCE8CA920D56}"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a:xfrm>
            <a:off x="594784" y="6523038"/>
            <a:ext cx="345016" cy="171450"/>
          </a:xfrm>
        </p:spPr>
        <p:txBody>
          <a:bodyPr/>
          <a:lstStyle>
            <a:lvl1pPr>
              <a:defRPr/>
            </a:lvl1pPr>
          </a:lstStyle>
          <a:p>
            <a:fld id="{FADFDE2B-5698-4EDB-86BE-F70C95796E3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9562217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54101" y="1881188"/>
            <a:ext cx="10428817" cy="4125912"/>
          </a:xfrm>
        </p:spPr>
        <p:txBody>
          <a:bodyPr/>
          <a:lstStyle/>
          <a:p>
            <a:r>
              <a:rPr lang="en-US" smtClean="0"/>
              <a:t>Click icon to add chart</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AA2DC7FB-AC0C-46FE-80A5-C7016324F2FC}"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19A4A21F-99CE-47D7-A144-533C141441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9343161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54101" y="1881188"/>
            <a:ext cx="10428817" cy="4125912"/>
          </a:xfrm>
        </p:spPr>
        <p:txBody>
          <a:bodyPr/>
          <a:lstStyle/>
          <a:p>
            <a:r>
              <a:rPr lang="en-US" smtClean="0"/>
              <a:t>Click icon to add table</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59554771-86C0-424F-9F80-BCD06603E3B8}"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76BC1FE0-82C4-418A-881E-6FA7FE30261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9710611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12200467" cy="6858000"/>
            <a:chOff x="0" y="0"/>
            <a:chExt cx="5764" cy="4320"/>
          </a:xfrm>
        </p:grpSpPr>
        <p:sp>
          <p:nvSpPr>
            <p:cNvPr id="6221" name="Rectangle 77"/>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2" name="Rectangle 78"/>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3" name="Rectangle 79"/>
            <p:cNvSpPr>
              <a:spLocks noChangeArrowheads="1"/>
            </p:cNvSpPr>
            <p:nvPr userDrawn="1"/>
          </p:nvSpPr>
          <p:spPr bwMode="gray">
            <a:xfrm>
              <a:off x="4" y="3891"/>
              <a:ext cx="5760" cy="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24" name="Rectangle 80"/>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6210"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215"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pPr fontAlgn="base">
                <a:spcBef>
                  <a:spcPct val="0"/>
                </a:spcBef>
                <a:spcAft>
                  <a:spcPct val="0"/>
                </a:spcAft>
              </a:pPr>
              <a:endParaRPr lang="en-US" sz="1800">
                <a:solidFill>
                  <a:srgbClr val="333333"/>
                </a:solidFill>
              </a:endParaRPr>
            </a:p>
          </p:txBody>
        </p:sp>
      </p:grpSp>
      <p:sp>
        <p:nvSpPr>
          <p:cNvPr id="6216" name="Freeform 72"/>
          <p:cNvSpPr>
            <a:spLocks/>
          </p:cNvSpPr>
          <p:nvPr/>
        </p:nvSpPr>
        <p:spPr bwMode="gray">
          <a:xfrm>
            <a:off x="480484" y="334963"/>
            <a:ext cx="11345333"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6151" name="Rectangle 7"/>
          <p:cNvSpPr>
            <a:spLocks noGrp="1" noChangeArrowheads="1"/>
          </p:cNvSpPr>
          <p:nvPr>
            <p:ph type="ctrTitle"/>
          </p:nvPr>
        </p:nvSpPr>
        <p:spPr>
          <a:xfrm>
            <a:off x="1397000" y="1022351"/>
            <a:ext cx="10102851" cy="1031875"/>
          </a:xfrm>
        </p:spPr>
        <p:txBody>
          <a:bodyPr/>
          <a:lstStyle>
            <a:lvl1pPr>
              <a:defRPr>
                <a:solidFill>
                  <a:schemeClr val="bg1"/>
                </a:solidFill>
              </a:defRPr>
            </a:lvl1pPr>
          </a:lstStyle>
          <a:p>
            <a:pPr lvl="0"/>
            <a:r>
              <a:rPr lang="en-US" altLang="en-US" noProof="0" smtClean="0"/>
              <a:t>Click to edit Master title style</a:t>
            </a:r>
          </a:p>
        </p:txBody>
      </p:sp>
      <p:sp>
        <p:nvSpPr>
          <p:cNvPr id="6152" name="Rectangle 8"/>
          <p:cNvSpPr>
            <a:spLocks noGrp="1" noChangeArrowheads="1"/>
          </p:cNvSpPr>
          <p:nvPr>
            <p:ph type="subTitle" idx="1"/>
          </p:nvPr>
        </p:nvSpPr>
        <p:spPr>
          <a:xfrm>
            <a:off x="7611533" y="3686175"/>
            <a:ext cx="4099984" cy="1804988"/>
          </a:xfrm>
          <a:solidFill>
            <a:schemeClr val="tx2">
              <a:alpha val="75000"/>
            </a:schemeClr>
          </a:solidFill>
        </p:spPr>
        <p:txBody>
          <a:bodyPr anchor="ctr"/>
          <a:lstStyle>
            <a:lvl1pPr marL="117475" indent="0">
              <a:buFontTx/>
              <a:buNone/>
              <a:defRPr sz="1400">
                <a:solidFill>
                  <a:schemeClr val="bg1"/>
                </a:solidFill>
              </a:defRPr>
            </a:lvl1pPr>
          </a:lstStyle>
          <a:p>
            <a:pPr lvl="0"/>
            <a:r>
              <a:rPr lang="en-US" altLang="en-US" noProof="0" smtClean="0"/>
              <a:t>Click to edit Master subtitle style</a:t>
            </a:r>
          </a:p>
        </p:txBody>
      </p:sp>
      <p:sp>
        <p:nvSpPr>
          <p:cNvPr id="6192" name="Rectangle 48"/>
          <p:cNvSpPr>
            <a:spLocks noGrp="1" noChangeArrowheads="1"/>
          </p:cNvSpPr>
          <p:nvPr>
            <p:ph type="dt" sz="half" idx="2"/>
          </p:nvPr>
        </p:nvSpPr>
        <p:spPr/>
        <p:txBody>
          <a:bodyPr/>
          <a:lstStyle>
            <a:lvl1pPr>
              <a:defRPr/>
            </a:lvl1pPr>
          </a:lstStyle>
          <a:p>
            <a:fld id="{258104D8-8ACA-4828-90ED-6051AFC1D552}" type="datetime4">
              <a:rPr lang="en-US" altLang="en-US" smtClean="0">
                <a:solidFill>
                  <a:srgbClr val="333333"/>
                </a:solidFill>
              </a:rPr>
              <a:pPr/>
              <a:t>May 15, 2015</a:t>
            </a:fld>
            <a:endParaRPr lang="en-US" altLang="en-US">
              <a:solidFill>
                <a:srgbClr val="333333"/>
              </a:solidFill>
            </a:endParaRPr>
          </a:p>
        </p:txBody>
      </p:sp>
      <p:sp>
        <p:nvSpPr>
          <p:cNvPr id="6193" name="Rectangle 49"/>
          <p:cNvSpPr>
            <a:spLocks noGrp="1" noChangeArrowheads="1"/>
          </p:cNvSpPr>
          <p:nvPr>
            <p:ph type="ftr" sz="quarter" idx="3"/>
          </p:nvPr>
        </p:nvSpPr>
        <p:spPr/>
        <p:txBody>
          <a:bodyPr/>
          <a:lstStyle>
            <a:lvl1pPr>
              <a:defRPr/>
            </a:lvl1pPr>
          </a:lstStyle>
          <a:p>
            <a:endParaRPr lang="en-US" altLang="en-US">
              <a:solidFill>
                <a:srgbClr val="333333"/>
              </a:solidFill>
            </a:endParaRPr>
          </a:p>
        </p:txBody>
      </p:sp>
      <p:sp>
        <p:nvSpPr>
          <p:cNvPr id="6194" name="Rectangle 50"/>
          <p:cNvSpPr>
            <a:spLocks noGrp="1" noChangeArrowheads="1"/>
          </p:cNvSpPr>
          <p:nvPr>
            <p:ph type="sldNum" sz="quarter" idx="4"/>
          </p:nvPr>
        </p:nvSpPr>
        <p:spPr/>
        <p:txBody>
          <a:bodyPr/>
          <a:lstStyle>
            <a:lvl1pPr>
              <a:defRPr/>
            </a:lvl1pPr>
          </a:lstStyle>
          <a:p>
            <a:fld id="{11DA54DA-A7DF-4E99-A2AE-C6D1A8E7AE62}" type="slidenum">
              <a:rPr lang="en-US" altLang="en-US">
                <a:solidFill>
                  <a:srgbClr val="007FAC"/>
                </a:solidFill>
              </a:rPr>
              <a:pPr/>
              <a:t>‹#›</a:t>
            </a:fld>
            <a:endParaRPr lang="en-US" altLang="en-US">
              <a:solidFill>
                <a:srgbClr val="007FAC"/>
              </a:solidFill>
            </a:endParaRPr>
          </a:p>
        </p:txBody>
      </p:sp>
      <p:sp>
        <p:nvSpPr>
          <p:cNvPr id="6226" name="Freeform 82"/>
          <p:cNvSpPr>
            <a:spLocks/>
          </p:cNvSpPr>
          <p:nvPr/>
        </p:nvSpPr>
        <p:spPr bwMode="gray">
          <a:xfrm>
            <a:off x="478367" y="334964"/>
            <a:ext cx="11233151"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pic>
        <p:nvPicPr>
          <p:cNvPr id="6230"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9698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FF6B0D9-9A1B-47D3-9AD3-A2D29D446C23}"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ADA34696-925A-4033-B216-2CE5CF8ED0AB}"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4942748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502EBEB-0FDD-49E5-840D-A7625BFBED6A}"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F1567977-EFAD-479A-8DC8-3522DB7B9EE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406746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E8358-E921-4478-A2F8-117C0C270786}" type="datetimeFigureOut">
              <a:rPr lang="en-US" smtClean="0"/>
              <a:t>5/15/2015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101506639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4101" y="1881188"/>
            <a:ext cx="5111751"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69051" y="1881188"/>
            <a:ext cx="5113867"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D246CA-8F59-460F-8810-40988101E5BF}"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3C6CFB47-F786-4EFE-9F07-F8A3BBAD39D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6869720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3D00462-3A7B-4348-9D6D-4C9A3C3631A8}" type="datetime4">
              <a:rPr lang="en-US" altLang="en-US" smtClean="0">
                <a:solidFill>
                  <a:srgbClr val="333333"/>
                </a:solidFill>
              </a:rPr>
              <a:pPr/>
              <a:t>May 15, 2015</a:t>
            </a:fld>
            <a:endParaRPr lang="en-US" altLang="en-US">
              <a:solidFill>
                <a:srgbClr val="3333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333333"/>
              </a:solidFill>
            </a:endParaRPr>
          </a:p>
        </p:txBody>
      </p:sp>
      <p:sp>
        <p:nvSpPr>
          <p:cNvPr id="9" name="Slide Number Placeholder 8"/>
          <p:cNvSpPr>
            <a:spLocks noGrp="1"/>
          </p:cNvSpPr>
          <p:nvPr>
            <p:ph type="sldNum" sz="quarter" idx="12"/>
          </p:nvPr>
        </p:nvSpPr>
        <p:spPr/>
        <p:txBody>
          <a:bodyPr/>
          <a:lstStyle>
            <a:lvl1pPr>
              <a:defRPr/>
            </a:lvl1pPr>
          </a:lstStyle>
          <a:p>
            <a:fld id="{86ED06B9-EAA2-44BA-B60B-B355B49D1CDC}"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7633155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A3EBD26-6AD0-4FCD-AFD4-2E8922B12833}" type="datetime4">
              <a:rPr lang="en-US" altLang="en-US" smtClean="0">
                <a:solidFill>
                  <a:srgbClr val="333333"/>
                </a:solidFill>
              </a:rPr>
              <a:pPr/>
              <a:t>May 15, 2015</a:t>
            </a:fld>
            <a:endParaRPr lang="en-US" altLang="en-US">
              <a:solidFill>
                <a:srgbClr val="3333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333333"/>
              </a:solidFill>
            </a:endParaRPr>
          </a:p>
        </p:txBody>
      </p:sp>
      <p:sp>
        <p:nvSpPr>
          <p:cNvPr id="5" name="Slide Number Placeholder 4"/>
          <p:cNvSpPr>
            <a:spLocks noGrp="1"/>
          </p:cNvSpPr>
          <p:nvPr>
            <p:ph type="sldNum" sz="quarter" idx="12"/>
          </p:nvPr>
        </p:nvSpPr>
        <p:spPr/>
        <p:txBody>
          <a:bodyPr/>
          <a:lstStyle>
            <a:lvl1pPr>
              <a:defRPr/>
            </a:lvl1pPr>
          </a:lstStyle>
          <a:p>
            <a:fld id="{F15A9DFF-6E66-4008-B4DB-713D4B7DBE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320028610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8A1D4C-462A-4F3D-80CE-105F9FC7315E}" type="datetime4">
              <a:rPr lang="en-US" altLang="en-US" smtClean="0">
                <a:solidFill>
                  <a:srgbClr val="333333"/>
                </a:solidFill>
              </a:rPr>
              <a:pPr/>
              <a:t>May 15, 2015</a:t>
            </a:fld>
            <a:endParaRPr lang="en-US" altLang="en-US">
              <a:solidFill>
                <a:srgbClr val="3333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333333"/>
              </a:solidFill>
            </a:endParaRPr>
          </a:p>
        </p:txBody>
      </p:sp>
      <p:sp>
        <p:nvSpPr>
          <p:cNvPr id="4" name="Slide Number Placeholder 3"/>
          <p:cNvSpPr>
            <a:spLocks noGrp="1"/>
          </p:cNvSpPr>
          <p:nvPr>
            <p:ph type="sldNum" sz="quarter" idx="12"/>
          </p:nvPr>
        </p:nvSpPr>
        <p:spPr/>
        <p:txBody>
          <a:bodyPr/>
          <a:lstStyle>
            <a:lvl1pPr>
              <a:defRPr/>
            </a:lvl1pPr>
          </a:lstStyle>
          <a:p>
            <a:fld id="{6B12A41B-F318-43CF-A728-C0786EF58F7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15922497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519BEB2-B69A-47A9-BB3A-2A909689FBDD}"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91893EDC-6739-4754-AE90-0F7AF7BAF9A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840617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7F2CF37-980F-4352-8474-C13092CE66B7}"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87F758B4-29B4-4D15-B23F-1970BF03B4A0}"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4238454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2E6DF5-A7CA-463B-AB5E-B4988E97EFB5}"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52947912-B6C9-4433-AE40-B82EAAA9E763}"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4117238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7301" y="334964"/>
            <a:ext cx="2605617"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4100" y="334964"/>
            <a:ext cx="7620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264C1A3-10DB-4EE9-AB7E-B45DC1899150}"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0DB9BA83-4B2A-4678-9445-298C91715D75}"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9443511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054101" y="1881188"/>
            <a:ext cx="5111751" cy="4125912"/>
          </a:xfrm>
        </p:spPr>
        <p:txBody>
          <a:bodyPr/>
          <a:lstStyle/>
          <a:p>
            <a:r>
              <a:rPr lang="en-US" smtClean="0"/>
              <a:t>Click icon to add chart</a:t>
            </a:r>
            <a:endParaRPr lang="en-US"/>
          </a:p>
        </p:txBody>
      </p:sp>
      <p:sp>
        <p:nvSpPr>
          <p:cNvPr id="4" name="Text Placeholder 3"/>
          <p:cNvSpPr>
            <a:spLocks noGrp="1"/>
          </p:cNvSpPr>
          <p:nvPr>
            <p:ph type="body" sz="half" idx="2"/>
          </p:nvPr>
        </p:nvSpPr>
        <p:spPr>
          <a:xfrm>
            <a:off x="6369051" y="1881188"/>
            <a:ext cx="5113867"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491568" y="6523038"/>
            <a:ext cx="1604433" cy="171450"/>
          </a:xfrm>
        </p:spPr>
        <p:txBody>
          <a:bodyPr/>
          <a:lstStyle>
            <a:lvl1pPr>
              <a:defRPr/>
            </a:lvl1pPr>
          </a:lstStyle>
          <a:p>
            <a:fld id="{87842173-A6E1-4890-8804-CCE8CA920D56}" type="datetime4">
              <a:rPr lang="en-US" altLang="en-US" smtClean="0">
                <a:solidFill>
                  <a:srgbClr val="333333"/>
                </a:solidFill>
              </a:rPr>
              <a:pPr/>
              <a:t>May 15, 2015</a:t>
            </a:fld>
            <a:endParaRPr lang="en-US" altLang="en-US">
              <a:solidFill>
                <a:srgbClr val="333333"/>
              </a:solidFill>
            </a:endParaRPr>
          </a:p>
        </p:txBody>
      </p:sp>
      <p:sp>
        <p:nvSpPr>
          <p:cNvPr id="6" name="Footer Placeholder 5"/>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7" name="Slide Number Placeholder 6"/>
          <p:cNvSpPr>
            <a:spLocks noGrp="1"/>
          </p:cNvSpPr>
          <p:nvPr>
            <p:ph type="sldNum" sz="quarter" idx="12"/>
          </p:nvPr>
        </p:nvSpPr>
        <p:spPr>
          <a:xfrm>
            <a:off x="594784" y="6523038"/>
            <a:ext cx="345016" cy="171450"/>
          </a:xfrm>
        </p:spPr>
        <p:txBody>
          <a:bodyPr/>
          <a:lstStyle>
            <a:lvl1pPr>
              <a:defRPr/>
            </a:lvl1pPr>
          </a:lstStyle>
          <a:p>
            <a:fld id="{FADFDE2B-5698-4EDB-86BE-F70C95796E3E}"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7262128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54101" y="1881188"/>
            <a:ext cx="10428817" cy="4125912"/>
          </a:xfrm>
        </p:spPr>
        <p:txBody>
          <a:bodyPr/>
          <a:lstStyle/>
          <a:p>
            <a:r>
              <a:rPr lang="en-US" smtClean="0"/>
              <a:t>Click icon to add chart</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AA2DC7FB-AC0C-46FE-80A5-C7016324F2FC}"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19A4A21F-99CE-47D7-A144-533C1414412F}"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47074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E8358-E921-4478-A2F8-117C0C270786}" type="datetimeFigureOut">
              <a:rPr lang="en-US" smtClean="0"/>
              <a:t>5/15/2015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9527366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54101" y="334964"/>
            <a:ext cx="10428817"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54101" y="1881188"/>
            <a:ext cx="10428817" cy="4125912"/>
          </a:xfrm>
        </p:spPr>
        <p:txBody>
          <a:bodyPr/>
          <a:lstStyle/>
          <a:p>
            <a:r>
              <a:rPr lang="en-US" smtClean="0"/>
              <a:t>Click icon to add table</a:t>
            </a:r>
            <a:endParaRPr lang="en-US"/>
          </a:p>
        </p:txBody>
      </p:sp>
      <p:sp>
        <p:nvSpPr>
          <p:cNvPr id="4" name="Date Placeholder 3"/>
          <p:cNvSpPr>
            <a:spLocks noGrp="1"/>
          </p:cNvSpPr>
          <p:nvPr>
            <p:ph type="dt" sz="half" idx="10"/>
          </p:nvPr>
        </p:nvSpPr>
        <p:spPr>
          <a:xfrm>
            <a:off x="4491568" y="6523038"/>
            <a:ext cx="1604433" cy="171450"/>
          </a:xfrm>
        </p:spPr>
        <p:txBody>
          <a:bodyPr/>
          <a:lstStyle>
            <a:lvl1pPr>
              <a:defRPr/>
            </a:lvl1pPr>
          </a:lstStyle>
          <a:p>
            <a:fld id="{59554771-86C0-424F-9F80-BCD06603E3B8}" type="datetime4">
              <a:rPr lang="en-US" altLang="en-US" smtClean="0">
                <a:solidFill>
                  <a:srgbClr val="333333"/>
                </a:solidFill>
              </a:rPr>
              <a:pPr/>
              <a:t>May 15, 2015</a:t>
            </a:fld>
            <a:endParaRPr lang="en-US" altLang="en-US">
              <a:solidFill>
                <a:srgbClr val="333333"/>
              </a:solidFill>
            </a:endParaRPr>
          </a:p>
        </p:txBody>
      </p:sp>
      <p:sp>
        <p:nvSpPr>
          <p:cNvPr id="5" name="Footer Placeholder 4"/>
          <p:cNvSpPr>
            <a:spLocks noGrp="1"/>
          </p:cNvSpPr>
          <p:nvPr>
            <p:ph type="ftr" sz="quarter" idx="11"/>
          </p:nvPr>
        </p:nvSpPr>
        <p:spPr>
          <a:xfrm>
            <a:off x="939801" y="6523038"/>
            <a:ext cx="3551767" cy="171450"/>
          </a:xfrm>
        </p:spPr>
        <p:txBody>
          <a:bodyPr/>
          <a:lstStyle>
            <a:lvl1pPr>
              <a:defRPr/>
            </a:lvl1pPr>
          </a:lstStyle>
          <a:p>
            <a:endParaRPr lang="en-US" altLang="en-US">
              <a:solidFill>
                <a:srgbClr val="333333"/>
              </a:solidFill>
            </a:endParaRPr>
          </a:p>
        </p:txBody>
      </p:sp>
      <p:sp>
        <p:nvSpPr>
          <p:cNvPr id="6" name="Slide Number Placeholder 5"/>
          <p:cNvSpPr>
            <a:spLocks noGrp="1"/>
          </p:cNvSpPr>
          <p:nvPr>
            <p:ph type="sldNum" sz="quarter" idx="12"/>
          </p:nvPr>
        </p:nvSpPr>
        <p:spPr>
          <a:xfrm>
            <a:off x="594784" y="6523038"/>
            <a:ext cx="345016" cy="171450"/>
          </a:xfrm>
        </p:spPr>
        <p:txBody>
          <a:bodyPr/>
          <a:lstStyle>
            <a:lvl1pPr>
              <a:defRPr/>
            </a:lvl1pPr>
          </a:lstStyle>
          <a:p>
            <a:fld id="{76BC1FE0-82C4-418A-881E-6FA7FE302617}" type="slidenum">
              <a:rPr lang="en-US" altLang="en-US">
                <a:solidFill>
                  <a:srgbClr val="007FAC"/>
                </a:solidFill>
              </a:rPr>
              <a:pPr/>
              <a:t>‹#›</a:t>
            </a:fld>
            <a:endParaRPr lang="en-US" altLang="en-US">
              <a:solidFill>
                <a:srgbClr val="007FAC"/>
              </a:solidFill>
            </a:endParaRPr>
          </a:p>
        </p:txBody>
      </p:sp>
    </p:spTree>
    <p:extLst>
      <p:ext uri="{BB962C8B-B14F-4D97-AF65-F5344CB8AC3E}">
        <p14:creationId xmlns:p14="http://schemas.microsoft.com/office/powerpoint/2010/main" val="27084251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66" name="Group 2"/>
          <p:cNvGrpSpPr/>
          <p:nvPr/>
        </p:nvGrpSpPr>
        <p:grpSpPr>
          <a:xfrm>
            <a:off x="0" y="0"/>
            <a:ext cx="7823200" cy="6858000"/>
            <a:chOff x="0" y="0"/>
            <a:chExt cx="3696" cy="4320"/>
          </a:xfrm>
        </p:grpSpPr>
        <p:sp>
          <p:nvSpPr>
            <p:cNvPr id="216067" name="Rectangle 3"/>
            <p:cNvSpPr>
              <a:spLocks noChangeArrowheads="1"/>
            </p:cNvSpPr>
            <p:nvPr/>
          </p:nvSpPr>
          <p:spPr>
            <a:xfrm>
              <a:off x="0" y="0"/>
              <a:ext cx="2880" cy="4320"/>
            </a:xfrm>
            <a:prstGeom prst="rect">
              <a:avLst/>
            </a:prstGeom>
            <a:solidFill>
              <a:schemeClr val="accent2"/>
            </a:solidFill>
            <a:ln w="9525">
              <a:noFill/>
              <a:miter lim="800000"/>
            </a:ln>
            <a:effectLst/>
          </p:spPr>
          <p:txBody>
            <a:bodyPr wrap="none" anchor="ctr"/>
            <a:lstStyle/>
            <a:p>
              <a:pPr algn="ctr" fontAlgn="base">
                <a:spcBef>
                  <a:spcPct val="0"/>
                </a:spcBef>
                <a:spcAft>
                  <a:spcPct val="0"/>
                </a:spcAft>
              </a:pPr>
              <a:endParaRPr kumimoji="1" lang="en-US" sz="2400">
                <a:solidFill>
                  <a:srgbClr val="C00000"/>
                </a:solidFill>
                <a:latin typeface="Times New Roman" pitchFamily="18" charset="0"/>
              </a:endParaRPr>
            </a:p>
          </p:txBody>
        </p:sp>
        <p:sp>
          <p:nvSpPr>
            <p:cNvPr id="216068" name="AutoShape 4"/>
            <p:cNvSpPr>
              <a:spLocks noChangeArrowheads="1"/>
            </p:cNvSpPr>
            <p:nvPr/>
          </p:nvSpPr>
          <p:spPr>
            <a:xfrm>
              <a:off x="432" y="624"/>
              <a:ext cx="3264" cy="1200"/>
            </a:xfrm>
            <a:prstGeom prst="roundRect">
              <a:avLst>
                <a:gd name="adj" fmla="val 50000"/>
              </a:avLst>
            </a:prstGeom>
            <a:solidFill>
              <a:schemeClr val="bg1"/>
            </a:solidFill>
            <a:ln w="9525">
              <a:noFill/>
              <a:round/>
            </a:ln>
            <a:effectLst/>
          </p:spPr>
          <p:txBody>
            <a:bodyPr wrap="none" anchor="ctr"/>
            <a:lstStyle/>
            <a:p>
              <a:pPr algn="ctr" fontAlgn="base">
                <a:spcBef>
                  <a:spcPct val="0"/>
                </a:spcBef>
                <a:spcAft>
                  <a:spcPct val="0"/>
                </a:spcAft>
              </a:pPr>
              <a:endParaRPr kumimoji="1" lang="en-US" sz="2400">
                <a:solidFill>
                  <a:srgbClr val="C00000"/>
                </a:solidFill>
                <a:latin typeface="Times New Roman" pitchFamily="18" charset="0"/>
              </a:endParaRPr>
            </a:p>
          </p:txBody>
        </p:sp>
      </p:grpSp>
      <p:sp>
        <p:nvSpPr>
          <p:cNvPr id="216072" name="Rectangle 8"/>
          <p:cNvSpPr>
            <a:spLocks noGrp="1" noChangeArrowheads="1"/>
          </p:cNvSpPr>
          <p:nvPr>
            <p:ph type="subTitle" idx="1"/>
          </p:nvPr>
        </p:nvSpPr>
        <p:spPr>
          <a:xfrm>
            <a:off x="6231467" y="2927350"/>
            <a:ext cx="5350933"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16073" name="Rectangle 9"/>
          <p:cNvSpPr>
            <a:spLocks noGrp="1" noChangeArrowheads="1"/>
          </p:cNvSpPr>
          <p:nvPr>
            <p:ph type="dt" sz="quarter" idx="2"/>
          </p:nvPr>
        </p:nvSpPr>
        <p:spPr/>
        <p:txBody>
          <a:bodyPr/>
          <a:lstStyle>
            <a:lvl1pPr>
              <a:defRPr>
                <a:solidFill>
                  <a:schemeClr val="bg1"/>
                </a:solidFill>
              </a:defRPr>
            </a:lvl1pPr>
          </a:lstStyle>
          <a:p>
            <a:endParaRPr lang="en-US">
              <a:solidFill>
                <a:srgbClr val="FFFFFF"/>
              </a:solidFill>
            </a:endParaRPr>
          </a:p>
        </p:txBody>
      </p:sp>
      <p:sp>
        <p:nvSpPr>
          <p:cNvPr id="216074" name="Rectangle 10"/>
          <p:cNvSpPr>
            <a:spLocks noGrp="1" noChangeArrowheads="1"/>
          </p:cNvSpPr>
          <p:nvPr>
            <p:ph type="ftr" sz="quarter" idx="3"/>
          </p:nvPr>
        </p:nvSpPr>
        <p:spPr/>
        <p:txBody>
          <a:bodyPr/>
          <a:lstStyle>
            <a:lvl1pPr algn="r">
              <a:defRPr/>
            </a:lvl1pPr>
          </a:lstStyle>
          <a:p>
            <a:endParaRPr lang="en-US">
              <a:solidFill>
                <a:srgbClr val="C00000"/>
              </a:solidFill>
            </a:endParaRPr>
          </a:p>
        </p:txBody>
      </p:sp>
      <p:sp>
        <p:nvSpPr>
          <p:cNvPr id="216075" name="Rectangle 11"/>
          <p:cNvSpPr>
            <a:spLocks noGrp="1" noChangeArrowheads="1"/>
          </p:cNvSpPr>
          <p:nvPr>
            <p:ph type="sldNum" sz="quarter" idx="4"/>
          </p:nvPr>
        </p:nvSpPr>
        <p:spPr>
          <a:xfrm>
            <a:off x="101601" y="6248400"/>
            <a:ext cx="783167" cy="488950"/>
          </a:xfrm>
        </p:spPr>
        <p:txBody>
          <a:bodyPr anchorCtr="0"/>
          <a:lstStyle>
            <a:lvl1pPr>
              <a:defRPr/>
            </a:lvl1pPr>
          </a:lstStyle>
          <a:p>
            <a:fld id="{0BE27A93-A08E-49D0-ABFC-A092805C2802}" type="slidenum">
              <a:rPr lang="en-US">
                <a:solidFill>
                  <a:srgbClr val="FFFFFF"/>
                </a:solidFill>
              </a:rPr>
              <a:pPr/>
              <a:t>‹#›</a:t>
            </a:fld>
            <a:endParaRPr lang="en-US">
              <a:solidFill>
                <a:srgbClr val="FFFFFF"/>
              </a:solidFill>
            </a:endParaRPr>
          </a:p>
        </p:txBody>
      </p:sp>
      <p:sp>
        <p:nvSpPr>
          <p:cNvPr id="216076" name="AutoShape 12"/>
          <p:cNvSpPr>
            <a:spLocks noGrp="1" noChangeArrowheads="1"/>
          </p:cNvSpPr>
          <p:nvPr>
            <p:ph type="ctrTitle" sz="quarter"/>
          </p:nvPr>
        </p:nvSpPr>
        <p:spPr>
          <a:xfrm>
            <a:off x="914400" y="990600"/>
            <a:ext cx="109728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216077" name="Picture 13" descr="logocolo"/>
          <p:cNvPicPr>
            <a:picLocks noChangeAspect="1" noChangeArrowheads="1"/>
          </p:cNvPicPr>
          <p:nvPr userDrawn="1"/>
        </p:nvPicPr>
        <p:blipFill>
          <a:blip r:embed="rId2"/>
          <a:srcRect/>
          <a:stretch>
            <a:fillRect/>
          </a:stretch>
        </p:blipFill>
        <p:spPr>
          <a:xfrm>
            <a:off x="1727200" y="3429000"/>
            <a:ext cx="2336800" cy="1739900"/>
          </a:xfrm>
          <a:prstGeom prst="rect">
            <a:avLst/>
          </a:prstGeom>
          <a:noFill/>
        </p:spPr>
      </p:pic>
    </p:spTree>
    <p:extLst>
      <p:ext uri="{BB962C8B-B14F-4D97-AF65-F5344CB8AC3E}">
        <p14:creationId xmlns:p14="http://schemas.microsoft.com/office/powerpoint/2010/main" val="34022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2" grpId="0" build="p"/>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C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C00000"/>
              </a:solidFill>
            </a:endParaRPr>
          </a:p>
        </p:txBody>
      </p:sp>
      <p:sp>
        <p:nvSpPr>
          <p:cNvPr id="6" name="Slide Number Placeholder 5"/>
          <p:cNvSpPr>
            <a:spLocks noGrp="1"/>
          </p:cNvSpPr>
          <p:nvPr>
            <p:ph type="sldNum" sz="quarter" idx="12"/>
          </p:nvPr>
        </p:nvSpPr>
        <p:spPr/>
        <p:txBody>
          <a:bodyPr/>
          <a:lstStyle>
            <a:lvl1pPr>
              <a:defRPr/>
            </a:lvl1pPr>
          </a:lstStyle>
          <a:p>
            <a:fld id="{CA82BC09-9687-4DD1-9D9A-E11B37CCB95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28431523"/>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C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C00000"/>
              </a:solidFill>
            </a:endParaRPr>
          </a:p>
        </p:txBody>
      </p:sp>
      <p:sp>
        <p:nvSpPr>
          <p:cNvPr id="6" name="Slide Number Placeholder 5"/>
          <p:cNvSpPr>
            <a:spLocks noGrp="1"/>
          </p:cNvSpPr>
          <p:nvPr>
            <p:ph type="sldNum" sz="quarter" idx="12"/>
          </p:nvPr>
        </p:nvSpPr>
        <p:spPr/>
        <p:txBody>
          <a:bodyPr/>
          <a:lstStyle>
            <a:lvl1pPr>
              <a:defRPr/>
            </a:lvl1pPr>
          </a:lstStyle>
          <a:p>
            <a:fld id="{9B247369-DB5E-49DC-94EB-96F4769CBCD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2143023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1" y="2362201"/>
            <a:ext cx="5027084"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47884" y="2362201"/>
            <a:ext cx="502708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C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C00000"/>
              </a:solidFill>
            </a:endParaRPr>
          </a:p>
        </p:txBody>
      </p:sp>
      <p:sp>
        <p:nvSpPr>
          <p:cNvPr id="7" name="Slide Number Placeholder 6"/>
          <p:cNvSpPr>
            <a:spLocks noGrp="1"/>
          </p:cNvSpPr>
          <p:nvPr>
            <p:ph type="sldNum" sz="quarter" idx="12"/>
          </p:nvPr>
        </p:nvSpPr>
        <p:spPr/>
        <p:txBody>
          <a:bodyPr/>
          <a:lstStyle>
            <a:lvl1pPr>
              <a:defRPr/>
            </a:lvl1pPr>
          </a:lstStyle>
          <a:p>
            <a:fld id="{95887E01-1D8A-42C9-80DB-2389D91F473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75009956"/>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C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C00000"/>
              </a:solidFill>
            </a:endParaRPr>
          </a:p>
        </p:txBody>
      </p:sp>
      <p:sp>
        <p:nvSpPr>
          <p:cNvPr id="9" name="Slide Number Placeholder 8"/>
          <p:cNvSpPr>
            <a:spLocks noGrp="1"/>
          </p:cNvSpPr>
          <p:nvPr>
            <p:ph type="sldNum" sz="quarter" idx="12"/>
          </p:nvPr>
        </p:nvSpPr>
        <p:spPr/>
        <p:txBody>
          <a:bodyPr/>
          <a:lstStyle>
            <a:lvl1pPr>
              <a:defRPr/>
            </a:lvl1pPr>
          </a:lstStyle>
          <a:p>
            <a:fld id="{9F593480-D452-4CEB-811A-2F6019871F5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5870450"/>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C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C00000"/>
              </a:solidFill>
            </a:endParaRPr>
          </a:p>
        </p:txBody>
      </p:sp>
      <p:sp>
        <p:nvSpPr>
          <p:cNvPr id="5" name="Slide Number Placeholder 4"/>
          <p:cNvSpPr>
            <a:spLocks noGrp="1"/>
          </p:cNvSpPr>
          <p:nvPr>
            <p:ph type="sldNum" sz="quarter" idx="12"/>
          </p:nvPr>
        </p:nvSpPr>
        <p:spPr/>
        <p:txBody>
          <a:bodyPr/>
          <a:lstStyle>
            <a:lvl1pPr>
              <a:defRPr/>
            </a:lvl1pPr>
          </a:lstStyle>
          <a:p>
            <a:fld id="{1809894B-3633-4537-A9F1-A1A7BB62163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6932353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C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C00000"/>
              </a:solidFill>
            </a:endParaRPr>
          </a:p>
        </p:txBody>
      </p:sp>
      <p:sp>
        <p:nvSpPr>
          <p:cNvPr id="4" name="Slide Number Placeholder 3"/>
          <p:cNvSpPr>
            <a:spLocks noGrp="1"/>
          </p:cNvSpPr>
          <p:nvPr>
            <p:ph type="sldNum" sz="quarter" idx="12"/>
          </p:nvPr>
        </p:nvSpPr>
        <p:spPr/>
        <p:txBody>
          <a:bodyPr/>
          <a:lstStyle>
            <a:lvl1pPr>
              <a:defRPr/>
            </a:lvl1pPr>
          </a:lstStyle>
          <a:p>
            <a:fld id="{AFF548EC-A88C-434B-9805-91815FB8F86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63891104"/>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C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C00000"/>
              </a:solidFill>
            </a:endParaRPr>
          </a:p>
        </p:txBody>
      </p:sp>
      <p:sp>
        <p:nvSpPr>
          <p:cNvPr id="7" name="Slide Number Placeholder 6"/>
          <p:cNvSpPr>
            <a:spLocks noGrp="1"/>
          </p:cNvSpPr>
          <p:nvPr>
            <p:ph type="sldNum" sz="quarter" idx="12"/>
          </p:nvPr>
        </p:nvSpPr>
        <p:spPr/>
        <p:txBody>
          <a:bodyPr/>
          <a:lstStyle>
            <a:lvl1pPr>
              <a:defRPr/>
            </a:lvl1pPr>
          </a:lstStyle>
          <a:p>
            <a:fld id="{60AEB5ED-6F76-4154-B607-829520F8C00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47934584"/>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C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C00000"/>
              </a:solidFill>
            </a:endParaRPr>
          </a:p>
        </p:txBody>
      </p:sp>
      <p:sp>
        <p:nvSpPr>
          <p:cNvPr id="7" name="Slide Number Placeholder 6"/>
          <p:cNvSpPr>
            <a:spLocks noGrp="1"/>
          </p:cNvSpPr>
          <p:nvPr>
            <p:ph type="sldNum" sz="quarter" idx="12"/>
          </p:nvPr>
        </p:nvSpPr>
        <p:spPr/>
        <p:txBody>
          <a:bodyPr/>
          <a:lstStyle>
            <a:lvl1pPr>
              <a:defRPr/>
            </a:lvl1pPr>
          </a:lstStyle>
          <a:p>
            <a:fld id="{D22B9CFF-8A67-45A5-B993-2FD88EFCD189}"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722183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E8358-E921-4478-A2F8-117C0C270786}"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29710492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C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C00000"/>
              </a:solidFill>
            </a:endParaRPr>
          </a:p>
        </p:txBody>
      </p:sp>
      <p:sp>
        <p:nvSpPr>
          <p:cNvPr id="6" name="Slide Number Placeholder 5"/>
          <p:cNvSpPr>
            <a:spLocks noGrp="1"/>
          </p:cNvSpPr>
          <p:nvPr>
            <p:ph type="sldNum" sz="quarter" idx="12"/>
          </p:nvPr>
        </p:nvSpPr>
        <p:spPr/>
        <p:txBody>
          <a:bodyPr/>
          <a:lstStyle>
            <a:lvl1pPr>
              <a:defRPr/>
            </a:lvl1pPr>
          </a:lstStyle>
          <a:p>
            <a:fld id="{294C62FB-9DCD-4A53-AC55-0FB484D2E0B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63016834"/>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1066801"/>
            <a:ext cx="2641600" cy="5019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1066801"/>
            <a:ext cx="7721600" cy="5019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C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C00000"/>
              </a:solidFill>
            </a:endParaRPr>
          </a:p>
        </p:txBody>
      </p:sp>
      <p:sp>
        <p:nvSpPr>
          <p:cNvPr id="6" name="Slide Number Placeholder 5"/>
          <p:cNvSpPr>
            <a:spLocks noGrp="1"/>
          </p:cNvSpPr>
          <p:nvPr>
            <p:ph type="sldNum" sz="quarter" idx="12"/>
          </p:nvPr>
        </p:nvSpPr>
        <p:spPr/>
        <p:txBody>
          <a:bodyPr/>
          <a:lstStyle>
            <a:lvl1pPr>
              <a:defRPr/>
            </a:lvl1pPr>
          </a:lstStyle>
          <a:p>
            <a:fld id="{D361A5A8-EAAE-4726-976A-083CEBF6AB15}"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347635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E8358-E921-4478-A2F8-117C0C270786}" type="datetimeFigureOut">
              <a:rPr lang="en-US" smtClean="0"/>
              <a:t>5/15/2015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F6BFC-CD28-40F3-BBF2-A94688D36B2F}" type="slidenum">
              <a:rPr lang="en-US" smtClean="0"/>
              <a:t>‹#›</a:t>
            </a:fld>
            <a:endParaRPr lang="en-US"/>
          </a:p>
        </p:txBody>
      </p:sp>
    </p:spTree>
    <p:extLst>
      <p:ext uri="{BB962C8B-B14F-4D97-AF65-F5344CB8AC3E}">
        <p14:creationId xmlns:p14="http://schemas.microsoft.com/office/powerpoint/2010/main" val="113672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wmf"/><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wmf"/><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image" Target="../media/image1.wmf"/><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theme" Target="../theme/theme5.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6.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E8358-E921-4478-A2F8-117C0C270786}" type="datetimeFigureOut">
              <a:rPr lang="en-US" smtClean="0"/>
              <a:t>5/15/2015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F6BFC-CD28-40F3-BBF2-A94688D36B2F}" type="slidenum">
              <a:rPr lang="en-US" smtClean="0"/>
              <a:t>‹#›</a:t>
            </a:fld>
            <a:endParaRPr lang="en-US"/>
          </a:p>
        </p:txBody>
      </p:sp>
    </p:spTree>
    <p:extLst>
      <p:ext uri="{BB962C8B-B14F-4D97-AF65-F5344CB8AC3E}">
        <p14:creationId xmlns:p14="http://schemas.microsoft.com/office/powerpoint/2010/main" val="3498437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defTabSz="457200"/>
            <a:fld id="{B61BEF0D-F0BB-DE4B-95CE-6DB70DBA9567}" type="datetimeFigureOut">
              <a:rPr lang="en-US" dirty="0">
                <a:solidFill>
                  <a:srgbClr val="146194">
                    <a:lumMod val="50000"/>
                  </a:srgbClr>
                </a:solidFill>
              </a:rPr>
              <a:pPr defTabSz="457200"/>
              <a:t>5/15/2015</a:t>
            </a:fld>
            <a:endParaRPr lang="en-US" dirty="0">
              <a:solidFill>
                <a:srgbClr val="146194">
                  <a:lumMod val="50000"/>
                </a:srgbClr>
              </a:solidFill>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defTabSz="457200"/>
            <a:endParaRPr lang="en-US" dirty="0">
              <a:solidFill>
                <a:srgbClr val="146194">
                  <a:lumMod val="50000"/>
                </a:srgbClr>
              </a:solidFill>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defTabSz="457200"/>
            <a:fld id="{D57F1E4F-1CFF-5643-939E-217C01CDF565}" type="slidenum">
              <a:rPr lang="en-US" dirty="0">
                <a:solidFill>
                  <a:srgbClr val="146194">
                    <a:lumMod val="50000"/>
                  </a:srgbClr>
                </a:solidFill>
              </a:rPr>
              <a:pPr defTabSz="457200"/>
              <a:t>‹#›</a:t>
            </a:fld>
            <a:endParaRPr lang="en-US" dirty="0">
              <a:solidFill>
                <a:srgbClr val="146194">
                  <a:lumMod val="50000"/>
                </a:srgbClr>
              </a:solidFill>
            </a:endParaRPr>
          </a:p>
        </p:txBody>
      </p:sp>
    </p:spTree>
    <p:extLst>
      <p:ext uri="{BB962C8B-B14F-4D97-AF65-F5344CB8AC3E}">
        <p14:creationId xmlns:p14="http://schemas.microsoft.com/office/powerpoint/2010/main" val="25616216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4" name="Group 100"/>
          <p:cNvGrpSpPr>
            <a:grpSpLocks/>
          </p:cNvGrpSpPr>
          <p:nvPr/>
        </p:nvGrpSpPr>
        <p:grpSpPr bwMode="auto">
          <a:xfrm>
            <a:off x="0" y="0"/>
            <a:ext cx="12200467" cy="6858000"/>
            <a:chOff x="0" y="0"/>
            <a:chExt cx="5764" cy="4320"/>
          </a:xfrm>
        </p:grpSpPr>
        <p:grpSp>
          <p:nvGrpSpPr>
            <p:cNvPr id="1121"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grpSp>
        <p:nvGrpSpPr>
          <p:cNvPr id="1125" name="Group 101"/>
          <p:cNvGrpSpPr>
            <a:grpSpLocks/>
          </p:cNvGrpSpPr>
          <p:nvPr/>
        </p:nvGrpSpPr>
        <p:grpSpPr bwMode="auto">
          <a:xfrm>
            <a:off x="243417" y="334963"/>
            <a:ext cx="115824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pPr fontAlgn="base">
                <a:spcBef>
                  <a:spcPct val="0"/>
                </a:spcBef>
                <a:spcAft>
                  <a:spcPct val="0"/>
                </a:spcAft>
              </a:pPr>
              <a:endParaRPr lang="en-US" sz="1800">
                <a:solidFill>
                  <a:srgbClr val="333333"/>
                </a:solidFill>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sp>
        <p:nvSpPr>
          <p:cNvPr id="1026" name="Rectangle 2"/>
          <p:cNvSpPr>
            <a:spLocks noGrp="1" noChangeArrowheads="1"/>
          </p:cNvSpPr>
          <p:nvPr>
            <p:ph type="title"/>
          </p:nvPr>
        </p:nvSpPr>
        <p:spPr bwMode="auto">
          <a:xfrm>
            <a:off x="1054101" y="334964"/>
            <a:ext cx="10428817"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54101" y="1881188"/>
            <a:ext cx="10428817"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491568" y="6523038"/>
            <a:ext cx="1604433"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pPr fontAlgn="base">
              <a:spcBef>
                <a:spcPct val="0"/>
              </a:spcBef>
              <a:spcAft>
                <a:spcPct val="0"/>
              </a:spcAft>
            </a:pPr>
            <a:fld id="{B0E91D98-AFFA-4F01-B67E-CF5F04EE65EC}" type="datetime4">
              <a:rPr lang="en-US" altLang="en-US" smtClean="0">
                <a:solidFill>
                  <a:srgbClr val="333333"/>
                </a:solidFill>
              </a:rPr>
              <a:pPr fontAlgn="base">
                <a:spcBef>
                  <a:spcPct val="0"/>
                </a:spcBef>
                <a:spcAft>
                  <a:spcPct val="0"/>
                </a:spcAft>
              </a:pPr>
              <a:t>May 15, 2015</a:t>
            </a:fld>
            <a:endParaRPr lang="en-US" altLang="en-US">
              <a:solidFill>
                <a:srgbClr val="333333"/>
              </a:solidFill>
            </a:endParaRPr>
          </a:p>
        </p:txBody>
      </p:sp>
      <p:sp>
        <p:nvSpPr>
          <p:cNvPr id="1029" name="Rectangle 5"/>
          <p:cNvSpPr>
            <a:spLocks noGrp="1" noChangeArrowheads="1"/>
          </p:cNvSpPr>
          <p:nvPr>
            <p:ph type="ftr" sz="quarter" idx="3"/>
          </p:nvPr>
        </p:nvSpPr>
        <p:spPr bwMode="auto">
          <a:xfrm>
            <a:off x="939801" y="6523038"/>
            <a:ext cx="355176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pPr fontAlgn="base">
              <a:spcBef>
                <a:spcPct val="0"/>
              </a:spcBef>
              <a:spcAft>
                <a:spcPct val="0"/>
              </a:spcAft>
            </a:pPr>
            <a:endParaRPr lang="en-US" altLang="en-US">
              <a:solidFill>
                <a:srgbClr val="333333"/>
              </a:solidFill>
            </a:endParaRPr>
          </a:p>
        </p:txBody>
      </p:sp>
      <p:sp>
        <p:nvSpPr>
          <p:cNvPr id="1030" name="Rectangle 6"/>
          <p:cNvSpPr>
            <a:spLocks noGrp="1" noChangeArrowheads="1"/>
          </p:cNvSpPr>
          <p:nvPr>
            <p:ph type="sldNum" sz="quarter" idx="4"/>
          </p:nvPr>
        </p:nvSpPr>
        <p:spPr bwMode="auto">
          <a:xfrm>
            <a:off x="594784" y="6523038"/>
            <a:ext cx="345016"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tx2"/>
                </a:solidFill>
              </a:defRPr>
            </a:lvl1pPr>
          </a:lstStyle>
          <a:p>
            <a:pPr fontAlgn="base">
              <a:spcBef>
                <a:spcPct val="0"/>
              </a:spcBef>
              <a:spcAft>
                <a:spcPct val="0"/>
              </a:spcAft>
            </a:pPr>
            <a:fld id="{B8F63C82-EE37-40C6-BD9E-A45BACDAD394}" type="slidenum">
              <a:rPr lang="en-US" altLang="en-US">
                <a:solidFill>
                  <a:srgbClr val="007FAC"/>
                </a:solidFill>
              </a:rPr>
              <a:pPr fontAlgn="base">
                <a:spcBef>
                  <a:spcPct val="0"/>
                </a:spcBef>
                <a:spcAft>
                  <a:spcPct val="0"/>
                </a:spcAft>
              </a:pPr>
              <a:t>‹#›</a:t>
            </a:fld>
            <a:endParaRPr lang="en-US" altLang="en-US">
              <a:solidFill>
                <a:srgbClr val="007FAC"/>
              </a:solidFill>
            </a:endParaRPr>
          </a:p>
        </p:txBody>
      </p:sp>
      <p:pic>
        <p:nvPicPr>
          <p:cNvPr id="1324"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54534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ftr="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4" name="Group 100"/>
          <p:cNvGrpSpPr>
            <a:grpSpLocks/>
          </p:cNvGrpSpPr>
          <p:nvPr/>
        </p:nvGrpSpPr>
        <p:grpSpPr bwMode="auto">
          <a:xfrm>
            <a:off x="0" y="0"/>
            <a:ext cx="12200467" cy="6858000"/>
            <a:chOff x="0" y="0"/>
            <a:chExt cx="5764" cy="4320"/>
          </a:xfrm>
        </p:grpSpPr>
        <p:grpSp>
          <p:nvGrpSpPr>
            <p:cNvPr id="1121"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grpSp>
        <p:nvGrpSpPr>
          <p:cNvPr id="1125" name="Group 101"/>
          <p:cNvGrpSpPr>
            <a:grpSpLocks/>
          </p:cNvGrpSpPr>
          <p:nvPr/>
        </p:nvGrpSpPr>
        <p:grpSpPr bwMode="auto">
          <a:xfrm>
            <a:off x="243417" y="334963"/>
            <a:ext cx="115824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pPr fontAlgn="base">
                <a:spcBef>
                  <a:spcPct val="0"/>
                </a:spcBef>
                <a:spcAft>
                  <a:spcPct val="0"/>
                </a:spcAft>
              </a:pPr>
              <a:endParaRPr lang="en-US" sz="1800">
                <a:solidFill>
                  <a:srgbClr val="333333"/>
                </a:solidFill>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sp>
        <p:nvSpPr>
          <p:cNvPr id="1026" name="Rectangle 2"/>
          <p:cNvSpPr>
            <a:spLocks noGrp="1" noChangeArrowheads="1"/>
          </p:cNvSpPr>
          <p:nvPr>
            <p:ph type="title"/>
          </p:nvPr>
        </p:nvSpPr>
        <p:spPr bwMode="auto">
          <a:xfrm>
            <a:off x="1054101" y="334964"/>
            <a:ext cx="10428817"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54101" y="1881188"/>
            <a:ext cx="10428817"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491568" y="6523038"/>
            <a:ext cx="1604433"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pPr fontAlgn="base">
              <a:spcBef>
                <a:spcPct val="0"/>
              </a:spcBef>
              <a:spcAft>
                <a:spcPct val="0"/>
              </a:spcAft>
            </a:pPr>
            <a:fld id="{B0E91D98-AFFA-4F01-B67E-CF5F04EE65EC}" type="datetime4">
              <a:rPr lang="en-US" altLang="en-US" smtClean="0">
                <a:solidFill>
                  <a:srgbClr val="333333"/>
                </a:solidFill>
              </a:rPr>
              <a:pPr fontAlgn="base">
                <a:spcBef>
                  <a:spcPct val="0"/>
                </a:spcBef>
                <a:spcAft>
                  <a:spcPct val="0"/>
                </a:spcAft>
              </a:pPr>
              <a:t>May 15, 2015</a:t>
            </a:fld>
            <a:endParaRPr lang="en-US" altLang="en-US">
              <a:solidFill>
                <a:srgbClr val="333333"/>
              </a:solidFill>
            </a:endParaRPr>
          </a:p>
        </p:txBody>
      </p:sp>
      <p:sp>
        <p:nvSpPr>
          <p:cNvPr id="1029" name="Rectangle 5"/>
          <p:cNvSpPr>
            <a:spLocks noGrp="1" noChangeArrowheads="1"/>
          </p:cNvSpPr>
          <p:nvPr>
            <p:ph type="ftr" sz="quarter" idx="3"/>
          </p:nvPr>
        </p:nvSpPr>
        <p:spPr bwMode="auto">
          <a:xfrm>
            <a:off x="939801" y="6523038"/>
            <a:ext cx="355176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pPr fontAlgn="base">
              <a:spcBef>
                <a:spcPct val="0"/>
              </a:spcBef>
              <a:spcAft>
                <a:spcPct val="0"/>
              </a:spcAft>
            </a:pPr>
            <a:endParaRPr lang="en-US" altLang="en-US">
              <a:solidFill>
                <a:srgbClr val="333333"/>
              </a:solidFill>
            </a:endParaRPr>
          </a:p>
        </p:txBody>
      </p:sp>
      <p:sp>
        <p:nvSpPr>
          <p:cNvPr id="1030" name="Rectangle 6"/>
          <p:cNvSpPr>
            <a:spLocks noGrp="1" noChangeArrowheads="1"/>
          </p:cNvSpPr>
          <p:nvPr>
            <p:ph type="sldNum" sz="quarter" idx="4"/>
          </p:nvPr>
        </p:nvSpPr>
        <p:spPr bwMode="auto">
          <a:xfrm>
            <a:off x="594784" y="6523038"/>
            <a:ext cx="345016"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tx2"/>
                </a:solidFill>
              </a:defRPr>
            </a:lvl1pPr>
          </a:lstStyle>
          <a:p>
            <a:pPr fontAlgn="base">
              <a:spcBef>
                <a:spcPct val="0"/>
              </a:spcBef>
              <a:spcAft>
                <a:spcPct val="0"/>
              </a:spcAft>
            </a:pPr>
            <a:fld id="{B8F63C82-EE37-40C6-BD9E-A45BACDAD394}" type="slidenum">
              <a:rPr lang="en-US" altLang="en-US">
                <a:solidFill>
                  <a:srgbClr val="007FAC"/>
                </a:solidFill>
              </a:rPr>
              <a:pPr fontAlgn="base">
                <a:spcBef>
                  <a:spcPct val="0"/>
                </a:spcBef>
                <a:spcAft>
                  <a:spcPct val="0"/>
                </a:spcAft>
              </a:pPr>
              <a:t>‹#›</a:t>
            </a:fld>
            <a:endParaRPr lang="en-US" altLang="en-US">
              <a:solidFill>
                <a:srgbClr val="007FAC"/>
              </a:solidFill>
            </a:endParaRPr>
          </a:p>
        </p:txBody>
      </p:sp>
      <p:pic>
        <p:nvPicPr>
          <p:cNvPr id="1324"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06140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ftr="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4" name="Group 100"/>
          <p:cNvGrpSpPr>
            <a:grpSpLocks/>
          </p:cNvGrpSpPr>
          <p:nvPr/>
        </p:nvGrpSpPr>
        <p:grpSpPr bwMode="auto">
          <a:xfrm>
            <a:off x="0" y="0"/>
            <a:ext cx="12200467" cy="6858000"/>
            <a:chOff x="0" y="0"/>
            <a:chExt cx="5764" cy="4320"/>
          </a:xfrm>
        </p:grpSpPr>
        <p:grpSp>
          <p:nvGrpSpPr>
            <p:cNvPr id="1121"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800">
                  <a:solidFill>
                    <a:srgbClr val="333333"/>
                  </a:solidFill>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grpSp>
        <p:nvGrpSpPr>
          <p:cNvPr id="1125" name="Group 101"/>
          <p:cNvGrpSpPr>
            <a:grpSpLocks/>
          </p:cNvGrpSpPr>
          <p:nvPr/>
        </p:nvGrpSpPr>
        <p:grpSpPr bwMode="auto">
          <a:xfrm>
            <a:off x="243417" y="334963"/>
            <a:ext cx="115824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pPr fontAlgn="base">
                <a:spcBef>
                  <a:spcPct val="0"/>
                </a:spcBef>
                <a:spcAft>
                  <a:spcPct val="0"/>
                </a:spcAft>
              </a:pPr>
              <a:endParaRPr lang="en-US" sz="1800">
                <a:solidFill>
                  <a:srgbClr val="333333"/>
                </a:solidFill>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800">
                <a:solidFill>
                  <a:srgbClr val="333333"/>
                </a:solidFill>
              </a:endParaRPr>
            </a:p>
          </p:txBody>
        </p:sp>
      </p:grpSp>
      <p:sp>
        <p:nvSpPr>
          <p:cNvPr id="1026" name="Rectangle 2"/>
          <p:cNvSpPr>
            <a:spLocks noGrp="1" noChangeArrowheads="1"/>
          </p:cNvSpPr>
          <p:nvPr>
            <p:ph type="title"/>
          </p:nvPr>
        </p:nvSpPr>
        <p:spPr bwMode="auto">
          <a:xfrm>
            <a:off x="1054101" y="334964"/>
            <a:ext cx="10428817"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54101" y="1881188"/>
            <a:ext cx="10428817"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491568" y="6523038"/>
            <a:ext cx="1604433"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pPr fontAlgn="base">
              <a:spcBef>
                <a:spcPct val="0"/>
              </a:spcBef>
              <a:spcAft>
                <a:spcPct val="0"/>
              </a:spcAft>
            </a:pPr>
            <a:fld id="{B0E91D98-AFFA-4F01-B67E-CF5F04EE65EC}" type="datetime4">
              <a:rPr lang="en-US" altLang="en-US" smtClean="0">
                <a:solidFill>
                  <a:srgbClr val="333333"/>
                </a:solidFill>
              </a:rPr>
              <a:pPr fontAlgn="base">
                <a:spcBef>
                  <a:spcPct val="0"/>
                </a:spcBef>
                <a:spcAft>
                  <a:spcPct val="0"/>
                </a:spcAft>
              </a:pPr>
              <a:t>May 15, 2015</a:t>
            </a:fld>
            <a:endParaRPr lang="en-US" altLang="en-US">
              <a:solidFill>
                <a:srgbClr val="333333"/>
              </a:solidFill>
            </a:endParaRPr>
          </a:p>
        </p:txBody>
      </p:sp>
      <p:sp>
        <p:nvSpPr>
          <p:cNvPr id="1029" name="Rectangle 5"/>
          <p:cNvSpPr>
            <a:spLocks noGrp="1" noChangeArrowheads="1"/>
          </p:cNvSpPr>
          <p:nvPr>
            <p:ph type="ftr" sz="quarter" idx="3"/>
          </p:nvPr>
        </p:nvSpPr>
        <p:spPr bwMode="auto">
          <a:xfrm>
            <a:off x="939801" y="6523038"/>
            <a:ext cx="355176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pPr fontAlgn="base">
              <a:spcBef>
                <a:spcPct val="0"/>
              </a:spcBef>
              <a:spcAft>
                <a:spcPct val="0"/>
              </a:spcAft>
            </a:pPr>
            <a:endParaRPr lang="en-US" altLang="en-US">
              <a:solidFill>
                <a:srgbClr val="333333"/>
              </a:solidFill>
            </a:endParaRPr>
          </a:p>
        </p:txBody>
      </p:sp>
      <p:sp>
        <p:nvSpPr>
          <p:cNvPr id="1030" name="Rectangle 6"/>
          <p:cNvSpPr>
            <a:spLocks noGrp="1" noChangeArrowheads="1"/>
          </p:cNvSpPr>
          <p:nvPr>
            <p:ph type="sldNum" sz="quarter" idx="4"/>
          </p:nvPr>
        </p:nvSpPr>
        <p:spPr bwMode="auto">
          <a:xfrm>
            <a:off x="594784" y="6523038"/>
            <a:ext cx="345016"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tx2"/>
                </a:solidFill>
              </a:defRPr>
            </a:lvl1pPr>
          </a:lstStyle>
          <a:p>
            <a:pPr fontAlgn="base">
              <a:spcBef>
                <a:spcPct val="0"/>
              </a:spcBef>
              <a:spcAft>
                <a:spcPct val="0"/>
              </a:spcAft>
            </a:pPr>
            <a:fld id="{B8F63C82-EE37-40C6-BD9E-A45BACDAD394}" type="slidenum">
              <a:rPr lang="en-US" altLang="en-US">
                <a:solidFill>
                  <a:srgbClr val="007FAC"/>
                </a:solidFill>
              </a:rPr>
              <a:pPr fontAlgn="base">
                <a:spcBef>
                  <a:spcPct val="0"/>
                </a:spcBef>
                <a:spcAft>
                  <a:spcPct val="0"/>
                </a:spcAft>
              </a:pPr>
              <a:t>‹#›</a:t>
            </a:fld>
            <a:endParaRPr lang="en-US" altLang="en-US">
              <a:solidFill>
                <a:srgbClr val="007FAC"/>
              </a:solidFill>
            </a:endParaRPr>
          </a:p>
        </p:txBody>
      </p:sp>
      <p:pic>
        <p:nvPicPr>
          <p:cNvPr id="1324"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827684" y="6367463"/>
            <a:ext cx="201506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95703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hf hdr="0" ftr="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5043" name="Group 3"/>
          <p:cNvGrpSpPr/>
          <p:nvPr userDrawn="1"/>
        </p:nvGrpSpPr>
        <p:grpSpPr>
          <a:xfrm>
            <a:off x="0" y="0"/>
            <a:ext cx="4267200" cy="6858000"/>
            <a:chOff x="0" y="0"/>
            <a:chExt cx="2016" cy="4320"/>
          </a:xfrm>
        </p:grpSpPr>
        <p:sp>
          <p:nvSpPr>
            <p:cNvPr id="215044" name="Rectangle 4"/>
            <p:cNvSpPr>
              <a:spLocks noChangeArrowheads="1"/>
            </p:cNvSpPr>
            <p:nvPr userDrawn="1"/>
          </p:nvSpPr>
          <p:spPr>
            <a:xfrm>
              <a:off x="0" y="0"/>
              <a:ext cx="480" cy="4320"/>
            </a:xfrm>
            <a:prstGeom prst="rect">
              <a:avLst/>
            </a:prstGeom>
            <a:solidFill>
              <a:schemeClr val="accent2"/>
            </a:solidFill>
            <a:ln w="9525">
              <a:noFill/>
              <a:miter lim="800000"/>
            </a:ln>
            <a:effectLst/>
          </p:spPr>
          <p:txBody>
            <a:bodyPr wrap="none" anchor="ctr"/>
            <a:lstStyle/>
            <a:p>
              <a:pPr algn="ctr" eaLnBrk="0" fontAlgn="base" hangingPunct="0">
                <a:spcBef>
                  <a:spcPct val="0"/>
                </a:spcBef>
                <a:spcAft>
                  <a:spcPct val="0"/>
                </a:spcAft>
              </a:pPr>
              <a:endParaRPr lang="en-US" sz="2800">
                <a:solidFill>
                  <a:srgbClr val="C00000"/>
                </a:solidFill>
              </a:endParaRPr>
            </a:p>
          </p:txBody>
        </p:sp>
        <p:sp>
          <p:nvSpPr>
            <p:cNvPr id="215045" name="Freeform 5"/>
            <p:cNvSpPr/>
            <p:nvPr userDrawn="1"/>
          </p:nvSpPr>
          <p:spPr>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lgn="ctr" eaLnBrk="0" fontAlgn="base" hangingPunct="0">
                <a:spcBef>
                  <a:spcPct val="0"/>
                </a:spcBef>
                <a:spcAft>
                  <a:spcPct val="0"/>
                </a:spcAft>
              </a:pPr>
              <a:endParaRPr lang="en-US" sz="2800">
                <a:solidFill>
                  <a:srgbClr val="C00000"/>
                </a:solidFill>
              </a:endParaRPr>
            </a:p>
          </p:txBody>
        </p:sp>
      </p:grpSp>
      <p:sp>
        <p:nvSpPr>
          <p:cNvPr id="215049" name="AutoShape 9"/>
          <p:cNvSpPr>
            <a:spLocks noGrp="1" noChangeArrowheads="1"/>
          </p:cNvSpPr>
          <p:nvPr>
            <p:ph type="title"/>
          </p:nvPr>
        </p:nvSpPr>
        <p:spPr>
          <a:xfrm>
            <a:off x="812800" y="1066800"/>
            <a:ext cx="10566400" cy="914400"/>
          </a:xfrm>
          <a:prstGeom prst="roundRect">
            <a:avLst>
              <a:gd name="adj" fmla="val 21667"/>
            </a:avLst>
          </a:prstGeom>
          <a:noFill/>
          <a:ln w="9525">
            <a:noFill/>
            <a:rou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5050" name="Rectangle 10"/>
          <p:cNvSpPr>
            <a:spLocks noGrp="1" noChangeArrowheads="1"/>
          </p:cNvSpPr>
          <p:nvPr>
            <p:ph type="body" idx="1"/>
          </p:nvPr>
        </p:nvSpPr>
        <p:spPr>
          <a:xfrm>
            <a:off x="1117601" y="2362201"/>
            <a:ext cx="10257367" cy="372427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51" name="Rectangle 11"/>
          <p:cNvSpPr>
            <a:spLocks noGrp="1" noChangeArrowheads="1"/>
          </p:cNvSpPr>
          <p:nvPr>
            <p:ph type="dt" sz="half" idx="2"/>
          </p:nvPr>
        </p:nvSpPr>
        <p:spPr>
          <a:xfrm>
            <a:off x="3251201" y="6248401"/>
            <a:ext cx="2840567" cy="474663"/>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pPr>
            <a:endParaRPr lang="en-US">
              <a:solidFill>
                <a:srgbClr val="C00000"/>
              </a:solidFill>
            </a:endParaRPr>
          </a:p>
        </p:txBody>
      </p:sp>
      <p:sp>
        <p:nvSpPr>
          <p:cNvPr id="215052" name="Rectangle 12"/>
          <p:cNvSpPr>
            <a:spLocks noGrp="1" noChangeArrowheads="1"/>
          </p:cNvSpPr>
          <p:nvPr>
            <p:ph type="ftr" sz="quarter" idx="3"/>
          </p:nvPr>
        </p:nvSpPr>
        <p:spPr>
          <a:xfrm>
            <a:off x="7721600" y="6248401"/>
            <a:ext cx="3862917" cy="474663"/>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eaLnBrk="1" hangingPunct="1">
              <a:defRPr sz="1400"/>
            </a:lvl1pPr>
          </a:lstStyle>
          <a:p>
            <a:pPr algn="ctr" fontAlgn="base">
              <a:spcBef>
                <a:spcPct val="0"/>
              </a:spcBef>
              <a:spcAft>
                <a:spcPct val="0"/>
              </a:spcAft>
            </a:pPr>
            <a:endParaRPr lang="en-US">
              <a:solidFill>
                <a:srgbClr val="C00000"/>
              </a:solidFill>
            </a:endParaRPr>
          </a:p>
        </p:txBody>
      </p:sp>
      <p:sp>
        <p:nvSpPr>
          <p:cNvPr id="215053" name="Rectangle 13"/>
          <p:cNvSpPr>
            <a:spLocks noGrp="1" noChangeArrowheads="1"/>
          </p:cNvSpPr>
          <p:nvPr>
            <p:ph type="sldNum" sz="quarter" idx="4"/>
          </p:nvPr>
        </p:nvSpPr>
        <p:spPr>
          <a:xfrm>
            <a:off x="112184" y="6242050"/>
            <a:ext cx="783167" cy="488950"/>
          </a:xfrm>
          <a:prstGeom prst="rect">
            <a:avLst/>
          </a:prstGeom>
          <a:noFill/>
          <a:ln w="9525">
            <a:noFill/>
            <a:miter lim="800000"/>
          </a:ln>
          <a:effectLst/>
        </p:spPr>
        <p:txBody>
          <a:bodyPr vert="horz" wrap="square" lIns="91440" tIns="45720" rIns="91440" bIns="45720" numCol="1" anchor="b" anchorCtr="1" compatLnSpc="1">
            <a:prstTxWarp prst="textNoShape">
              <a:avLst/>
            </a:prstTxWarp>
          </a:bodyPr>
          <a:lstStyle>
            <a:lvl1pPr algn="l" eaLnBrk="1" hangingPunct="1">
              <a:defRPr sz="2600" b="1">
                <a:solidFill>
                  <a:schemeClr val="bg1"/>
                </a:solidFill>
              </a:defRPr>
            </a:lvl1pPr>
          </a:lstStyle>
          <a:p>
            <a:pPr fontAlgn="base">
              <a:spcBef>
                <a:spcPct val="0"/>
              </a:spcBef>
              <a:spcAft>
                <a:spcPct val="0"/>
              </a:spcAft>
            </a:pPr>
            <a:fld id="{0C8639B6-2828-4399-8775-4339F0BE49F2}"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354348563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itchFamily="34" charset="0"/>
        </a:defRPr>
      </a:lvl2pPr>
      <a:lvl3pPr algn="l" rtl="0" fontAlgn="base">
        <a:lnSpc>
          <a:spcPct val="90000"/>
        </a:lnSpc>
        <a:spcBef>
          <a:spcPct val="0"/>
        </a:spcBef>
        <a:spcAft>
          <a:spcPct val="0"/>
        </a:spcAft>
        <a:defRPr sz="3600" b="1">
          <a:solidFill>
            <a:schemeClr val="tx2"/>
          </a:solidFill>
          <a:latin typeface="Arial" pitchFamily="34" charset="0"/>
        </a:defRPr>
      </a:lvl3pPr>
      <a:lvl4pPr algn="l" rtl="0" fontAlgn="base">
        <a:lnSpc>
          <a:spcPct val="90000"/>
        </a:lnSpc>
        <a:spcBef>
          <a:spcPct val="0"/>
        </a:spcBef>
        <a:spcAft>
          <a:spcPct val="0"/>
        </a:spcAft>
        <a:defRPr sz="3600" b="1">
          <a:solidFill>
            <a:schemeClr val="tx2"/>
          </a:solidFill>
          <a:latin typeface="Arial" pitchFamily="34" charset="0"/>
        </a:defRPr>
      </a:lvl4pPr>
      <a:lvl5pPr algn="l" rtl="0" fontAlgn="base">
        <a:lnSpc>
          <a:spcPct val="90000"/>
        </a:lnSpc>
        <a:spcBef>
          <a:spcPct val="0"/>
        </a:spcBef>
        <a:spcAft>
          <a:spcPct val="0"/>
        </a:spcAft>
        <a:defRPr sz="3600" b="1">
          <a:solidFill>
            <a:schemeClr val="tx2"/>
          </a:solidFill>
          <a:latin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2.xml"/><Relationship Id="rId4" Type="http://schemas.openxmlformats.org/officeDocument/2006/relationships/image" Target="../media/image5.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2.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2.xml"/><Relationship Id="rId4" Type="http://schemas.openxmlformats.org/officeDocument/2006/relationships/image" Target="../media/image7.jpe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2.xml"/><Relationship Id="rId5" Type="http://schemas.openxmlformats.org/officeDocument/2006/relationships/image" Target="../media/image9.jpeg"/><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2.xml"/><Relationship Id="rId4"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2.xml"/><Relationship Id="rId4" Type="http://schemas.openxmlformats.org/officeDocument/2006/relationships/image" Target="../media/image11.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2.xml"/><Relationship Id="rId4" Type="http://schemas.openxmlformats.org/officeDocument/2006/relationships/image" Target="../media/image12.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2.xml"/><Relationship Id="rId4" Type="http://schemas.openxmlformats.org/officeDocument/2006/relationships/image" Target="../media/image13.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2.xml"/><Relationship Id="rId4" Type="http://schemas.openxmlformats.org/officeDocument/2006/relationships/image" Target="../media/image13.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2.xml"/><Relationship Id="rId4" Type="http://schemas.openxmlformats.org/officeDocument/2006/relationships/image" Target="../media/image14.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2.xml"/><Relationship Id="rId4" Type="http://schemas.openxmlformats.org/officeDocument/2006/relationships/image" Target="../media/image13.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2.xml"/><Relationship Id="rId4" Type="http://schemas.openxmlformats.org/officeDocument/2006/relationships/image" Target="../media/image13.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2.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2.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2.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2.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72.xml"/><Relationship Id="rId4" Type="http://schemas.openxmlformats.org/officeDocument/2006/relationships/image" Target="../media/image15.pn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2.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2.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72.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General counsel seeking change in law on successor employer</a:t>
            </a:r>
            <a:endParaRPr lang="en-US" dirty="0"/>
          </a:p>
        </p:txBody>
      </p:sp>
      <p:sp>
        <p:nvSpPr>
          <p:cNvPr id="3" name="Subtitle 2"/>
          <p:cNvSpPr>
            <a:spLocks noGrp="1"/>
          </p:cNvSpPr>
          <p:nvPr>
            <p:ph type="subTitle" idx="1"/>
          </p:nvPr>
        </p:nvSpPr>
        <p:spPr/>
        <p:txBody>
          <a:bodyPr>
            <a:noAutofit/>
          </a:bodyPr>
          <a:lstStyle/>
          <a:p>
            <a:r>
              <a:rPr lang="en-US" sz="1200" b="1" dirty="0" smtClean="0">
                <a:solidFill>
                  <a:schemeClr val="bg1"/>
                </a:solidFill>
              </a:rPr>
              <a:t>The Board has been asked to overrule </a:t>
            </a:r>
            <a:r>
              <a:rPr lang="en-US" sz="1200" b="1" i="1" dirty="0" smtClean="0">
                <a:solidFill>
                  <a:schemeClr val="bg1"/>
                </a:solidFill>
              </a:rPr>
              <a:t>Spruce-Up,</a:t>
            </a:r>
            <a:r>
              <a:rPr lang="en-US" sz="1200" b="1" dirty="0" smtClean="0">
                <a:solidFill>
                  <a:schemeClr val="bg1"/>
                </a:solidFill>
              </a:rPr>
              <a:t> 209 NLRB 194 (1974).  </a:t>
            </a:r>
          </a:p>
          <a:p>
            <a:pPr algn="r"/>
            <a:r>
              <a:rPr lang="en-US" sz="1200" b="1" dirty="0" smtClean="0">
                <a:solidFill>
                  <a:schemeClr val="bg1"/>
                </a:solidFill>
              </a:rPr>
              <a:t>Cathy Creighton, Esq.</a:t>
            </a:r>
          </a:p>
          <a:p>
            <a:pPr algn="r"/>
            <a:r>
              <a:rPr lang="en-US" sz="1200" b="1" dirty="0" smtClean="0">
                <a:solidFill>
                  <a:schemeClr val="bg1"/>
                </a:solidFill>
              </a:rPr>
              <a:t>Creighton, Johnsen &amp; Giroux</a:t>
            </a:r>
          </a:p>
          <a:p>
            <a:pPr algn="r"/>
            <a:r>
              <a:rPr lang="en-US" sz="1200" b="1" dirty="0" smtClean="0">
                <a:solidFill>
                  <a:schemeClr val="bg1"/>
                </a:solidFill>
              </a:rPr>
              <a:t>560 Ellicott Sq. Bldg.</a:t>
            </a:r>
          </a:p>
          <a:p>
            <a:pPr algn="r"/>
            <a:r>
              <a:rPr lang="en-US" sz="1200" b="1" dirty="0" smtClean="0">
                <a:solidFill>
                  <a:schemeClr val="bg1"/>
                </a:solidFill>
              </a:rPr>
              <a:t>295 Main Street</a:t>
            </a:r>
          </a:p>
          <a:p>
            <a:pPr algn="r"/>
            <a:r>
              <a:rPr lang="en-US" sz="1200" b="1" dirty="0" smtClean="0">
                <a:solidFill>
                  <a:schemeClr val="bg1"/>
                </a:solidFill>
              </a:rPr>
              <a:t>Buffalo, NY  14203</a:t>
            </a:r>
          </a:p>
          <a:p>
            <a:endParaRPr lang="en-US" sz="1200" dirty="0"/>
          </a:p>
        </p:txBody>
      </p:sp>
    </p:spTree>
    <p:extLst>
      <p:ext uri="{BB962C8B-B14F-4D97-AF65-F5344CB8AC3E}">
        <p14:creationId xmlns:p14="http://schemas.microsoft.com/office/powerpoint/2010/main" val="102227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Current Board law often finds that the franchisor is not a joint employer.  It then becomes a “neutral employer”.  As a neutral employer, the Union cannot picket or place other forms of economic pressure on the franchisor (unlawful secondary activity 8(b)(4)) even though that company’s inclusion is necessary for meaningful bargaining.  	</a:t>
            </a:r>
            <a:endParaRPr lang="en-US" dirty="0"/>
          </a:p>
        </p:txBody>
      </p:sp>
    </p:spTree>
    <p:extLst>
      <p:ext uri="{BB962C8B-B14F-4D97-AF65-F5344CB8AC3E}">
        <p14:creationId xmlns:p14="http://schemas.microsoft.com/office/powerpoint/2010/main" val="232673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Proposed change is drawing fierce opposition.   An organization affiliated with various business groups like the National Federation of Independent Business and the National Restaurant Association has launched a print and TV ad campaign to push back against the Board’s recent move to change the definition of joint-employer status. </a:t>
            </a:r>
            <a:br>
              <a:rPr lang="en-US" dirty="0" smtClean="0"/>
            </a:br>
            <a:r>
              <a:rPr lang="en-US" dirty="0" smtClean="0"/>
              <a:t/>
            </a:r>
            <a:br>
              <a:rPr lang="en-US" dirty="0" smtClean="0"/>
            </a:br>
            <a:r>
              <a:rPr lang="en-US" dirty="0" smtClean="0"/>
              <a:t>A TV ad features Heidi </a:t>
            </a:r>
            <a:r>
              <a:rPr lang="en-US" dirty="0" err="1" smtClean="0"/>
              <a:t>Ganahl</a:t>
            </a:r>
            <a:r>
              <a:rPr lang="en-US" dirty="0" smtClean="0"/>
              <a:t>, the founder and CEO of the doggie daycare franchise Camp Bow Wow. In the ad she claims that women and minority owned businesses will be particularly put at risk by “un-elected bureaucrats on the National Labor Relations Board” who want to ruin them.  </a:t>
            </a:r>
          </a:p>
          <a:p>
            <a:endParaRPr lang="en-US" dirty="0"/>
          </a:p>
          <a:p>
            <a:r>
              <a:rPr lang="en-US" dirty="0" smtClean="0"/>
              <a:t>WHAT?????	</a:t>
            </a:r>
            <a:br>
              <a:rPr lang="en-US" dirty="0" smtClean="0"/>
            </a:br>
            <a:endParaRPr lang="en-US" dirty="0"/>
          </a:p>
        </p:txBody>
      </p:sp>
    </p:spTree>
    <p:extLst>
      <p:ext uri="{BB962C8B-B14F-4D97-AF65-F5344CB8AC3E}">
        <p14:creationId xmlns:p14="http://schemas.microsoft.com/office/powerpoint/2010/main" val="222213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OVERRULING </a:t>
            </a:r>
            <a:r>
              <a:rPr lang="en-US" i="1" dirty="0" smtClean="0"/>
              <a:t>Oakwood Care Center, </a:t>
            </a:r>
            <a:r>
              <a:rPr lang="en-US" dirty="0" smtClean="0"/>
              <a:t>343 NLRB 659 (2004).</a:t>
            </a:r>
            <a:endParaRPr lang="en-US" dirty="0"/>
          </a:p>
        </p:txBody>
      </p:sp>
      <p:sp>
        <p:nvSpPr>
          <p:cNvPr id="3" name="Content Placeholder 2"/>
          <p:cNvSpPr>
            <a:spLocks noGrp="1"/>
          </p:cNvSpPr>
          <p:nvPr>
            <p:ph idx="1"/>
          </p:nvPr>
        </p:nvSpPr>
        <p:spPr/>
        <p:txBody>
          <a:bodyPr/>
          <a:lstStyle/>
          <a:p>
            <a:r>
              <a:rPr lang="en-US" dirty="0" smtClean="0"/>
              <a:t>Requests for review are pending in a number of cases asking the Board to overrule </a:t>
            </a:r>
            <a:r>
              <a:rPr lang="en-US" i="1" dirty="0" smtClean="0"/>
              <a:t>Oakwood’s</a:t>
            </a:r>
            <a:r>
              <a:rPr lang="en-US" dirty="0" smtClean="0"/>
              <a:t> finding that both employers of joint employers must consent to their inclusion in a unit with employees employed solely by one of the joint employers.</a:t>
            </a:r>
          </a:p>
          <a:p>
            <a:endParaRPr lang="en-US" dirty="0"/>
          </a:p>
          <a:p>
            <a:r>
              <a:rPr lang="en-US" dirty="0" smtClean="0"/>
              <a:t>Is the General Counsel aware of any instance where joint employers consented to their inclusion in a unit?  	</a:t>
            </a:r>
          </a:p>
          <a:p>
            <a:endParaRPr lang="en-US" dirty="0"/>
          </a:p>
        </p:txBody>
      </p:sp>
    </p:spTree>
    <p:extLst>
      <p:ext uri="{BB962C8B-B14F-4D97-AF65-F5344CB8AC3E}">
        <p14:creationId xmlns:p14="http://schemas.microsoft.com/office/powerpoint/2010/main" val="3223236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8"/>
          <p:cNvSpPr>
            <a:spLocks noGrp="1" noChangeArrowheads="1"/>
          </p:cNvSpPr>
          <p:nvPr>
            <p:ph type="dt" sz="half" idx="2"/>
          </p:nvPr>
        </p:nvSpPr>
        <p:spPr/>
        <p:txBody>
          <a:bodyPr/>
          <a:lstStyle/>
          <a:p>
            <a:fld id="{DCCCFA3F-329A-4E2B-ADB5-CDA072C0F757}" type="datetime4">
              <a:rPr lang="en-US" altLang="en-US" smtClean="0">
                <a:solidFill>
                  <a:srgbClr val="333333"/>
                </a:solidFill>
              </a:rPr>
              <a:pPr/>
              <a:t>May 15, 2015</a:t>
            </a:fld>
            <a:endParaRPr lang="en-US" altLang="en-US" dirty="0">
              <a:solidFill>
                <a:srgbClr val="333333"/>
              </a:solidFill>
            </a:endParaRPr>
          </a:p>
        </p:txBody>
      </p:sp>
      <p:sp>
        <p:nvSpPr>
          <p:cNvPr id="6" name="Rectangle 50"/>
          <p:cNvSpPr>
            <a:spLocks noGrp="1" noChangeArrowheads="1"/>
          </p:cNvSpPr>
          <p:nvPr>
            <p:ph type="sldNum" sz="quarter" idx="4"/>
          </p:nvPr>
        </p:nvSpPr>
        <p:spPr/>
        <p:txBody>
          <a:bodyPr/>
          <a:lstStyle/>
          <a:p>
            <a:fld id="{8BD74AC8-2FE4-4870-A48A-703C33666FD9}" type="slidenum">
              <a:rPr lang="en-US" altLang="en-US">
                <a:solidFill>
                  <a:srgbClr val="007FAC"/>
                </a:solidFill>
              </a:rPr>
              <a:pPr/>
              <a:t>13</a:t>
            </a:fld>
            <a:endParaRPr lang="en-US" altLang="en-US">
              <a:solidFill>
                <a:srgbClr val="007FAC"/>
              </a:solidFill>
            </a:endParaRPr>
          </a:p>
        </p:txBody>
      </p:sp>
      <p:sp>
        <p:nvSpPr>
          <p:cNvPr id="8194" name="Rectangle 2"/>
          <p:cNvSpPr>
            <a:spLocks noGrp="1" noChangeArrowheads="1"/>
          </p:cNvSpPr>
          <p:nvPr>
            <p:ph type="ctrTitle"/>
          </p:nvPr>
        </p:nvSpPr>
        <p:spPr/>
        <p:txBody>
          <a:bodyPr/>
          <a:lstStyle/>
          <a:p>
            <a:r>
              <a:rPr lang="en-US" i="1" dirty="0"/>
              <a:t>The NLRA At 80: Is The Statute Adapting To The New Workplace?</a:t>
            </a:r>
            <a:endParaRPr lang="en-US" altLang="en-US" dirty="0"/>
          </a:p>
        </p:txBody>
      </p:sp>
      <p:sp>
        <p:nvSpPr>
          <p:cNvPr id="8195" name="Rectangle 3"/>
          <p:cNvSpPr>
            <a:spLocks noGrp="1" noChangeArrowheads="1"/>
          </p:cNvSpPr>
          <p:nvPr>
            <p:ph type="subTitle" idx="1"/>
          </p:nvPr>
        </p:nvSpPr>
        <p:spPr>
          <a:xfrm>
            <a:off x="7232650" y="3505201"/>
            <a:ext cx="3074988" cy="1985963"/>
          </a:xfrm>
        </p:spPr>
        <p:txBody>
          <a:bodyPr/>
          <a:lstStyle/>
          <a:p>
            <a:r>
              <a:rPr lang="en-US" altLang="en-US" sz="1600" b="1" dirty="0"/>
              <a:t>Peter D. Conrad</a:t>
            </a:r>
            <a:endParaRPr lang="en-US" altLang="en-US" sz="1600" b="1" dirty="0"/>
          </a:p>
          <a:p>
            <a:r>
              <a:rPr lang="en-US" altLang="en-US" dirty="0" smtClean="0"/>
              <a:t>Proskauer Rose LLP</a:t>
            </a:r>
          </a:p>
          <a:p>
            <a:r>
              <a:rPr lang="en-US" altLang="en-US" dirty="0" smtClean="0"/>
              <a:t>212-969-3020</a:t>
            </a:r>
          </a:p>
          <a:p>
            <a:r>
              <a:rPr lang="en-US" altLang="en-US" dirty="0" smtClean="0"/>
              <a:t>pconrad@proskauer.com</a:t>
            </a:r>
          </a:p>
          <a:p>
            <a:endParaRPr lang="en-US" altLang="en-US" dirty="0"/>
          </a:p>
          <a:p>
            <a:r>
              <a:rPr lang="en-US" altLang="en-US" dirty="0" smtClean="0"/>
              <a:t>May 8, 2015	</a:t>
            </a:r>
            <a:endParaRPr lang="en-US" altLang="en-US" dirty="0"/>
          </a:p>
        </p:txBody>
      </p:sp>
    </p:spTree>
    <p:extLst>
      <p:ext uri="{BB962C8B-B14F-4D97-AF65-F5344CB8AC3E}">
        <p14:creationId xmlns:p14="http://schemas.microsoft.com/office/powerpoint/2010/main" val="1235034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Joint Employer Status – </a:t>
            </a:r>
            <a:r>
              <a:rPr lang="en-US" b="1" i="1" dirty="0" smtClean="0"/>
              <a:t>Browning-Ferris</a:t>
            </a:r>
            <a:endParaRPr lang="en-US" b="1" dirty="0"/>
          </a:p>
        </p:txBody>
      </p:sp>
      <p:sp>
        <p:nvSpPr>
          <p:cNvPr id="3" name="Content Placeholder 2"/>
          <p:cNvSpPr>
            <a:spLocks noGrp="1"/>
          </p:cNvSpPr>
          <p:nvPr>
            <p:ph idx="1"/>
          </p:nvPr>
        </p:nvSpPr>
        <p:spPr>
          <a:xfrm>
            <a:off x="1866901" y="1905000"/>
            <a:ext cx="8458199" cy="4064624"/>
          </a:xfrm>
        </p:spPr>
        <p:txBody>
          <a:bodyPr/>
          <a:lstStyle/>
          <a:p>
            <a:pPr>
              <a:lnSpc>
                <a:spcPct val="150000"/>
              </a:lnSpc>
              <a:spcBef>
                <a:spcPts val="0"/>
              </a:spcBef>
              <a:spcAft>
                <a:spcPts val="0"/>
              </a:spcAft>
              <a:buClr>
                <a:srgbClr val="007FAC"/>
              </a:buClr>
            </a:pPr>
            <a:r>
              <a:rPr lang="en-US" sz="1800" dirty="0">
                <a:solidFill>
                  <a:srgbClr val="333333"/>
                </a:solidFill>
              </a:rPr>
              <a:t>In </a:t>
            </a:r>
            <a:r>
              <a:rPr lang="en-US" sz="1800" i="1" dirty="0">
                <a:solidFill>
                  <a:srgbClr val="333333"/>
                </a:solidFill>
              </a:rPr>
              <a:t>Browning-Ferris Industries</a:t>
            </a:r>
            <a:r>
              <a:rPr lang="en-US" sz="1800" dirty="0">
                <a:solidFill>
                  <a:srgbClr val="333333"/>
                </a:solidFill>
              </a:rPr>
              <a:t>, Case No. 32-RC-109684, the </a:t>
            </a:r>
            <a:r>
              <a:rPr lang="en-US" sz="1800" dirty="0">
                <a:solidFill>
                  <a:srgbClr val="333333"/>
                </a:solidFill>
              </a:rPr>
              <a:t>Board is </a:t>
            </a:r>
            <a:r>
              <a:rPr lang="en-US" sz="1800" dirty="0">
                <a:solidFill>
                  <a:srgbClr val="333333"/>
                </a:solidFill>
              </a:rPr>
              <a:t>reconsidering the standard for determining “joint employer” status in representation and unfair labor practice cases. </a:t>
            </a:r>
          </a:p>
          <a:p>
            <a:pPr>
              <a:lnSpc>
                <a:spcPct val="150000"/>
              </a:lnSpc>
              <a:spcBef>
                <a:spcPts val="0"/>
              </a:spcBef>
              <a:spcAft>
                <a:spcPts val="0"/>
              </a:spcAft>
              <a:buClr>
                <a:srgbClr val="007FAC"/>
              </a:buClr>
            </a:pPr>
            <a:r>
              <a:rPr lang="en-US" sz="1800" dirty="0">
                <a:solidFill>
                  <a:srgbClr val="333333"/>
                </a:solidFill>
              </a:rPr>
              <a:t>Under the current standard, in effect since 1984, a “joint employer” finding requires evidence that two or more entities share or co-determine essential terms and conditions of employment. </a:t>
            </a:r>
          </a:p>
          <a:p>
            <a:pPr>
              <a:lnSpc>
                <a:spcPct val="150000"/>
              </a:lnSpc>
              <a:spcBef>
                <a:spcPts val="0"/>
              </a:spcBef>
              <a:spcAft>
                <a:spcPts val="0"/>
              </a:spcAft>
              <a:buClr>
                <a:srgbClr val="007FAC"/>
              </a:buClr>
            </a:pPr>
            <a:r>
              <a:rPr lang="en-US" sz="1800" i="1" dirty="0">
                <a:solidFill>
                  <a:srgbClr val="333333"/>
                </a:solidFill>
              </a:rPr>
              <a:t>Browning-Ferris</a:t>
            </a:r>
            <a:r>
              <a:rPr lang="en-US" sz="1800" dirty="0">
                <a:solidFill>
                  <a:srgbClr val="333333"/>
                </a:solidFill>
              </a:rPr>
              <a:t> is an inappropriate vehicle for changing the longstanding, workable joint employer standard; it presents no compelling facts upon which to overrule more than 30 years of settled NLRB precedent. </a:t>
            </a:r>
          </a:p>
        </p:txBody>
      </p:sp>
      <p:sp>
        <p:nvSpPr>
          <p:cNvPr id="4" name="Date Placeholder 3"/>
          <p:cNvSpPr>
            <a:spLocks noGrp="1"/>
          </p:cNvSpPr>
          <p:nvPr>
            <p:ph type="dt" sz="half" idx="10"/>
          </p:nvPr>
        </p:nvSpPr>
        <p:spPr/>
        <p:txBody>
          <a:bodyPr/>
          <a:lstStyle/>
          <a:p>
            <a:fld id="{0DA16D34-DE6A-4C2F-91E4-4243849558E5}" type="datetime4">
              <a:rPr lang="en-US" altLang="en-US" smtClean="0">
                <a:solidFill>
                  <a:srgbClr val="333333"/>
                </a:solidFill>
              </a:rPr>
              <a:pPr/>
              <a:t>May 15, 2015</a:t>
            </a:fld>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solidFill>
                  <a:srgbClr val="007FAC"/>
                </a:solidFill>
              </a:rPr>
              <a:pPr/>
              <a:t>14</a:t>
            </a:fld>
            <a:endParaRPr lang="en-US" altLang="en-US">
              <a:solidFill>
                <a:srgbClr val="007FAC"/>
              </a:solidFill>
            </a:endParaRPr>
          </a:p>
        </p:txBody>
      </p:sp>
    </p:spTree>
    <p:extLst>
      <p:ext uri="{BB962C8B-B14F-4D97-AF65-F5344CB8AC3E}">
        <p14:creationId xmlns:p14="http://schemas.microsoft.com/office/powerpoint/2010/main" val="4061233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Browning-Ferris</a:t>
            </a:r>
            <a:r>
              <a:rPr lang="en-US" b="1" dirty="0" smtClean="0"/>
              <a:t> – The Facts</a:t>
            </a:r>
            <a:endParaRPr lang="en-US" b="1" i="1" dirty="0"/>
          </a:p>
        </p:txBody>
      </p:sp>
      <p:sp>
        <p:nvSpPr>
          <p:cNvPr id="3" name="Content Placeholder 2"/>
          <p:cNvSpPr>
            <a:spLocks noGrp="1"/>
          </p:cNvSpPr>
          <p:nvPr>
            <p:ph idx="1"/>
          </p:nvPr>
        </p:nvSpPr>
        <p:spPr>
          <a:xfrm>
            <a:off x="1860604" y="1828800"/>
            <a:ext cx="8469312" cy="4462462"/>
          </a:xfrm>
        </p:spPr>
        <p:txBody>
          <a:bodyPr/>
          <a:lstStyle/>
          <a:p>
            <a:pPr>
              <a:lnSpc>
                <a:spcPct val="150000"/>
              </a:lnSpc>
              <a:spcAft>
                <a:spcPts val="0"/>
              </a:spcAft>
              <a:buClr>
                <a:srgbClr val="007FAC"/>
              </a:buClr>
            </a:pPr>
            <a:r>
              <a:rPr lang="en-US" sz="1800" dirty="0">
                <a:solidFill>
                  <a:srgbClr val="333333"/>
                </a:solidFill>
              </a:rPr>
              <a:t>The </a:t>
            </a:r>
            <a:r>
              <a:rPr lang="en-US" sz="1800" dirty="0">
                <a:solidFill>
                  <a:srgbClr val="333333"/>
                </a:solidFill>
              </a:rPr>
              <a:t>Putative Joint Employers</a:t>
            </a:r>
            <a:r>
              <a:rPr lang="en-US" sz="1600" dirty="0">
                <a:solidFill>
                  <a:srgbClr val="333333"/>
                </a:solidFill>
              </a:rPr>
              <a:t>: </a:t>
            </a:r>
            <a:endParaRPr lang="en-US" sz="1600" dirty="0">
              <a:solidFill>
                <a:srgbClr val="333333"/>
              </a:solidFill>
            </a:endParaRPr>
          </a:p>
          <a:p>
            <a:pPr lvl="1">
              <a:lnSpc>
                <a:spcPct val="150000"/>
              </a:lnSpc>
              <a:spcAft>
                <a:spcPts val="0"/>
              </a:spcAft>
              <a:buClr>
                <a:srgbClr val="007FAC"/>
              </a:buClr>
            </a:pPr>
            <a:r>
              <a:rPr lang="en-US" sz="1600" b="1" dirty="0">
                <a:solidFill>
                  <a:srgbClr val="333333"/>
                </a:solidFill>
              </a:rPr>
              <a:t>BFI </a:t>
            </a:r>
            <a:r>
              <a:rPr lang="en-US" sz="1600" dirty="0">
                <a:solidFill>
                  <a:srgbClr val="333333"/>
                </a:solidFill>
              </a:rPr>
              <a:t>– Operator of a materials recycling </a:t>
            </a:r>
            <a:r>
              <a:rPr lang="en-US" sz="1600" dirty="0">
                <a:solidFill>
                  <a:srgbClr val="333333"/>
                </a:solidFill>
              </a:rPr>
              <a:t>facility in California.</a:t>
            </a:r>
          </a:p>
          <a:p>
            <a:pPr lvl="1">
              <a:lnSpc>
                <a:spcPct val="150000"/>
              </a:lnSpc>
              <a:spcAft>
                <a:spcPts val="0"/>
              </a:spcAft>
              <a:buClr>
                <a:srgbClr val="007FAC"/>
              </a:buClr>
            </a:pPr>
            <a:r>
              <a:rPr lang="en-US" sz="1600" b="1" dirty="0" err="1">
                <a:solidFill>
                  <a:srgbClr val="333333"/>
                </a:solidFill>
              </a:rPr>
              <a:t>Leadpoint</a:t>
            </a:r>
            <a:r>
              <a:rPr lang="en-US" sz="1600" b="1" dirty="0">
                <a:solidFill>
                  <a:srgbClr val="333333"/>
                </a:solidFill>
              </a:rPr>
              <a:t> </a:t>
            </a:r>
            <a:r>
              <a:rPr lang="en-US" sz="1600" dirty="0">
                <a:solidFill>
                  <a:srgbClr val="333333"/>
                </a:solidFill>
              </a:rPr>
              <a:t>– </a:t>
            </a:r>
            <a:r>
              <a:rPr lang="en-US" sz="1600" dirty="0">
                <a:solidFill>
                  <a:srgbClr val="333333"/>
                </a:solidFill>
              </a:rPr>
              <a:t>C</a:t>
            </a:r>
            <a:r>
              <a:rPr lang="en-US" sz="1600" dirty="0">
                <a:solidFill>
                  <a:srgbClr val="333333"/>
                </a:solidFill>
              </a:rPr>
              <a:t>ontractor providing certain labor services to </a:t>
            </a:r>
            <a:r>
              <a:rPr lang="en-US" sz="1600" dirty="0">
                <a:solidFill>
                  <a:srgbClr val="333333"/>
                </a:solidFill>
              </a:rPr>
              <a:t>BFI at the </a:t>
            </a:r>
            <a:r>
              <a:rPr lang="en-US" sz="1600" dirty="0">
                <a:solidFill>
                  <a:srgbClr val="333333"/>
                </a:solidFill>
              </a:rPr>
              <a:t>facility.</a:t>
            </a:r>
            <a:endParaRPr lang="en-US" sz="1800" dirty="0">
              <a:solidFill>
                <a:srgbClr val="333333"/>
              </a:solidFill>
            </a:endParaRPr>
          </a:p>
          <a:p>
            <a:pPr>
              <a:spcAft>
                <a:spcPts val="600"/>
              </a:spcAft>
              <a:buClr>
                <a:srgbClr val="007FAC"/>
              </a:buClr>
            </a:pPr>
            <a:r>
              <a:rPr lang="en-US" sz="1800" dirty="0">
                <a:solidFill>
                  <a:srgbClr val="333333"/>
                </a:solidFill>
              </a:rPr>
              <a:t>BFI employed </a:t>
            </a:r>
            <a:r>
              <a:rPr lang="en-US" sz="1800" dirty="0">
                <a:solidFill>
                  <a:srgbClr val="333333"/>
                </a:solidFill>
              </a:rPr>
              <a:t>approximately 60 employees </a:t>
            </a:r>
            <a:r>
              <a:rPr lang="en-US" sz="1800" dirty="0">
                <a:solidFill>
                  <a:srgbClr val="333333"/>
                </a:solidFill>
              </a:rPr>
              <a:t>of its own – </a:t>
            </a:r>
            <a:r>
              <a:rPr lang="en-US" sz="1800" dirty="0">
                <a:solidFill>
                  <a:srgbClr val="333333"/>
                </a:solidFill>
              </a:rPr>
              <a:t>fork lift </a:t>
            </a:r>
            <a:r>
              <a:rPr lang="en-US" sz="1800" dirty="0">
                <a:solidFill>
                  <a:srgbClr val="333333"/>
                </a:solidFill>
              </a:rPr>
              <a:t>and other equipment operators </a:t>
            </a:r>
            <a:r>
              <a:rPr lang="en-US" sz="1800" dirty="0">
                <a:solidFill>
                  <a:srgbClr val="333333"/>
                </a:solidFill>
              </a:rPr>
              <a:t>– who mostly </a:t>
            </a:r>
            <a:r>
              <a:rPr lang="en-US" sz="1800" dirty="0">
                <a:solidFill>
                  <a:srgbClr val="333333"/>
                </a:solidFill>
              </a:rPr>
              <a:t>worked </a:t>
            </a:r>
            <a:r>
              <a:rPr lang="en-US" sz="1800" dirty="0">
                <a:solidFill>
                  <a:srgbClr val="333333"/>
                </a:solidFill>
              </a:rPr>
              <a:t>outside </a:t>
            </a:r>
            <a:r>
              <a:rPr lang="en-US" sz="1800" dirty="0">
                <a:solidFill>
                  <a:srgbClr val="333333"/>
                </a:solidFill>
              </a:rPr>
              <a:t>the </a:t>
            </a:r>
            <a:r>
              <a:rPr lang="en-US" sz="1800" dirty="0">
                <a:solidFill>
                  <a:srgbClr val="333333"/>
                </a:solidFill>
              </a:rPr>
              <a:t>facility. </a:t>
            </a:r>
          </a:p>
          <a:p>
            <a:pPr>
              <a:spcAft>
                <a:spcPts val="600"/>
              </a:spcAft>
              <a:buClr>
                <a:srgbClr val="007FAC"/>
              </a:buClr>
            </a:pPr>
            <a:r>
              <a:rPr lang="en-US" sz="1800" dirty="0">
                <a:solidFill>
                  <a:srgbClr val="333333"/>
                </a:solidFill>
              </a:rPr>
              <a:t>BFI and </a:t>
            </a:r>
            <a:r>
              <a:rPr lang="en-US" sz="1800" dirty="0" err="1">
                <a:solidFill>
                  <a:srgbClr val="333333"/>
                </a:solidFill>
              </a:rPr>
              <a:t>Leadpoint</a:t>
            </a:r>
            <a:r>
              <a:rPr lang="en-US" sz="1800" dirty="0">
                <a:solidFill>
                  <a:srgbClr val="333333"/>
                </a:solidFill>
              </a:rPr>
              <a:t> </a:t>
            </a:r>
            <a:r>
              <a:rPr lang="en-US" sz="1800" dirty="0">
                <a:solidFill>
                  <a:srgbClr val="333333"/>
                </a:solidFill>
              </a:rPr>
              <a:t>entered into a </a:t>
            </a:r>
            <a:r>
              <a:rPr lang="en-US" sz="1800" dirty="0">
                <a:solidFill>
                  <a:srgbClr val="333333"/>
                </a:solidFill>
              </a:rPr>
              <a:t>services agreement </a:t>
            </a:r>
            <a:r>
              <a:rPr lang="en-US" sz="1800" dirty="0">
                <a:solidFill>
                  <a:srgbClr val="333333"/>
                </a:solidFill>
              </a:rPr>
              <a:t>under which </a:t>
            </a:r>
            <a:r>
              <a:rPr lang="en-US" sz="1800" dirty="0" err="1">
                <a:solidFill>
                  <a:srgbClr val="333333"/>
                </a:solidFill>
              </a:rPr>
              <a:t>Leadpoint</a:t>
            </a:r>
            <a:r>
              <a:rPr lang="en-US" sz="1800" dirty="0">
                <a:solidFill>
                  <a:srgbClr val="333333"/>
                </a:solidFill>
              </a:rPr>
              <a:t> provided approximately 240 </a:t>
            </a:r>
            <a:r>
              <a:rPr lang="en-US" sz="1800" dirty="0">
                <a:solidFill>
                  <a:srgbClr val="333333"/>
                </a:solidFill>
              </a:rPr>
              <a:t>employees to </a:t>
            </a:r>
            <a:r>
              <a:rPr lang="en-US" sz="1800" dirty="0">
                <a:solidFill>
                  <a:srgbClr val="333333"/>
                </a:solidFill>
              </a:rPr>
              <a:t>sort recyclables </a:t>
            </a:r>
            <a:r>
              <a:rPr lang="en-US" sz="1800" dirty="0">
                <a:solidFill>
                  <a:srgbClr val="333333"/>
                </a:solidFill>
              </a:rPr>
              <a:t>and clean </a:t>
            </a:r>
            <a:r>
              <a:rPr lang="en-US" sz="1800" dirty="0">
                <a:solidFill>
                  <a:srgbClr val="333333"/>
                </a:solidFill>
              </a:rPr>
              <a:t>the equipment and facility</a:t>
            </a:r>
            <a:r>
              <a:rPr lang="en-US" sz="1800" dirty="0">
                <a:solidFill>
                  <a:srgbClr val="333333"/>
                </a:solidFill>
              </a:rPr>
              <a:t>.  </a:t>
            </a:r>
          </a:p>
          <a:p>
            <a:pPr>
              <a:spcAft>
                <a:spcPts val="600"/>
              </a:spcAft>
              <a:buClr>
                <a:srgbClr val="007FAC"/>
              </a:buClr>
            </a:pPr>
            <a:r>
              <a:rPr lang="en-US" sz="1800" dirty="0">
                <a:solidFill>
                  <a:srgbClr val="333333"/>
                </a:solidFill>
              </a:rPr>
              <a:t>Local 350, IBT represented BFI’s employees and petitioned </a:t>
            </a:r>
            <a:r>
              <a:rPr lang="en-US" sz="1800" dirty="0">
                <a:solidFill>
                  <a:srgbClr val="333333"/>
                </a:solidFill>
              </a:rPr>
              <a:t>to represent the Leadpoint employees as well.</a:t>
            </a:r>
          </a:p>
          <a:p>
            <a:pPr>
              <a:spcAft>
                <a:spcPts val="600"/>
              </a:spcAft>
              <a:buClr>
                <a:srgbClr val="007FAC"/>
              </a:buClr>
            </a:pPr>
            <a:endParaRPr lang="en-US" sz="1800" dirty="0">
              <a:solidFill>
                <a:srgbClr val="333333"/>
              </a:solidFill>
            </a:endParaRPr>
          </a:p>
          <a:p>
            <a:pPr lvl="2">
              <a:spcAft>
                <a:spcPts val="600"/>
              </a:spcAft>
              <a:buClr>
                <a:srgbClr val="007FAC"/>
              </a:buClr>
            </a:pPr>
            <a:endParaRPr lang="en-US" sz="1400" dirty="0">
              <a:solidFill>
                <a:srgbClr val="333333"/>
              </a:solidFill>
            </a:endParaRPr>
          </a:p>
        </p:txBody>
      </p:sp>
      <p:sp>
        <p:nvSpPr>
          <p:cNvPr id="4" name="Date Placeholder 3"/>
          <p:cNvSpPr>
            <a:spLocks noGrp="1"/>
          </p:cNvSpPr>
          <p:nvPr>
            <p:ph type="dt" sz="half" idx="10"/>
          </p:nvPr>
        </p:nvSpPr>
        <p:spPr/>
        <p:txBody>
          <a:bodyPr/>
          <a:lstStyle/>
          <a:p>
            <a:fld id="{28C6154D-9C80-4FFE-A7A0-34B97DF18D8C}" type="datetime4">
              <a:rPr lang="en-US" altLang="en-US" smtClean="0">
                <a:solidFill>
                  <a:srgbClr val="333333"/>
                </a:solidFill>
              </a:rPr>
              <a:pPr/>
              <a:t>May 15, 2015</a:t>
            </a:fld>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solidFill>
                  <a:srgbClr val="007FAC"/>
                </a:solidFill>
              </a:rPr>
              <a:pPr/>
              <a:t>15</a:t>
            </a:fld>
            <a:endParaRPr lang="en-US" altLang="en-US">
              <a:solidFill>
                <a:srgbClr val="007FAC"/>
              </a:solidFill>
            </a:endParaRPr>
          </a:p>
        </p:txBody>
      </p:sp>
    </p:spTree>
    <p:extLst>
      <p:ext uri="{BB962C8B-B14F-4D97-AF65-F5344CB8AC3E}">
        <p14:creationId xmlns:p14="http://schemas.microsoft.com/office/powerpoint/2010/main" val="1123718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Browning-Ferris</a:t>
            </a:r>
            <a:r>
              <a:rPr lang="en-US" b="1" dirty="0" smtClean="0"/>
              <a:t> – The Facts</a:t>
            </a:r>
            <a:endParaRPr lang="en-US" b="1" i="1" dirty="0"/>
          </a:p>
        </p:txBody>
      </p:sp>
      <p:sp>
        <p:nvSpPr>
          <p:cNvPr id="3" name="Content Placeholder 2"/>
          <p:cNvSpPr>
            <a:spLocks noGrp="1"/>
          </p:cNvSpPr>
          <p:nvPr>
            <p:ph idx="1"/>
          </p:nvPr>
        </p:nvSpPr>
        <p:spPr>
          <a:xfrm>
            <a:off x="1828801" y="1709738"/>
            <a:ext cx="8534400" cy="4462462"/>
          </a:xfrm>
        </p:spPr>
        <p:txBody>
          <a:bodyPr/>
          <a:lstStyle/>
          <a:p>
            <a:pPr>
              <a:spcAft>
                <a:spcPts val="600"/>
              </a:spcAft>
              <a:buClr>
                <a:srgbClr val="007FAC"/>
              </a:buClr>
            </a:pPr>
            <a:r>
              <a:rPr lang="en-US" sz="1600" dirty="0">
                <a:solidFill>
                  <a:srgbClr val="333333"/>
                </a:solidFill>
              </a:rPr>
              <a:t>Relationship </a:t>
            </a:r>
            <a:r>
              <a:rPr lang="en-US" sz="1600" dirty="0">
                <a:solidFill>
                  <a:srgbClr val="333333"/>
                </a:solidFill>
              </a:rPr>
              <a:t>between BFI and </a:t>
            </a:r>
            <a:r>
              <a:rPr lang="en-US" sz="1600" dirty="0">
                <a:solidFill>
                  <a:srgbClr val="333333"/>
                </a:solidFill>
              </a:rPr>
              <a:t>Leadpoint with respect to Leadpoint employees:</a:t>
            </a:r>
          </a:p>
          <a:p>
            <a:pPr lvl="1">
              <a:spcAft>
                <a:spcPts val="600"/>
              </a:spcAft>
              <a:buClr>
                <a:srgbClr val="007FAC"/>
              </a:buClr>
            </a:pPr>
            <a:r>
              <a:rPr lang="en-US" sz="1400" dirty="0">
                <a:solidFill>
                  <a:srgbClr val="333333"/>
                </a:solidFill>
              </a:rPr>
              <a:t>BFI and Leadpoint employees were </a:t>
            </a:r>
            <a:r>
              <a:rPr lang="en-US" sz="1400" b="1" i="1" dirty="0">
                <a:solidFill>
                  <a:srgbClr val="333333"/>
                </a:solidFill>
              </a:rPr>
              <a:t>separately supervised</a:t>
            </a:r>
            <a:r>
              <a:rPr lang="en-US" sz="1400" dirty="0">
                <a:solidFill>
                  <a:srgbClr val="333333"/>
                </a:solidFill>
              </a:rPr>
              <a:t>. </a:t>
            </a:r>
          </a:p>
          <a:p>
            <a:pPr lvl="1">
              <a:spcAft>
                <a:spcPts val="600"/>
              </a:spcAft>
              <a:buClr>
                <a:srgbClr val="007FAC"/>
              </a:buClr>
            </a:pPr>
            <a:r>
              <a:rPr lang="en-US" sz="1400" dirty="0" err="1">
                <a:solidFill>
                  <a:srgbClr val="333333"/>
                </a:solidFill>
              </a:rPr>
              <a:t>Leadpoint</a:t>
            </a:r>
            <a:r>
              <a:rPr lang="en-US" sz="1400" dirty="0">
                <a:solidFill>
                  <a:srgbClr val="333333"/>
                </a:solidFill>
              </a:rPr>
              <a:t> possessed </a:t>
            </a:r>
            <a:r>
              <a:rPr lang="en-US" sz="1400" b="1" i="1" dirty="0">
                <a:solidFill>
                  <a:srgbClr val="333333"/>
                </a:solidFill>
              </a:rPr>
              <a:t>sole authority </a:t>
            </a:r>
            <a:r>
              <a:rPr lang="en-US" sz="1400" dirty="0">
                <a:solidFill>
                  <a:srgbClr val="333333"/>
                </a:solidFill>
              </a:rPr>
              <a:t>to set and administer wage rates and benefits, although BFI capped the maximum rate such that no Leadpoint employee’s wages would exceed the rate paid by BFI to its own employees for the same work.</a:t>
            </a:r>
          </a:p>
          <a:p>
            <a:pPr lvl="1">
              <a:spcAft>
                <a:spcPts val="600"/>
              </a:spcAft>
              <a:buClr>
                <a:srgbClr val="007FAC"/>
              </a:buClr>
            </a:pPr>
            <a:r>
              <a:rPr lang="en-US" sz="1400" dirty="0">
                <a:solidFill>
                  <a:srgbClr val="333333"/>
                </a:solidFill>
              </a:rPr>
              <a:t>BFI maintained an HR department inside its facility; </a:t>
            </a:r>
            <a:r>
              <a:rPr lang="en-US" sz="1400" dirty="0" err="1">
                <a:solidFill>
                  <a:srgbClr val="333333"/>
                </a:solidFill>
              </a:rPr>
              <a:t>Leadpoint</a:t>
            </a:r>
            <a:r>
              <a:rPr lang="en-US" sz="1400" dirty="0">
                <a:solidFill>
                  <a:srgbClr val="333333"/>
                </a:solidFill>
              </a:rPr>
              <a:t> had its own HR function in an outside trailer, where Leadpoint supervisory staff made recruiting, hiring, termination and disciplinary decisions, </a:t>
            </a:r>
            <a:r>
              <a:rPr lang="en-US" sz="1400" b="1" i="1" dirty="0">
                <a:solidFill>
                  <a:srgbClr val="333333"/>
                </a:solidFill>
              </a:rPr>
              <a:t>without BFI input</a:t>
            </a:r>
            <a:r>
              <a:rPr lang="en-US" sz="1400" dirty="0">
                <a:solidFill>
                  <a:srgbClr val="333333"/>
                </a:solidFill>
              </a:rPr>
              <a:t>. </a:t>
            </a:r>
          </a:p>
          <a:p>
            <a:pPr lvl="1">
              <a:spcAft>
                <a:spcPts val="600"/>
              </a:spcAft>
              <a:buClr>
                <a:srgbClr val="007FAC"/>
              </a:buClr>
            </a:pPr>
            <a:r>
              <a:rPr lang="en-US" sz="1400" dirty="0">
                <a:solidFill>
                  <a:srgbClr val="333333"/>
                </a:solidFill>
              </a:rPr>
              <a:t>Leadpoint supervisors directed the employees on a daily basis; BFI exercised </a:t>
            </a:r>
            <a:r>
              <a:rPr lang="en-US" sz="1400" b="1" i="1" dirty="0">
                <a:solidFill>
                  <a:srgbClr val="333333"/>
                </a:solidFill>
              </a:rPr>
              <a:t>only routine control</a:t>
            </a:r>
            <a:r>
              <a:rPr lang="en-US" sz="1400" dirty="0">
                <a:solidFill>
                  <a:srgbClr val="333333"/>
                </a:solidFill>
              </a:rPr>
              <a:t> over the work (</a:t>
            </a:r>
            <a:r>
              <a:rPr lang="en-US" sz="1400" i="1" dirty="0">
                <a:solidFill>
                  <a:srgbClr val="333333"/>
                </a:solidFill>
              </a:rPr>
              <a:t>e.g.</a:t>
            </a:r>
            <a:r>
              <a:rPr lang="en-US" sz="1400" dirty="0">
                <a:solidFill>
                  <a:srgbClr val="333333"/>
                </a:solidFill>
              </a:rPr>
              <a:t>, productivity standards).  </a:t>
            </a:r>
          </a:p>
          <a:p>
            <a:pPr lvl="1">
              <a:spcAft>
                <a:spcPts val="600"/>
              </a:spcAft>
              <a:buClr>
                <a:srgbClr val="007FAC"/>
              </a:buClr>
            </a:pPr>
            <a:r>
              <a:rPr lang="en-US" sz="1400" dirty="0">
                <a:solidFill>
                  <a:srgbClr val="333333"/>
                </a:solidFill>
              </a:rPr>
              <a:t>BFI set the hours of facility operation and shift times, but Leadpoint controlled employee schedules. </a:t>
            </a:r>
          </a:p>
          <a:p>
            <a:pPr lvl="1">
              <a:spcAft>
                <a:spcPts val="600"/>
              </a:spcAft>
              <a:buClr>
                <a:srgbClr val="007FAC"/>
              </a:buClr>
            </a:pPr>
            <a:r>
              <a:rPr lang="en-US" sz="1400" dirty="0">
                <a:solidFill>
                  <a:srgbClr val="333333"/>
                </a:solidFill>
              </a:rPr>
              <a:t>BFI determined when overtime was needed, but </a:t>
            </a:r>
            <a:r>
              <a:rPr lang="en-US" sz="1400" dirty="0" err="1">
                <a:solidFill>
                  <a:srgbClr val="333333"/>
                </a:solidFill>
              </a:rPr>
              <a:t>Leadpoint</a:t>
            </a:r>
            <a:r>
              <a:rPr lang="en-US" sz="1400" dirty="0">
                <a:solidFill>
                  <a:srgbClr val="333333"/>
                </a:solidFill>
              </a:rPr>
              <a:t> selected the employees to work that overtime. </a:t>
            </a:r>
          </a:p>
          <a:p>
            <a:pPr lvl="1">
              <a:spcAft>
                <a:spcPts val="600"/>
              </a:spcAft>
              <a:buClr>
                <a:srgbClr val="007FAC"/>
              </a:buClr>
            </a:pPr>
            <a:r>
              <a:rPr lang="en-US" sz="1400" dirty="0">
                <a:solidFill>
                  <a:srgbClr val="333333"/>
                </a:solidFill>
              </a:rPr>
              <a:t>BFI requested removal of a </a:t>
            </a:r>
            <a:r>
              <a:rPr lang="en-US" sz="1400" dirty="0" err="1">
                <a:solidFill>
                  <a:srgbClr val="333333"/>
                </a:solidFill>
              </a:rPr>
              <a:t>Leadpoint</a:t>
            </a:r>
            <a:r>
              <a:rPr lang="en-US" sz="1400" dirty="0">
                <a:solidFill>
                  <a:srgbClr val="333333"/>
                </a:solidFill>
              </a:rPr>
              <a:t> employee, but did not have authority to terminate (or effectively to recommend termination).</a:t>
            </a:r>
          </a:p>
          <a:p>
            <a:pPr lvl="1">
              <a:spcAft>
                <a:spcPts val="600"/>
              </a:spcAft>
              <a:buClr>
                <a:srgbClr val="007FAC"/>
              </a:buClr>
            </a:pPr>
            <a:r>
              <a:rPr lang="en-US" sz="1400" dirty="0" err="1">
                <a:solidFill>
                  <a:srgbClr val="333333"/>
                </a:solidFill>
              </a:rPr>
              <a:t>Leadpoint</a:t>
            </a:r>
            <a:r>
              <a:rPr lang="en-US" sz="1400" dirty="0">
                <a:solidFill>
                  <a:srgbClr val="333333"/>
                </a:solidFill>
              </a:rPr>
              <a:t> acted on requests for time off and made staffing changes to cover vacancies</a:t>
            </a:r>
            <a:r>
              <a:rPr lang="en-US" sz="1300" dirty="0">
                <a:solidFill>
                  <a:srgbClr val="333333"/>
                </a:solidFill>
              </a:rPr>
              <a:t>. </a:t>
            </a:r>
          </a:p>
          <a:p>
            <a:pPr lvl="2">
              <a:spcAft>
                <a:spcPts val="600"/>
              </a:spcAft>
              <a:buClr>
                <a:srgbClr val="007FAC"/>
              </a:buClr>
            </a:pPr>
            <a:endParaRPr lang="en-US" sz="1400" dirty="0">
              <a:solidFill>
                <a:srgbClr val="333333"/>
              </a:solidFill>
            </a:endParaRPr>
          </a:p>
        </p:txBody>
      </p:sp>
      <p:sp>
        <p:nvSpPr>
          <p:cNvPr id="4" name="Date Placeholder 3"/>
          <p:cNvSpPr>
            <a:spLocks noGrp="1"/>
          </p:cNvSpPr>
          <p:nvPr>
            <p:ph type="dt" sz="half" idx="10"/>
          </p:nvPr>
        </p:nvSpPr>
        <p:spPr/>
        <p:txBody>
          <a:bodyPr/>
          <a:lstStyle/>
          <a:p>
            <a:fld id="{6369F492-D7B0-4338-B9AB-29ABDADD05D5}" type="datetime4">
              <a:rPr lang="en-US" altLang="en-US" smtClean="0"/>
              <a:t>May 15, 2015</a:t>
            </a:fld>
            <a:endParaRPr lang="en-US" altLang="en-US" dirty="0"/>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pPr/>
              <a:t>16</a:t>
            </a:fld>
            <a:endParaRPr lang="en-US" altLang="en-US"/>
          </a:p>
        </p:txBody>
      </p:sp>
    </p:spTree>
    <p:extLst>
      <p:ext uri="{BB962C8B-B14F-4D97-AF65-F5344CB8AC3E}">
        <p14:creationId xmlns:p14="http://schemas.microsoft.com/office/powerpoint/2010/main" val="4000425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Browning-Ferris </a:t>
            </a:r>
            <a:r>
              <a:rPr lang="en-US" b="1" dirty="0" smtClean="0"/>
              <a:t>– Joint Employer Standard</a:t>
            </a:r>
            <a:endParaRPr lang="en-US" b="1" dirty="0"/>
          </a:p>
        </p:txBody>
      </p:sp>
      <p:sp>
        <p:nvSpPr>
          <p:cNvPr id="3" name="Content Placeholder 2"/>
          <p:cNvSpPr>
            <a:spLocks noGrp="1"/>
          </p:cNvSpPr>
          <p:nvPr>
            <p:ph idx="1"/>
          </p:nvPr>
        </p:nvSpPr>
        <p:spPr>
          <a:xfrm>
            <a:off x="1970089" y="1905000"/>
            <a:ext cx="8166101" cy="4102100"/>
          </a:xfrm>
        </p:spPr>
        <p:txBody>
          <a:bodyPr/>
          <a:lstStyle/>
          <a:p>
            <a:pPr>
              <a:lnSpc>
                <a:spcPct val="150000"/>
              </a:lnSpc>
              <a:spcBef>
                <a:spcPts val="0"/>
              </a:spcBef>
              <a:spcAft>
                <a:spcPts val="0"/>
              </a:spcAft>
              <a:buClr>
                <a:srgbClr val="007FAC"/>
              </a:buClr>
            </a:pPr>
            <a:r>
              <a:rPr lang="en-US" sz="1600" dirty="0">
                <a:solidFill>
                  <a:srgbClr val="333333"/>
                </a:solidFill>
              </a:rPr>
              <a:t>The Board’s current joint employer standard </a:t>
            </a:r>
            <a:r>
              <a:rPr lang="en-US" sz="1600" dirty="0">
                <a:solidFill>
                  <a:srgbClr val="333333"/>
                </a:solidFill>
              </a:rPr>
              <a:t>dates back to </a:t>
            </a:r>
            <a:r>
              <a:rPr lang="en-US" sz="1600" i="1" dirty="0">
                <a:solidFill>
                  <a:srgbClr val="333333"/>
                </a:solidFill>
              </a:rPr>
              <a:t>TLI</a:t>
            </a:r>
            <a:r>
              <a:rPr lang="en-US" sz="1600" i="1" dirty="0">
                <a:solidFill>
                  <a:srgbClr val="333333"/>
                </a:solidFill>
              </a:rPr>
              <a:t>, Inc</a:t>
            </a:r>
            <a:r>
              <a:rPr lang="en-US" sz="1600" i="1" dirty="0">
                <a:solidFill>
                  <a:srgbClr val="333333"/>
                </a:solidFill>
              </a:rPr>
              <a:t>., </a:t>
            </a:r>
            <a:r>
              <a:rPr lang="en-US" sz="1600" dirty="0">
                <a:solidFill>
                  <a:srgbClr val="333333"/>
                </a:solidFill>
              </a:rPr>
              <a:t>271 NLRB 798 (1984), </a:t>
            </a:r>
            <a:r>
              <a:rPr lang="en-US" sz="1600" i="1" dirty="0" err="1">
                <a:solidFill>
                  <a:srgbClr val="333333"/>
                </a:solidFill>
              </a:rPr>
              <a:t>enfd</a:t>
            </a:r>
            <a:r>
              <a:rPr lang="en-US" sz="1600" i="1" dirty="0">
                <a:solidFill>
                  <a:srgbClr val="333333"/>
                </a:solidFill>
              </a:rPr>
              <a:t>. mem</a:t>
            </a:r>
            <a:r>
              <a:rPr lang="en-US" sz="1600" dirty="0">
                <a:solidFill>
                  <a:srgbClr val="333333"/>
                </a:solidFill>
              </a:rPr>
              <a:t>. 772 F.2d 894 (3d Cir. 1985), and </a:t>
            </a:r>
            <a:r>
              <a:rPr lang="en-US" sz="1600" i="1" dirty="0" err="1">
                <a:solidFill>
                  <a:srgbClr val="333333"/>
                </a:solidFill>
              </a:rPr>
              <a:t>Laerco</a:t>
            </a:r>
            <a:r>
              <a:rPr lang="en-US" sz="1600" i="1" dirty="0">
                <a:solidFill>
                  <a:srgbClr val="333333"/>
                </a:solidFill>
              </a:rPr>
              <a:t> Transportation</a:t>
            </a:r>
            <a:r>
              <a:rPr lang="en-US" sz="1600" dirty="0">
                <a:solidFill>
                  <a:srgbClr val="333333"/>
                </a:solidFill>
              </a:rPr>
              <a:t>, 269 NLRB 324 (1984). </a:t>
            </a:r>
          </a:p>
          <a:p>
            <a:pPr>
              <a:lnSpc>
                <a:spcPct val="150000"/>
              </a:lnSpc>
              <a:spcBef>
                <a:spcPts val="0"/>
              </a:spcBef>
              <a:spcAft>
                <a:spcPts val="0"/>
              </a:spcAft>
              <a:buClr>
                <a:srgbClr val="007FAC"/>
              </a:buClr>
            </a:pPr>
            <a:r>
              <a:rPr lang="en-US" sz="1600" dirty="0">
                <a:solidFill>
                  <a:srgbClr val="333333"/>
                </a:solidFill>
              </a:rPr>
              <a:t>Under that standard, the </a:t>
            </a:r>
            <a:r>
              <a:rPr lang="en-US" sz="1600" dirty="0">
                <a:solidFill>
                  <a:srgbClr val="333333"/>
                </a:solidFill>
              </a:rPr>
              <a:t>Board to </a:t>
            </a:r>
            <a:r>
              <a:rPr lang="en-US" sz="1600" dirty="0">
                <a:solidFill>
                  <a:srgbClr val="333333"/>
                </a:solidFill>
              </a:rPr>
              <a:t>examines whether “two </a:t>
            </a:r>
            <a:r>
              <a:rPr lang="en-US" sz="1600" dirty="0">
                <a:solidFill>
                  <a:srgbClr val="333333"/>
                </a:solidFill>
              </a:rPr>
              <a:t>separate </a:t>
            </a:r>
            <a:r>
              <a:rPr lang="en-US" sz="1600" dirty="0">
                <a:solidFill>
                  <a:srgbClr val="333333"/>
                </a:solidFill>
              </a:rPr>
              <a:t>entities share or co-determine those matters governing the essential </a:t>
            </a:r>
            <a:r>
              <a:rPr lang="en-US" sz="1600" dirty="0">
                <a:solidFill>
                  <a:srgbClr val="333333"/>
                </a:solidFill>
              </a:rPr>
              <a:t>terms and conditions of </a:t>
            </a:r>
            <a:r>
              <a:rPr lang="en-US" sz="1600" dirty="0">
                <a:solidFill>
                  <a:srgbClr val="333333"/>
                </a:solidFill>
              </a:rPr>
              <a:t>employment … </a:t>
            </a:r>
            <a:r>
              <a:rPr lang="en-US" sz="1600" dirty="0">
                <a:solidFill>
                  <a:srgbClr val="333333"/>
                </a:solidFill>
              </a:rPr>
              <a:t>such as hiring, firing, discipline, supervision and direction</a:t>
            </a:r>
            <a:r>
              <a:rPr lang="en-US" sz="1600" dirty="0">
                <a:solidFill>
                  <a:srgbClr val="333333"/>
                </a:solidFill>
              </a:rPr>
              <a:t>.” </a:t>
            </a:r>
            <a:r>
              <a:rPr lang="it-IT" sz="1600" i="1" dirty="0">
                <a:solidFill>
                  <a:srgbClr val="333333"/>
                </a:solidFill>
              </a:rPr>
              <a:t>TLI, </a:t>
            </a:r>
            <a:r>
              <a:rPr lang="it-IT" sz="1600" i="1" dirty="0" err="1">
                <a:solidFill>
                  <a:srgbClr val="333333"/>
                </a:solidFill>
              </a:rPr>
              <a:t>Inc</a:t>
            </a:r>
            <a:r>
              <a:rPr lang="it-IT" sz="1600" dirty="0">
                <a:solidFill>
                  <a:srgbClr val="333333"/>
                </a:solidFill>
              </a:rPr>
              <a:t>., </a:t>
            </a:r>
            <a:r>
              <a:rPr lang="it-IT" sz="1600" dirty="0">
                <a:solidFill>
                  <a:srgbClr val="333333"/>
                </a:solidFill>
              </a:rPr>
              <a:t>271 NLRB </a:t>
            </a:r>
            <a:r>
              <a:rPr lang="it-IT" sz="1600" dirty="0">
                <a:solidFill>
                  <a:srgbClr val="333333"/>
                </a:solidFill>
              </a:rPr>
              <a:t>at 798 (citing </a:t>
            </a:r>
            <a:r>
              <a:rPr lang="en-US" sz="1600" i="1" dirty="0" err="1">
                <a:solidFill>
                  <a:srgbClr val="333333"/>
                </a:solidFill>
              </a:rPr>
              <a:t>Laerco</a:t>
            </a:r>
            <a:r>
              <a:rPr lang="en-US" sz="1600" i="1" dirty="0">
                <a:solidFill>
                  <a:srgbClr val="333333"/>
                </a:solidFill>
              </a:rPr>
              <a:t> Transportation</a:t>
            </a:r>
            <a:r>
              <a:rPr lang="en-US" sz="1600" dirty="0">
                <a:solidFill>
                  <a:srgbClr val="333333"/>
                </a:solidFill>
              </a:rPr>
              <a:t>, 269 NLRB 324 (1984</a:t>
            </a:r>
            <a:r>
              <a:rPr lang="en-US" sz="1600" dirty="0">
                <a:solidFill>
                  <a:srgbClr val="333333"/>
                </a:solidFill>
              </a:rPr>
              <a:t>))</a:t>
            </a:r>
            <a:r>
              <a:rPr lang="it-IT" sz="1600" dirty="0">
                <a:solidFill>
                  <a:srgbClr val="333333"/>
                </a:solidFill>
              </a:rPr>
              <a:t>.  </a:t>
            </a:r>
            <a:endParaRPr lang="en-US" sz="1600" dirty="0">
              <a:solidFill>
                <a:srgbClr val="333333"/>
              </a:solidFill>
            </a:endParaRPr>
          </a:p>
          <a:p>
            <a:pPr marL="227013" lvl="1" indent="-227013">
              <a:lnSpc>
                <a:spcPct val="150000"/>
              </a:lnSpc>
              <a:spcBef>
                <a:spcPts val="0"/>
              </a:spcBef>
              <a:spcAft>
                <a:spcPts val="0"/>
              </a:spcAft>
              <a:buClr>
                <a:srgbClr val="007FAC"/>
              </a:buClr>
              <a:buFontTx/>
              <a:buChar char="•"/>
            </a:pPr>
            <a:r>
              <a:rPr lang="en-US" sz="1600" dirty="0">
                <a:solidFill>
                  <a:srgbClr val="333333"/>
                </a:solidFill>
              </a:rPr>
              <a:t>The control must </a:t>
            </a:r>
            <a:r>
              <a:rPr lang="en-US" sz="1600" dirty="0">
                <a:solidFill>
                  <a:srgbClr val="333333"/>
                </a:solidFill>
              </a:rPr>
              <a:t>be </a:t>
            </a:r>
            <a:r>
              <a:rPr lang="en-US" sz="1600" b="1" i="1" dirty="0">
                <a:solidFill>
                  <a:srgbClr val="333333"/>
                </a:solidFill>
              </a:rPr>
              <a:t>direct</a:t>
            </a:r>
            <a:r>
              <a:rPr lang="en-US" sz="1600" i="1" dirty="0">
                <a:solidFill>
                  <a:srgbClr val="333333"/>
                </a:solidFill>
              </a:rPr>
              <a:t>, </a:t>
            </a:r>
            <a:r>
              <a:rPr lang="en-US" sz="1600" b="1" i="1" dirty="0">
                <a:solidFill>
                  <a:srgbClr val="333333"/>
                </a:solidFill>
              </a:rPr>
              <a:t>immediate</a:t>
            </a:r>
            <a:r>
              <a:rPr lang="en-US" sz="1600" dirty="0">
                <a:solidFill>
                  <a:srgbClr val="333333"/>
                </a:solidFill>
              </a:rPr>
              <a:t> </a:t>
            </a:r>
            <a:r>
              <a:rPr lang="en-US" sz="1600" dirty="0">
                <a:solidFill>
                  <a:srgbClr val="333333"/>
                </a:solidFill>
              </a:rPr>
              <a:t>and </a:t>
            </a:r>
            <a:r>
              <a:rPr lang="en-US" sz="1600" b="1" i="1" dirty="0">
                <a:solidFill>
                  <a:srgbClr val="333333"/>
                </a:solidFill>
              </a:rPr>
              <a:t>substantial</a:t>
            </a:r>
            <a:r>
              <a:rPr lang="en-US" sz="1600" dirty="0">
                <a:solidFill>
                  <a:srgbClr val="333333"/>
                </a:solidFill>
              </a:rPr>
              <a:t>, not “limited </a:t>
            </a:r>
            <a:r>
              <a:rPr lang="en-US" sz="1600" dirty="0">
                <a:solidFill>
                  <a:srgbClr val="333333"/>
                </a:solidFill>
              </a:rPr>
              <a:t>and routine,” as “where a supervisor's instructions consist primarily of telling employees what work to perform, or where and when to perform the work, but not how to perform the work</a:t>
            </a:r>
            <a:r>
              <a:rPr lang="en-US" sz="1600" dirty="0">
                <a:solidFill>
                  <a:srgbClr val="333333"/>
                </a:solidFill>
              </a:rPr>
              <a:t>.” </a:t>
            </a:r>
            <a:r>
              <a:rPr lang="en-US" sz="1600" i="1" dirty="0">
                <a:solidFill>
                  <a:srgbClr val="333333"/>
                </a:solidFill>
              </a:rPr>
              <a:t>AM Prop. Holding Corp</a:t>
            </a:r>
            <a:r>
              <a:rPr lang="en-US" sz="1600" dirty="0">
                <a:solidFill>
                  <a:srgbClr val="333333"/>
                </a:solidFill>
              </a:rPr>
              <a:t>., 350 N.L.R.B. 998, </a:t>
            </a:r>
            <a:r>
              <a:rPr lang="en-US" sz="1600" dirty="0">
                <a:solidFill>
                  <a:srgbClr val="333333"/>
                </a:solidFill>
              </a:rPr>
              <a:t>1001 </a:t>
            </a:r>
            <a:r>
              <a:rPr lang="en-US" sz="1600" dirty="0">
                <a:solidFill>
                  <a:srgbClr val="333333"/>
                </a:solidFill>
              </a:rPr>
              <a:t>(2007).</a:t>
            </a:r>
          </a:p>
          <a:p>
            <a:pPr>
              <a:lnSpc>
                <a:spcPct val="150000"/>
              </a:lnSpc>
              <a:spcBef>
                <a:spcPts val="0"/>
              </a:spcBef>
              <a:spcAft>
                <a:spcPts val="0"/>
              </a:spcAft>
              <a:buClr>
                <a:srgbClr val="007FAC"/>
              </a:buClr>
            </a:pPr>
            <a:endParaRPr lang="en-US" sz="1600" dirty="0">
              <a:solidFill>
                <a:srgbClr val="333333"/>
              </a:solidFill>
            </a:endParaRPr>
          </a:p>
          <a:p>
            <a:pPr>
              <a:spcAft>
                <a:spcPts val="600"/>
              </a:spcAft>
            </a:pPr>
            <a:endParaRPr lang="en-US" dirty="0"/>
          </a:p>
        </p:txBody>
      </p:sp>
      <p:sp>
        <p:nvSpPr>
          <p:cNvPr id="4" name="Date Placeholder 3"/>
          <p:cNvSpPr>
            <a:spLocks noGrp="1"/>
          </p:cNvSpPr>
          <p:nvPr>
            <p:ph type="dt" sz="half" idx="10"/>
          </p:nvPr>
        </p:nvSpPr>
        <p:spPr/>
        <p:txBody>
          <a:bodyPr/>
          <a:lstStyle/>
          <a:p>
            <a:fld id="{A6EE8785-5FDE-4927-8B3B-D963C2A4EC08}"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17</a:t>
            </a:fld>
            <a:endParaRPr lang="en-US" altLang="en-US"/>
          </a:p>
        </p:txBody>
      </p:sp>
    </p:spTree>
    <p:extLst>
      <p:ext uri="{BB962C8B-B14F-4D97-AF65-F5344CB8AC3E}">
        <p14:creationId xmlns:p14="http://schemas.microsoft.com/office/powerpoint/2010/main" val="2255936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334964"/>
            <a:ext cx="8191499" cy="1374775"/>
          </a:xfrm>
        </p:spPr>
        <p:txBody>
          <a:bodyPr/>
          <a:lstStyle/>
          <a:p>
            <a:r>
              <a:rPr lang="en-US" b="1" i="1" dirty="0" smtClean="0"/>
              <a:t>Browning-Ferris</a:t>
            </a:r>
            <a:r>
              <a:rPr lang="en-US" b="1" dirty="0" smtClean="0"/>
              <a:t> – Regional Director’s Decision</a:t>
            </a:r>
            <a:endParaRPr lang="en-US" b="1" i="1" dirty="0"/>
          </a:p>
        </p:txBody>
      </p:sp>
      <p:sp>
        <p:nvSpPr>
          <p:cNvPr id="3" name="Content Placeholder 2"/>
          <p:cNvSpPr>
            <a:spLocks noGrp="1"/>
          </p:cNvSpPr>
          <p:nvPr>
            <p:ph idx="1"/>
          </p:nvPr>
        </p:nvSpPr>
        <p:spPr>
          <a:xfrm>
            <a:off x="1866901" y="1709738"/>
            <a:ext cx="8458199" cy="4691062"/>
          </a:xfrm>
        </p:spPr>
        <p:txBody>
          <a:bodyPr/>
          <a:lstStyle/>
          <a:p>
            <a:pPr>
              <a:lnSpc>
                <a:spcPct val="150000"/>
              </a:lnSpc>
              <a:buClr>
                <a:srgbClr val="007FAC"/>
              </a:buClr>
            </a:pPr>
            <a:r>
              <a:rPr lang="en-US" sz="1800" dirty="0">
                <a:solidFill>
                  <a:srgbClr val="333333"/>
                </a:solidFill>
              </a:rPr>
              <a:t>The Regional </a:t>
            </a:r>
            <a:r>
              <a:rPr lang="en-US" sz="1800" dirty="0">
                <a:solidFill>
                  <a:srgbClr val="333333"/>
                </a:solidFill>
              </a:rPr>
              <a:t>Director </a:t>
            </a:r>
            <a:r>
              <a:rPr lang="en-US" sz="1800" dirty="0">
                <a:solidFill>
                  <a:srgbClr val="333333"/>
                </a:solidFill>
              </a:rPr>
              <a:t>found that:</a:t>
            </a:r>
          </a:p>
          <a:p>
            <a:pPr lvl="1">
              <a:lnSpc>
                <a:spcPct val="150000"/>
              </a:lnSpc>
              <a:buClr>
                <a:srgbClr val="007FAC"/>
              </a:buClr>
            </a:pPr>
            <a:r>
              <a:rPr lang="en-US" sz="1600" dirty="0">
                <a:solidFill>
                  <a:srgbClr val="333333"/>
                </a:solidFill>
              </a:rPr>
              <a:t>BFI and Leadpoint were </a:t>
            </a:r>
            <a:r>
              <a:rPr lang="en-US" sz="1600" dirty="0">
                <a:solidFill>
                  <a:srgbClr val="333333"/>
                </a:solidFill>
              </a:rPr>
              <a:t>not joint employers because </a:t>
            </a:r>
            <a:r>
              <a:rPr lang="en-US" sz="1600" dirty="0">
                <a:solidFill>
                  <a:srgbClr val="333333"/>
                </a:solidFill>
              </a:rPr>
              <a:t>“BFI does not ‘share, or co-determine [with Leadpoint] those matters governing the essential terms and [conditions of] employment’ of </a:t>
            </a:r>
            <a:r>
              <a:rPr lang="en-US" sz="1600" dirty="0" err="1">
                <a:solidFill>
                  <a:srgbClr val="333333"/>
                </a:solidFill>
              </a:rPr>
              <a:t>Leadpoint’s</a:t>
            </a:r>
            <a:r>
              <a:rPr lang="en-US" sz="1600" dirty="0">
                <a:solidFill>
                  <a:srgbClr val="333333"/>
                </a:solidFill>
              </a:rPr>
              <a:t> [employees] at BFI’s Facility.” </a:t>
            </a:r>
          </a:p>
          <a:p>
            <a:pPr lvl="2">
              <a:lnSpc>
                <a:spcPct val="150000"/>
              </a:lnSpc>
              <a:buClr>
                <a:srgbClr val="007FAC"/>
              </a:buClr>
            </a:pPr>
            <a:r>
              <a:rPr lang="en-US" sz="1400" dirty="0">
                <a:solidFill>
                  <a:srgbClr val="333333"/>
                </a:solidFill>
              </a:rPr>
              <a:t>BFI did </a:t>
            </a:r>
            <a:r>
              <a:rPr lang="en-US" sz="1400" dirty="0">
                <a:solidFill>
                  <a:srgbClr val="333333"/>
                </a:solidFill>
              </a:rPr>
              <a:t>not control the wages, benefits, recruitment, hiring, counseling, discipline, </a:t>
            </a:r>
            <a:r>
              <a:rPr lang="en-US" sz="1400" dirty="0">
                <a:solidFill>
                  <a:srgbClr val="333333"/>
                </a:solidFill>
              </a:rPr>
              <a:t>termination </a:t>
            </a:r>
            <a:r>
              <a:rPr lang="en-US" sz="1400" dirty="0">
                <a:solidFill>
                  <a:srgbClr val="333333"/>
                </a:solidFill>
              </a:rPr>
              <a:t>and daily work of the </a:t>
            </a:r>
            <a:r>
              <a:rPr lang="en-US" sz="1400" dirty="0">
                <a:solidFill>
                  <a:srgbClr val="333333"/>
                </a:solidFill>
              </a:rPr>
              <a:t>Leadpoint employees.  </a:t>
            </a:r>
          </a:p>
          <a:p>
            <a:pPr lvl="1">
              <a:lnSpc>
                <a:spcPct val="150000"/>
              </a:lnSpc>
              <a:buClr>
                <a:srgbClr val="007FAC"/>
              </a:buClr>
            </a:pPr>
            <a:r>
              <a:rPr lang="en-US" sz="1600" dirty="0">
                <a:solidFill>
                  <a:srgbClr val="333333"/>
                </a:solidFill>
              </a:rPr>
              <a:t>BFI exercised only limited control over the employees’ work, and BFI’s control was not sufficiently direct or immediate to find that BFI co-determined Leadpoint employees’ terms and conditions of employment.</a:t>
            </a:r>
          </a:p>
          <a:p>
            <a:pPr lvl="1">
              <a:lnSpc>
                <a:spcPct val="150000"/>
              </a:lnSpc>
              <a:buClr>
                <a:srgbClr val="007FAC"/>
              </a:buClr>
            </a:pPr>
            <a:r>
              <a:rPr lang="en-US" sz="1600" dirty="0">
                <a:solidFill>
                  <a:srgbClr val="333333"/>
                </a:solidFill>
              </a:rPr>
              <a:t>Accordingly, </a:t>
            </a:r>
            <a:r>
              <a:rPr lang="en-US" sz="1600" dirty="0" err="1">
                <a:solidFill>
                  <a:srgbClr val="333333"/>
                </a:solidFill>
              </a:rPr>
              <a:t>Leadpoint</a:t>
            </a:r>
            <a:r>
              <a:rPr lang="en-US" sz="1600" dirty="0">
                <a:solidFill>
                  <a:srgbClr val="333333"/>
                </a:solidFill>
              </a:rPr>
              <a:t> was found to be the sole employer of the employees in question at BFI’s facility and the </a:t>
            </a:r>
            <a:r>
              <a:rPr lang="en-US" sz="1600" dirty="0" err="1">
                <a:solidFill>
                  <a:srgbClr val="333333"/>
                </a:solidFill>
              </a:rPr>
              <a:t>Leadpoint</a:t>
            </a:r>
            <a:r>
              <a:rPr lang="en-US" sz="1600" dirty="0">
                <a:solidFill>
                  <a:srgbClr val="333333"/>
                </a:solidFill>
              </a:rPr>
              <a:t> unit was deemed the appropriate unit.  </a:t>
            </a:r>
            <a:endParaRPr lang="en-US" sz="1600" dirty="0">
              <a:solidFill>
                <a:srgbClr val="333333"/>
              </a:solidFill>
            </a:endParaRPr>
          </a:p>
        </p:txBody>
      </p:sp>
      <p:sp>
        <p:nvSpPr>
          <p:cNvPr id="4" name="Date Placeholder 3"/>
          <p:cNvSpPr>
            <a:spLocks noGrp="1"/>
          </p:cNvSpPr>
          <p:nvPr>
            <p:ph type="dt" sz="half" idx="10"/>
          </p:nvPr>
        </p:nvSpPr>
        <p:spPr/>
        <p:txBody>
          <a:bodyPr/>
          <a:lstStyle/>
          <a:p>
            <a:fld id="{24D9419C-DEDE-40B0-84CD-3A7DC0735DCF}" type="datetime4">
              <a:rPr lang="en-US" altLang="en-US" smtClean="0"/>
              <a:t>May 15, 2015</a:t>
            </a:fld>
            <a:endParaRPr lang="en-US" altLang="en-US" dirty="0"/>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pPr/>
              <a:t>18</a:t>
            </a:fld>
            <a:endParaRPr lang="en-US" altLang="en-US"/>
          </a:p>
        </p:txBody>
      </p:sp>
    </p:spTree>
    <p:extLst>
      <p:ext uri="{BB962C8B-B14F-4D97-AF65-F5344CB8AC3E}">
        <p14:creationId xmlns:p14="http://schemas.microsoft.com/office/powerpoint/2010/main" val="3571715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334964"/>
            <a:ext cx="8191499" cy="1374775"/>
          </a:xfrm>
        </p:spPr>
        <p:txBody>
          <a:bodyPr/>
          <a:lstStyle/>
          <a:p>
            <a:r>
              <a:rPr lang="en-US" b="1" i="1" dirty="0" smtClean="0"/>
              <a:t>Browning-Ferris</a:t>
            </a:r>
            <a:r>
              <a:rPr lang="en-US" b="1" dirty="0" smtClean="0"/>
              <a:t> – The Board Considers a Change to the Joint Employer Standard</a:t>
            </a:r>
            <a:endParaRPr lang="en-US" b="1" i="1" dirty="0"/>
          </a:p>
        </p:txBody>
      </p:sp>
      <p:sp>
        <p:nvSpPr>
          <p:cNvPr id="3" name="Content Placeholder 2"/>
          <p:cNvSpPr>
            <a:spLocks noGrp="1"/>
          </p:cNvSpPr>
          <p:nvPr>
            <p:ph idx="1"/>
          </p:nvPr>
        </p:nvSpPr>
        <p:spPr>
          <a:xfrm>
            <a:off x="1866901" y="1709738"/>
            <a:ext cx="8458199" cy="4691062"/>
          </a:xfrm>
        </p:spPr>
        <p:txBody>
          <a:bodyPr/>
          <a:lstStyle/>
          <a:p>
            <a:pPr>
              <a:spcBef>
                <a:spcPts val="0"/>
              </a:spcBef>
              <a:spcAft>
                <a:spcPts val="600"/>
              </a:spcAft>
              <a:buClr>
                <a:srgbClr val="007FAC"/>
              </a:buClr>
            </a:pPr>
            <a:r>
              <a:rPr lang="en-US" sz="1800" dirty="0">
                <a:solidFill>
                  <a:srgbClr val="333333"/>
                </a:solidFill>
              </a:rPr>
              <a:t>O</a:t>
            </a:r>
            <a:r>
              <a:rPr lang="en-US" sz="1800" dirty="0">
                <a:solidFill>
                  <a:srgbClr val="333333"/>
                </a:solidFill>
              </a:rPr>
              <a:t>n </a:t>
            </a:r>
            <a:r>
              <a:rPr lang="en-US" sz="1800" dirty="0">
                <a:solidFill>
                  <a:srgbClr val="333333"/>
                </a:solidFill>
              </a:rPr>
              <a:t>April 30, 2014, the </a:t>
            </a:r>
            <a:r>
              <a:rPr lang="en-US" sz="1800" dirty="0">
                <a:solidFill>
                  <a:srgbClr val="333333"/>
                </a:solidFill>
              </a:rPr>
              <a:t>NLRB granted the Union’s request </a:t>
            </a:r>
            <a:r>
              <a:rPr lang="en-US" sz="1800" dirty="0">
                <a:solidFill>
                  <a:srgbClr val="333333"/>
                </a:solidFill>
              </a:rPr>
              <a:t>for </a:t>
            </a:r>
            <a:r>
              <a:rPr lang="en-US" sz="1800" dirty="0">
                <a:solidFill>
                  <a:srgbClr val="333333"/>
                </a:solidFill>
              </a:rPr>
              <a:t>review, </a:t>
            </a:r>
            <a:r>
              <a:rPr lang="en-US" sz="1800" dirty="0">
                <a:solidFill>
                  <a:srgbClr val="333333"/>
                </a:solidFill>
              </a:rPr>
              <a:t>and on May </a:t>
            </a:r>
            <a:r>
              <a:rPr lang="en-US" sz="1800" dirty="0">
                <a:solidFill>
                  <a:srgbClr val="333333"/>
                </a:solidFill>
              </a:rPr>
              <a:t>12 </a:t>
            </a:r>
            <a:r>
              <a:rPr lang="en-US" sz="1800" dirty="0">
                <a:solidFill>
                  <a:srgbClr val="333333"/>
                </a:solidFill>
              </a:rPr>
              <a:t>the </a:t>
            </a:r>
            <a:r>
              <a:rPr lang="en-US" sz="1800" dirty="0">
                <a:solidFill>
                  <a:srgbClr val="333333"/>
                </a:solidFill>
              </a:rPr>
              <a:t>Board solicited </a:t>
            </a:r>
            <a:r>
              <a:rPr lang="en-US" sz="1800" dirty="0">
                <a:solidFill>
                  <a:srgbClr val="333333"/>
                </a:solidFill>
              </a:rPr>
              <a:t>briefs from the parties and </a:t>
            </a:r>
            <a:r>
              <a:rPr lang="en-US" sz="1800" i="1" dirty="0">
                <a:solidFill>
                  <a:srgbClr val="333333"/>
                </a:solidFill>
              </a:rPr>
              <a:t>amici</a:t>
            </a:r>
            <a:r>
              <a:rPr lang="en-US" sz="1800" dirty="0">
                <a:solidFill>
                  <a:srgbClr val="333333"/>
                </a:solidFill>
              </a:rPr>
              <a:t> on whether it should change its joint employer standard</a:t>
            </a:r>
            <a:r>
              <a:rPr lang="en-US" sz="1800" dirty="0">
                <a:solidFill>
                  <a:srgbClr val="333333"/>
                </a:solidFill>
              </a:rPr>
              <a:t>.</a:t>
            </a:r>
          </a:p>
          <a:p>
            <a:pPr>
              <a:spcBef>
                <a:spcPts val="0"/>
              </a:spcBef>
              <a:spcAft>
                <a:spcPts val="600"/>
              </a:spcAft>
              <a:buClr>
                <a:srgbClr val="007FAC"/>
              </a:buClr>
            </a:pPr>
            <a:r>
              <a:rPr lang="en-US" sz="1800" dirty="0">
                <a:solidFill>
                  <a:srgbClr val="333333"/>
                </a:solidFill>
              </a:rPr>
              <a:t>The Board invited parties and </a:t>
            </a:r>
            <a:r>
              <a:rPr lang="en-US" sz="1800" i="1" dirty="0">
                <a:solidFill>
                  <a:srgbClr val="333333"/>
                </a:solidFill>
              </a:rPr>
              <a:t>amici</a:t>
            </a:r>
            <a:r>
              <a:rPr lang="en-US" sz="1800" dirty="0">
                <a:solidFill>
                  <a:srgbClr val="333333"/>
                </a:solidFill>
              </a:rPr>
              <a:t> to address one or more of the following questions:</a:t>
            </a:r>
          </a:p>
          <a:p>
            <a:pPr marL="685800" lvl="1" indent="-342900">
              <a:spcBef>
                <a:spcPts val="0"/>
              </a:spcBef>
              <a:spcAft>
                <a:spcPts val="600"/>
              </a:spcAft>
              <a:buClr>
                <a:srgbClr val="007FAC"/>
              </a:buClr>
              <a:buAutoNum type="arabicParenR"/>
            </a:pPr>
            <a:r>
              <a:rPr lang="en-US" sz="1600" dirty="0">
                <a:solidFill>
                  <a:srgbClr val="333333"/>
                </a:solidFill>
              </a:rPr>
              <a:t>Under </a:t>
            </a:r>
            <a:r>
              <a:rPr lang="en-US" sz="1600" dirty="0">
                <a:solidFill>
                  <a:srgbClr val="333333"/>
                </a:solidFill>
              </a:rPr>
              <a:t>the Board’s current joint-employer standard, as articulated in </a:t>
            </a:r>
            <a:r>
              <a:rPr lang="en-US" sz="1600" i="1" dirty="0">
                <a:solidFill>
                  <a:srgbClr val="333333"/>
                </a:solidFill>
              </a:rPr>
              <a:t>TLI, Inc</a:t>
            </a:r>
            <a:r>
              <a:rPr lang="en-US" sz="1600" dirty="0">
                <a:solidFill>
                  <a:srgbClr val="333333"/>
                </a:solidFill>
              </a:rPr>
              <a:t>., </a:t>
            </a:r>
            <a:r>
              <a:rPr lang="en-US" sz="1600" dirty="0">
                <a:solidFill>
                  <a:srgbClr val="333333"/>
                </a:solidFill>
              </a:rPr>
              <a:t>271 NLRB </a:t>
            </a:r>
            <a:r>
              <a:rPr lang="en-US" sz="1600" dirty="0">
                <a:solidFill>
                  <a:srgbClr val="333333"/>
                </a:solidFill>
              </a:rPr>
              <a:t>798 (1984), </a:t>
            </a:r>
            <a:r>
              <a:rPr lang="en-US" sz="1600" i="1" dirty="0" err="1">
                <a:solidFill>
                  <a:srgbClr val="333333"/>
                </a:solidFill>
              </a:rPr>
              <a:t>enfd</a:t>
            </a:r>
            <a:r>
              <a:rPr lang="en-US" sz="1600" i="1" dirty="0">
                <a:solidFill>
                  <a:srgbClr val="333333"/>
                </a:solidFill>
              </a:rPr>
              <a:t>. mem</a:t>
            </a:r>
            <a:r>
              <a:rPr lang="en-US" sz="1600" dirty="0">
                <a:solidFill>
                  <a:srgbClr val="333333"/>
                </a:solidFill>
              </a:rPr>
              <a:t>. 772 F.2d 894 (3d Cir. 1985), and </a:t>
            </a:r>
            <a:r>
              <a:rPr lang="en-US" sz="1600" i="1" dirty="0" err="1">
                <a:solidFill>
                  <a:srgbClr val="333333"/>
                </a:solidFill>
              </a:rPr>
              <a:t>Laerco</a:t>
            </a:r>
            <a:r>
              <a:rPr lang="en-US" sz="1600" i="1" dirty="0">
                <a:solidFill>
                  <a:srgbClr val="333333"/>
                </a:solidFill>
              </a:rPr>
              <a:t> Transportation</a:t>
            </a:r>
            <a:r>
              <a:rPr lang="en-US" sz="1600" dirty="0">
                <a:solidFill>
                  <a:srgbClr val="333333"/>
                </a:solidFill>
              </a:rPr>
              <a:t>, 269 NLRB 324 (1984), is </a:t>
            </a:r>
            <a:r>
              <a:rPr lang="en-US" sz="1600" dirty="0" err="1">
                <a:solidFill>
                  <a:srgbClr val="333333"/>
                </a:solidFill>
              </a:rPr>
              <a:t>Leadpoint</a:t>
            </a:r>
            <a:r>
              <a:rPr lang="en-US" sz="1600" dirty="0">
                <a:solidFill>
                  <a:srgbClr val="333333"/>
                </a:solidFill>
              </a:rPr>
              <a:t> Business Services the </a:t>
            </a:r>
            <a:r>
              <a:rPr lang="en-US" sz="1600" dirty="0">
                <a:solidFill>
                  <a:srgbClr val="333333"/>
                </a:solidFill>
              </a:rPr>
              <a:t>sole employer </a:t>
            </a:r>
            <a:r>
              <a:rPr lang="en-US" sz="1600" dirty="0">
                <a:solidFill>
                  <a:srgbClr val="333333"/>
                </a:solidFill>
              </a:rPr>
              <a:t>of the petitioned-for </a:t>
            </a:r>
            <a:r>
              <a:rPr lang="en-US" sz="1600" dirty="0">
                <a:solidFill>
                  <a:srgbClr val="333333"/>
                </a:solidFill>
              </a:rPr>
              <a:t>employees?</a:t>
            </a:r>
          </a:p>
          <a:p>
            <a:pPr marL="685800" lvl="1" indent="-342900">
              <a:spcBef>
                <a:spcPts val="0"/>
              </a:spcBef>
              <a:spcAft>
                <a:spcPts val="600"/>
              </a:spcAft>
              <a:buClr>
                <a:srgbClr val="007FAC"/>
              </a:buClr>
              <a:buAutoNum type="arabicParenR"/>
            </a:pPr>
            <a:r>
              <a:rPr lang="en-US" sz="1600" dirty="0">
                <a:solidFill>
                  <a:srgbClr val="333333"/>
                </a:solidFill>
              </a:rPr>
              <a:t>Should </a:t>
            </a:r>
            <a:r>
              <a:rPr lang="en-US" sz="1600" dirty="0">
                <a:solidFill>
                  <a:srgbClr val="333333"/>
                </a:solidFill>
              </a:rPr>
              <a:t>the Board adhere to its existing joint-employer standard or adopt a </a:t>
            </a:r>
            <a:r>
              <a:rPr lang="en-US" sz="1600" dirty="0">
                <a:solidFill>
                  <a:srgbClr val="333333"/>
                </a:solidFill>
              </a:rPr>
              <a:t>new standard</a:t>
            </a:r>
            <a:r>
              <a:rPr lang="en-US" sz="1600" dirty="0">
                <a:solidFill>
                  <a:srgbClr val="333333"/>
                </a:solidFill>
              </a:rPr>
              <a:t>? What considerations should influence the Board’s decision in </a:t>
            </a:r>
            <a:r>
              <a:rPr lang="en-US" sz="1600" dirty="0">
                <a:solidFill>
                  <a:srgbClr val="333333"/>
                </a:solidFill>
              </a:rPr>
              <a:t>this regard?</a:t>
            </a:r>
          </a:p>
          <a:p>
            <a:pPr marL="685800" lvl="1" indent="-342900">
              <a:spcBef>
                <a:spcPts val="0"/>
              </a:spcBef>
              <a:spcAft>
                <a:spcPts val="600"/>
              </a:spcAft>
              <a:buClr>
                <a:srgbClr val="007FAC"/>
              </a:buClr>
              <a:buAutoNum type="arabicParenR"/>
            </a:pPr>
            <a:r>
              <a:rPr lang="en-US" sz="1600" dirty="0">
                <a:solidFill>
                  <a:srgbClr val="333333"/>
                </a:solidFill>
              </a:rPr>
              <a:t>If </a:t>
            </a:r>
            <a:r>
              <a:rPr lang="en-US" sz="1600" dirty="0">
                <a:solidFill>
                  <a:srgbClr val="333333"/>
                </a:solidFill>
              </a:rPr>
              <a:t>the Board adopts a new standard for determining joint-employer status, </a:t>
            </a:r>
            <a:r>
              <a:rPr lang="en-US" sz="1600" dirty="0">
                <a:solidFill>
                  <a:srgbClr val="333333"/>
                </a:solidFill>
              </a:rPr>
              <a:t>what should </a:t>
            </a:r>
            <a:r>
              <a:rPr lang="en-US" sz="1600" dirty="0">
                <a:solidFill>
                  <a:srgbClr val="333333"/>
                </a:solidFill>
              </a:rPr>
              <a:t>that standard be? If it involves the application of a multifactor test, </a:t>
            </a:r>
            <a:r>
              <a:rPr lang="en-US" sz="1600" dirty="0">
                <a:solidFill>
                  <a:srgbClr val="333333"/>
                </a:solidFill>
              </a:rPr>
              <a:t>what factors </a:t>
            </a:r>
            <a:r>
              <a:rPr lang="en-US" sz="1600" dirty="0">
                <a:solidFill>
                  <a:srgbClr val="333333"/>
                </a:solidFill>
              </a:rPr>
              <a:t>should be examined? What should be the basis or rationale for such </a:t>
            </a:r>
            <a:r>
              <a:rPr lang="en-US" sz="1600" dirty="0">
                <a:solidFill>
                  <a:srgbClr val="333333"/>
                </a:solidFill>
              </a:rPr>
              <a:t>a standard?</a:t>
            </a:r>
          </a:p>
        </p:txBody>
      </p:sp>
      <p:sp>
        <p:nvSpPr>
          <p:cNvPr id="4" name="Date Placeholder 3"/>
          <p:cNvSpPr>
            <a:spLocks noGrp="1"/>
          </p:cNvSpPr>
          <p:nvPr>
            <p:ph type="dt" sz="half" idx="10"/>
          </p:nvPr>
        </p:nvSpPr>
        <p:spPr/>
        <p:txBody>
          <a:bodyPr/>
          <a:lstStyle/>
          <a:p>
            <a:fld id="{E4585700-A776-44A5-B441-EF2A1B7A4487}" type="datetime4">
              <a:rPr lang="en-US" altLang="en-US" smtClean="0"/>
              <a:t>May 15, 2015</a:t>
            </a:fld>
            <a:endParaRPr lang="en-US" altLang="en-US" dirty="0"/>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pPr/>
              <a:t>19</a:t>
            </a:fld>
            <a:endParaRPr lang="en-US" altLang="en-US"/>
          </a:p>
        </p:txBody>
      </p:sp>
    </p:spTree>
    <p:extLst>
      <p:ext uri="{BB962C8B-B14F-4D97-AF65-F5344CB8AC3E}">
        <p14:creationId xmlns:p14="http://schemas.microsoft.com/office/powerpoint/2010/main" val="179246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rule is that a successor employer may unilaterally, without bargaining with the Union, set initial terms and conditions of employment	</a:t>
            </a:r>
            <a:endParaRPr lang="en-US" dirty="0"/>
          </a:p>
        </p:txBody>
      </p:sp>
      <p:sp>
        <p:nvSpPr>
          <p:cNvPr id="3" name="Text Placeholder 2"/>
          <p:cNvSpPr>
            <a:spLocks noGrp="1"/>
          </p:cNvSpPr>
          <p:nvPr>
            <p:ph type="body" idx="1"/>
          </p:nvPr>
        </p:nvSpPr>
        <p:spPr/>
        <p:txBody>
          <a:bodyPr/>
          <a:lstStyle/>
          <a:p>
            <a:r>
              <a:rPr lang="en-US" b="1" dirty="0" smtClean="0">
                <a:solidFill>
                  <a:schemeClr val="bg1"/>
                </a:solidFill>
              </a:rPr>
              <a:t>However, where it is “perfectly clear” that a successor plans to retain the predecessor employer’s workforce, then the successor employer must consult with the Union prior to setting initial terms of employment.  </a:t>
            </a:r>
            <a:r>
              <a:rPr lang="en-US" b="1" i="1" dirty="0" smtClean="0">
                <a:solidFill>
                  <a:schemeClr val="bg1"/>
                </a:solidFill>
              </a:rPr>
              <a:t>NLRB v. Burns Security Services, </a:t>
            </a:r>
            <a:r>
              <a:rPr lang="en-US" b="1" dirty="0" smtClean="0">
                <a:solidFill>
                  <a:schemeClr val="bg1"/>
                </a:solidFill>
              </a:rPr>
              <a:t>406 U.S. 272 (1972).</a:t>
            </a:r>
            <a:endParaRPr lang="en-US" b="1" dirty="0">
              <a:solidFill>
                <a:schemeClr val="bg1"/>
              </a:solidFill>
            </a:endParaRPr>
          </a:p>
        </p:txBody>
      </p:sp>
    </p:spTree>
    <p:extLst>
      <p:ext uri="{BB962C8B-B14F-4D97-AF65-F5344CB8AC3E}">
        <p14:creationId xmlns:p14="http://schemas.microsoft.com/office/powerpoint/2010/main" val="143155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Browning-Ferris</a:t>
            </a:r>
            <a:r>
              <a:rPr lang="en-US" b="1" dirty="0" smtClean="0"/>
              <a:t> – The General Counsel’s Position</a:t>
            </a:r>
            <a:endParaRPr lang="en-US" b="1" i="1" dirty="0"/>
          </a:p>
        </p:txBody>
      </p:sp>
      <p:sp>
        <p:nvSpPr>
          <p:cNvPr id="3" name="Content Placeholder 2"/>
          <p:cNvSpPr>
            <a:spLocks noGrp="1"/>
          </p:cNvSpPr>
          <p:nvPr>
            <p:ph idx="1"/>
          </p:nvPr>
        </p:nvSpPr>
        <p:spPr>
          <a:xfrm>
            <a:off x="1937544" y="1752600"/>
            <a:ext cx="8316912" cy="4254500"/>
          </a:xfrm>
        </p:spPr>
        <p:txBody>
          <a:bodyPr/>
          <a:lstStyle/>
          <a:p>
            <a:pPr>
              <a:spcAft>
                <a:spcPts val="600"/>
              </a:spcAft>
              <a:buClr>
                <a:srgbClr val="007FAC"/>
              </a:buClr>
            </a:pPr>
            <a:r>
              <a:rPr lang="en-US" sz="1600" dirty="0">
                <a:solidFill>
                  <a:srgbClr val="333333"/>
                </a:solidFill>
              </a:rPr>
              <a:t>NLRB’s Office of the General Counsel has espoused a broader definition of employer and a more expansive view of joint employer status, one that that would take the law back 30 years -- to a time when the Board only required “indirect” or “potential” control over employee terms and conditions of employment. </a:t>
            </a:r>
            <a:endParaRPr lang="en-US" sz="1600" dirty="0">
              <a:solidFill>
                <a:srgbClr val="333333"/>
              </a:solidFill>
            </a:endParaRPr>
          </a:p>
          <a:p>
            <a:pPr lvl="1">
              <a:spcAft>
                <a:spcPts val="600"/>
              </a:spcAft>
              <a:buClr>
                <a:srgbClr val="007FAC"/>
              </a:buClr>
            </a:pPr>
            <a:r>
              <a:rPr lang="en-US" sz="1500" dirty="0">
                <a:solidFill>
                  <a:srgbClr val="333333"/>
                </a:solidFill>
              </a:rPr>
              <a:t>The </a:t>
            </a:r>
            <a:r>
              <a:rPr lang="en-US" sz="1500" dirty="0">
                <a:solidFill>
                  <a:srgbClr val="333333"/>
                </a:solidFill>
              </a:rPr>
              <a:t>GC’s </a:t>
            </a:r>
            <a:r>
              <a:rPr lang="en-US" sz="1500" i="1" dirty="0">
                <a:solidFill>
                  <a:srgbClr val="333333"/>
                </a:solidFill>
              </a:rPr>
              <a:t>amicus</a:t>
            </a:r>
            <a:r>
              <a:rPr lang="en-US" sz="1500" dirty="0">
                <a:solidFill>
                  <a:srgbClr val="333333"/>
                </a:solidFill>
              </a:rPr>
              <a:t> brief </a:t>
            </a:r>
            <a:r>
              <a:rPr lang="en-US" sz="1500" dirty="0">
                <a:solidFill>
                  <a:srgbClr val="333333"/>
                </a:solidFill>
              </a:rPr>
              <a:t>in </a:t>
            </a:r>
            <a:r>
              <a:rPr lang="en-US" sz="1500" i="1" dirty="0">
                <a:solidFill>
                  <a:srgbClr val="333333"/>
                </a:solidFill>
              </a:rPr>
              <a:t>Browning-Ferris</a:t>
            </a:r>
            <a:r>
              <a:rPr lang="en-US" sz="1500" dirty="0">
                <a:solidFill>
                  <a:srgbClr val="333333"/>
                </a:solidFill>
              </a:rPr>
              <a:t> argues that the current joint employer standard “inhibits meaningful collective bargaining;” that the </a:t>
            </a:r>
            <a:r>
              <a:rPr lang="en-US" sz="1500" dirty="0">
                <a:solidFill>
                  <a:srgbClr val="333333"/>
                </a:solidFill>
              </a:rPr>
              <a:t>Board </a:t>
            </a:r>
            <a:r>
              <a:rPr lang="en-US" sz="1500" dirty="0">
                <a:solidFill>
                  <a:srgbClr val="333333"/>
                </a:solidFill>
              </a:rPr>
              <a:t>should adopt </a:t>
            </a:r>
            <a:r>
              <a:rPr lang="en-US" sz="1500" dirty="0">
                <a:solidFill>
                  <a:srgbClr val="333333"/>
                </a:solidFill>
              </a:rPr>
              <a:t>a “totality of the circumstances” </a:t>
            </a:r>
            <a:r>
              <a:rPr lang="en-US" sz="1500" dirty="0">
                <a:solidFill>
                  <a:srgbClr val="333333"/>
                </a:solidFill>
              </a:rPr>
              <a:t>test; and, that the existing test, requiring that the putative joint employers “share </a:t>
            </a:r>
            <a:r>
              <a:rPr lang="en-US" sz="1500" dirty="0">
                <a:solidFill>
                  <a:srgbClr val="333333"/>
                </a:solidFill>
              </a:rPr>
              <a:t>or co-determine” </a:t>
            </a:r>
            <a:r>
              <a:rPr lang="en-US" sz="1500" dirty="0">
                <a:solidFill>
                  <a:srgbClr val="333333"/>
                </a:solidFill>
              </a:rPr>
              <a:t>terms </a:t>
            </a:r>
            <a:r>
              <a:rPr lang="en-US" sz="1500" dirty="0">
                <a:solidFill>
                  <a:srgbClr val="333333"/>
                </a:solidFill>
              </a:rPr>
              <a:t>and conditions of </a:t>
            </a:r>
            <a:r>
              <a:rPr lang="en-US" sz="1500" dirty="0">
                <a:solidFill>
                  <a:srgbClr val="333333"/>
                </a:solidFill>
              </a:rPr>
              <a:t>employment, should be abandoned.  </a:t>
            </a:r>
          </a:p>
          <a:p>
            <a:pPr lvl="1">
              <a:spcAft>
                <a:spcPts val="600"/>
              </a:spcAft>
              <a:buClr>
                <a:srgbClr val="007FAC"/>
              </a:buClr>
            </a:pPr>
            <a:r>
              <a:rPr lang="en-US" sz="1500" dirty="0">
                <a:solidFill>
                  <a:srgbClr val="333333"/>
                </a:solidFill>
              </a:rPr>
              <a:t>Under the GC’s proposed standard, the Board would </a:t>
            </a:r>
            <a:r>
              <a:rPr lang="en-US" sz="1500" dirty="0">
                <a:solidFill>
                  <a:srgbClr val="333333"/>
                </a:solidFill>
              </a:rPr>
              <a:t>analyze whether, “under the totality of the circumstances, including the way the separate entities have structured their commercial relationship, the putative joint employer wields sufficient influence over the working conditions of the other entity’s employees </a:t>
            </a:r>
            <a:r>
              <a:rPr lang="en-US" sz="1500" b="1" i="1" dirty="0">
                <a:solidFill>
                  <a:srgbClr val="333333"/>
                </a:solidFill>
              </a:rPr>
              <a:t>such that meaningful bargaining could not occur in its absence</a:t>
            </a:r>
            <a:r>
              <a:rPr lang="en-US" sz="1500" dirty="0">
                <a:solidFill>
                  <a:srgbClr val="333333"/>
                </a:solidFill>
              </a:rPr>
              <a:t>.”</a:t>
            </a:r>
            <a:endParaRPr lang="en-US" sz="1500" dirty="0">
              <a:solidFill>
                <a:srgbClr val="333333"/>
              </a:solidFill>
            </a:endParaRPr>
          </a:p>
          <a:p>
            <a:pPr lvl="1">
              <a:spcAft>
                <a:spcPts val="600"/>
              </a:spcAft>
              <a:buClr>
                <a:srgbClr val="007FAC"/>
              </a:buClr>
            </a:pPr>
            <a:r>
              <a:rPr lang="en-US" sz="1500" dirty="0">
                <a:solidFill>
                  <a:srgbClr val="333333"/>
                </a:solidFill>
              </a:rPr>
              <a:t>This new test would </a:t>
            </a:r>
            <a:r>
              <a:rPr lang="en-US" sz="1500" dirty="0">
                <a:solidFill>
                  <a:srgbClr val="333333"/>
                </a:solidFill>
              </a:rPr>
              <a:t>turn on whether </a:t>
            </a:r>
            <a:r>
              <a:rPr lang="en-US" sz="1500" dirty="0">
                <a:solidFill>
                  <a:srgbClr val="333333"/>
                </a:solidFill>
              </a:rPr>
              <a:t>an entity </a:t>
            </a:r>
            <a:r>
              <a:rPr lang="en-US" sz="1500" dirty="0">
                <a:solidFill>
                  <a:srgbClr val="333333"/>
                </a:solidFill>
              </a:rPr>
              <a:t>merely has </a:t>
            </a:r>
            <a:r>
              <a:rPr lang="en-US" sz="1500" dirty="0">
                <a:solidFill>
                  <a:srgbClr val="333333"/>
                </a:solidFill>
              </a:rPr>
              <a:t>indirect or potential control over terms and conditions of </a:t>
            </a:r>
            <a:r>
              <a:rPr lang="en-US" sz="1500" dirty="0">
                <a:solidFill>
                  <a:srgbClr val="333333"/>
                </a:solidFill>
              </a:rPr>
              <a:t>employment; “joint employer status [would be found] where ‘industrial realities’ make an entity essential for meaningful bargaining.”  </a:t>
            </a:r>
          </a:p>
          <a:p>
            <a:pPr lvl="1">
              <a:spcAft>
                <a:spcPts val="600"/>
              </a:spcAft>
              <a:buClr>
                <a:srgbClr val="007FAC"/>
              </a:buClr>
            </a:pPr>
            <a:endParaRPr lang="en-US" sz="1600" dirty="0">
              <a:solidFill>
                <a:srgbClr val="333333"/>
              </a:solidFill>
            </a:endParaRPr>
          </a:p>
        </p:txBody>
      </p:sp>
      <p:sp>
        <p:nvSpPr>
          <p:cNvPr id="4" name="Date Placeholder 3"/>
          <p:cNvSpPr>
            <a:spLocks noGrp="1"/>
          </p:cNvSpPr>
          <p:nvPr>
            <p:ph type="dt" sz="half" idx="10"/>
          </p:nvPr>
        </p:nvSpPr>
        <p:spPr/>
        <p:txBody>
          <a:bodyPr/>
          <a:lstStyle/>
          <a:p>
            <a:fld id="{4E780BF4-8ED6-4B4A-8CF6-15645DE173B7}"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20</a:t>
            </a:fld>
            <a:endParaRPr lang="en-US" altLang="en-US"/>
          </a:p>
        </p:txBody>
      </p:sp>
    </p:spTree>
    <p:extLst>
      <p:ext uri="{BB962C8B-B14F-4D97-AF65-F5344CB8AC3E}">
        <p14:creationId xmlns:p14="http://schemas.microsoft.com/office/powerpoint/2010/main" val="16363423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Browning-Ferris</a:t>
            </a:r>
            <a:r>
              <a:rPr lang="en-US" b="1" dirty="0" smtClean="0"/>
              <a:t> – The General Counsel’s Position</a:t>
            </a:r>
            <a:endParaRPr lang="en-US" b="1" i="1" dirty="0"/>
          </a:p>
        </p:txBody>
      </p:sp>
      <p:sp>
        <p:nvSpPr>
          <p:cNvPr id="3" name="Content Placeholder 2"/>
          <p:cNvSpPr>
            <a:spLocks noGrp="1"/>
          </p:cNvSpPr>
          <p:nvPr>
            <p:ph idx="1"/>
          </p:nvPr>
        </p:nvSpPr>
        <p:spPr>
          <a:xfrm>
            <a:off x="1970088" y="1905000"/>
            <a:ext cx="8284368" cy="4102100"/>
          </a:xfrm>
        </p:spPr>
        <p:txBody>
          <a:bodyPr/>
          <a:lstStyle/>
          <a:p>
            <a:pPr>
              <a:spcAft>
                <a:spcPts val="600"/>
              </a:spcAft>
              <a:buClr>
                <a:srgbClr val="007FAC"/>
              </a:buClr>
            </a:pPr>
            <a:r>
              <a:rPr lang="en-US" sz="1800" dirty="0">
                <a:solidFill>
                  <a:srgbClr val="333333"/>
                </a:solidFill>
              </a:rPr>
              <a:t>The GC maintains that “freedom of choice in a bargaining representative is illusory if the bargaining obligation does not attach to one of the entities necessary for meaningful collective bargaining.” </a:t>
            </a:r>
          </a:p>
          <a:p>
            <a:pPr>
              <a:spcAft>
                <a:spcPts val="600"/>
              </a:spcAft>
              <a:buClr>
                <a:srgbClr val="007FAC"/>
              </a:buClr>
            </a:pPr>
            <a:r>
              <a:rPr lang="en-US" sz="1800" dirty="0">
                <a:solidFill>
                  <a:srgbClr val="333333"/>
                </a:solidFill>
              </a:rPr>
              <a:t>In other words, if the contractor is unable to grant a wage increase without renegotiating its agreement with the client, or if the client can simply terminate its agreement with the contractor should the cost of doing business increase, the client will be “effectively controlling the economic terms of employment for the contractor’s employees” and should be regarded as a joint employer with the contractor. </a:t>
            </a:r>
            <a:endParaRPr lang="en-US" sz="1600" dirty="0">
              <a:solidFill>
                <a:srgbClr val="333333"/>
              </a:solidFill>
            </a:endParaRPr>
          </a:p>
          <a:p>
            <a:pPr lvl="1">
              <a:spcAft>
                <a:spcPts val="600"/>
              </a:spcAft>
              <a:buClr>
                <a:srgbClr val="007FAC"/>
              </a:buClr>
            </a:pPr>
            <a:endParaRPr lang="en-US" sz="1800" dirty="0">
              <a:solidFill>
                <a:srgbClr val="333333"/>
              </a:solidFill>
            </a:endParaRPr>
          </a:p>
        </p:txBody>
      </p:sp>
      <p:sp>
        <p:nvSpPr>
          <p:cNvPr id="4" name="Date Placeholder 3"/>
          <p:cNvSpPr>
            <a:spLocks noGrp="1"/>
          </p:cNvSpPr>
          <p:nvPr>
            <p:ph type="dt" sz="half" idx="10"/>
          </p:nvPr>
        </p:nvSpPr>
        <p:spPr/>
        <p:txBody>
          <a:bodyPr/>
          <a:lstStyle/>
          <a:p>
            <a:fld id="{4E780BF4-8ED6-4B4A-8CF6-15645DE173B7}"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21</a:t>
            </a:fld>
            <a:endParaRPr lang="en-US" altLang="en-US"/>
          </a:p>
        </p:txBody>
      </p:sp>
    </p:spTree>
    <p:extLst>
      <p:ext uri="{BB962C8B-B14F-4D97-AF65-F5344CB8AC3E}">
        <p14:creationId xmlns:p14="http://schemas.microsoft.com/office/powerpoint/2010/main" val="3286478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334964"/>
            <a:ext cx="8191499" cy="1374775"/>
          </a:xfrm>
        </p:spPr>
        <p:txBody>
          <a:bodyPr/>
          <a:lstStyle/>
          <a:p>
            <a:r>
              <a:rPr lang="en-US" b="1" i="1" dirty="0"/>
              <a:t>Browning-Ferris</a:t>
            </a:r>
            <a:r>
              <a:rPr lang="en-US" b="1" dirty="0"/>
              <a:t> – A Management View on the GC’s Proposed Joint Employer </a:t>
            </a:r>
            <a:r>
              <a:rPr lang="en-US" b="1" dirty="0" smtClean="0"/>
              <a:t>Standard</a:t>
            </a:r>
            <a:endParaRPr lang="en-US" b="1" i="1" dirty="0"/>
          </a:p>
        </p:txBody>
      </p:sp>
      <p:sp>
        <p:nvSpPr>
          <p:cNvPr id="3" name="Content Placeholder 2"/>
          <p:cNvSpPr>
            <a:spLocks noGrp="1"/>
          </p:cNvSpPr>
          <p:nvPr>
            <p:ph idx="1"/>
          </p:nvPr>
        </p:nvSpPr>
        <p:spPr>
          <a:xfrm>
            <a:off x="1866901" y="1828800"/>
            <a:ext cx="8458199" cy="4572000"/>
          </a:xfrm>
        </p:spPr>
        <p:txBody>
          <a:bodyPr/>
          <a:lstStyle/>
          <a:p>
            <a:pPr>
              <a:spcBef>
                <a:spcPts val="0"/>
              </a:spcBef>
              <a:spcAft>
                <a:spcPts val="600"/>
              </a:spcAft>
              <a:buClr>
                <a:srgbClr val="007FAC"/>
              </a:buClr>
            </a:pPr>
            <a:r>
              <a:rPr lang="en-US" sz="1800" dirty="0">
                <a:solidFill>
                  <a:srgbClr val="333333"/>
                </a:solidFill>
              </a:rPr>
              <a:t>For more </a:t>
            </a:r>
            <a:r>
              <a:rPr lang="en-US" sz="1800" dirty="0">
                <a:solidFill>
                  <a:srgbClr val="333333"/>
                </a:solidFill>
              </a:rPr>
              <a:t>than 30 years, </a:t>
            </a:r>
            <a:r>
              <a:rPr lang="en-US" sz="1800" dirty="0">
                <a:solidFill>
                  <a:srgbClr val="333333"/>
                </a:solidFill>
              </a:rPr>
              <a:t>the NLRB has </a:t>
            </a:r>
            <a:r>
              <a:rPr lang="en-US" sz="1800" dirty="0">
                <a:solidFill>
                  <a:srgbClr val="333333"/>
                </a:solidFill>
              </a:rPr>
              <a:t>applied the standard adopted in </a:t>
            </a:r>
            <a:r>
              <a:rPr lang="en-US" sz="1800" i="1" dirty="0">
                <a:solidFill>
                  <a:srgbClr val="333333"/>
                </a:solidFill>
              </a:rPr>
              <a:t>TLI </a:t>
            </a:r>
            <a:r>
              <a:rPr lang="en-US" sz="1800" dirty="0">
                <a:solidFill>
                  <a:srgbClr val="333333"/>
                </a:solidFill>
              </a:rPr>
              <a:t>and</a:t>
            </a:r>
            <a:r>
              <a:rPr lang="en-US" sz="1800" i="1" dirty="0">
                <a:solidFill>
                  <a:srgbClr val="333333"/>
                </a:solidFill>
              </a:rPr>
              <a:t> </a:t>
            </a:r>
            <a:r>
              <a:rPr lang="en-US" sz="1800" i="1" dirty="0" err="1">
                <a:solidFill>
                  <a:srgbClr val="333333"/>
                </a:solidFill>
              </a:rPr>
              <a:t>Laerco</a:t>
            </a:r>
            <a:r>
              <a:rPr lang="en-US" sz="1800" i="1" dirty="0">
                <a:solidFill>
                  <a:srgbClr val="333333"/>
                </a:solidFill>
              </a:rPr>
              <a:t> </a:t>
            </a:r>
            <a:r>
              <a:rPr lang="en-US" sz="1800" dirty="0">
                <a:solidFill>
                  <a:srgbClr val="333333"/>
                </a:solidFill>
              </a:rPr>
              <a:t>(originally </a:t>
            </a:r>
            <a:r>
              <a:rPr lang="en-US" sz="1800" dirty="0">
                <a:solidFill>
                  <a:srgbClr val="333333"/>
                </a:solidFill>
              </a:rPr>
              <a:t>articulated in </a:t>
            </a:r>
            <a:r>
              <a:rPr lang="en-US" sz="1800" i="1" dirty="0">
                <a:solidFill>
                  <a:srgbClr val="333333"/>
                </a:solidFill>
              </a:rPr>
              <a:t>NLRB v. Browning-Ferris Industries, Inc.</a:t>
            </a:r>
            <a:r>
              <a:rPr lang="en-US" sz="1800" dirty="0">
                <a:solidFill>
                  <a:srgbClr val="333333"/>
                </a:solidFill>
              </a:rPr>
              <a:t>, 691 F.2d 1117, 1124 (3d Cir. 1982))</a:t>
            </a:r>
            <a:r>
              <a:rPr lang="en-US" sz="1800" i="1" dirty="0">
                <a:solidFill>
                  <a:srgbClr val="333333"/>
                </a:solidFill>
              </a:rPr>
              <a:t>. </a:t>
            </a:r>
          </a:p>
          <a:p>
            <a:pPr>
              <a:spcBef>
                <a:spcPts val="0"/>
              </a:spcBef>
              <a:spcAft>
                <a:spcPts val="600"/>
              </a:spcAft>
              <a:buClr>
                <a:srgbClr val="007FAC"/>
              </a:buClr>
            </a:pPr>
            <a:r>
              <a:rPr lang="en-US" sz="1800" dirty="0">
                <a:solidFill>
                  <a:srgbClr val="333333"/>
                </a:solidFill>
              </a:rPr>
              <a:t>The Board </a:t>
            </a:r>
            <a:r>
              <a:rPr lang="en-US" sz="1800" dirty="0">
                <a:solidFill>
                  <a:srgbClr val="333333"/>
                </a:solidFill>
              </a:rPr>
              <a:t>repeatedly has rejected </a:t>
            </a:r>
            <a:r>
              <a:rPr lang="en-US" sz="1800" dirty="0">
                <a:solidFill>
                  <a:srgbClr val="333333"/>
                </a:solidFill>
              </a:rPr>
              <a:t>requests to revisit this standard. </a:t>
            </a:r>
          </a:p>
          <a:p>
            <a:pPr lvl="1">
              <a:spcBef>
                <a:spcPts val="0"/>
              </a:spcBef>
              <a:spcAft>
                <a:spcPts val="600"/>
              </a:spcAft>
              <a:buClr>
                <a:srgbClr val="007FAC"/>
              </a:buClr>
            </a:pPr>
            <a:r>
              <a:rPr lang="en-US" sz="1600" i="1" dirty="0">
                <a:solidFill>
                  <a:srgbClr val="333333"/>
                </a:solidFill>
              </a:rPr>
              <a:t>“</a:t>
            </a:r>
            <a:r>
              <a:rPr lang="en-US" sz="1600" dirty="0">
                <a:solidFill>
                  <a:srgbClr val="333333"/>
                </a:solidFill>
              </a:rPr>
              <a:t>[W]e find nothing here that presents a compelling case for revisiting the Board's joint employer </a:t>
            </a:r>
            <a:r>
              <a:rPr lang="en-US" sz="1600" dirty="0">
                <a:solidFill>
                  <a:srgbClr val="333333"/>
                </a:solidFill>
              </a:rPr>
              <a:t>standard… ”  </a:t>
            </a:r>
            <a:r>
              <a:rPr lang="en-US" sz="1600" i="1" dirty="0">
                <a:solidFill>
                  <a:srgbClr val="333333"/>
                </a:solidFill>
              </a:rPr>
              <a:t>AM Prop. Holding Corp</a:t>
            </a:r>
            <a:r>
              <a:rPr lang="en-US" sz="1600" dirty="0">
                <a:solidFill>
                  <a:srgbClr val="333333"/>
                </a:solidFill>
              </a:rPr>
              <a:t>., 350 N.L.R.B. 998, 1002 (2007).</a:t>
            </a:r>
          </a:p>
          <a:p>
            <a:pPr lvl="1">
              <a:spcBef>
                <a:spcPts val="0"/>
              </a:spcBef>
              <a:spcAft>
                <a:spcPts val="600"/>
              </a:spcAft>
              <a:buClr>
                <a:srgbClr val="007FAC"/>
              </a:buClr>
            </a:pPr>
            <a:r>
              <a:rPr lang="en-US" sz="1600" dirty="0">
                <a:solidFill>
                  <a:srgbClr val="333333"/>
                </a:solidFill>
              </a:rPr>
              <a:t>“[A]</a:t>
            </a:r>
            <a:r>
              <a:rPr lang="en-US" sz="1600" dirty="0" err="1">
                <a:solidFill>
                  <a:srgbClr val="333333"/>
                </a:solidFill>
              </a:rPr>
              <a:t>pproximately</a:t>
            </a:r>
            <a:r>
              <a:rPr lang="en-US" sz="1600" dirty="0">
                <a:solidFill>
                  <a:srgbClr val="333333"/>
                </a:solidFill>
              </a:rPr>
              <a:t> twenty years ago, the Board, with court approval, abandoned its previous test in this area, which had focused on a putative joint employer's indirect control over matters relating to the employment </a:t>
            </a:r>
            <a:r>
              <a:rPr lang="en-US" sz="1600" dirty="0">
                <a:solidFill>
                  <a:srgbClr val="333333"/>
                </a:solidFill>
              </a:rPr>
              <a:t>relationship… We </a:t>
            </a:r>
            <a:r>
              <a:rPr lang="en-US" sz="1600" dirty="0">
                <a:solidFill>
                  <a:srgbClr val="333333"/>
                </a:solidFill>
              </a:rPr>
              <a:t>would not disturb settled law.”  </a:t>
            </a:r>
            <a:r>
              <a:rPr lang="en-US" sz="1600" i="1" dirty="0">
                <a:solidFill>
                  <a:srgbClr val="333333"/>
                </a:solidFill>
              </a:rPr>
              <a:t>Airborne Express</a:t>
            </a:r>
            <a:r>
              <a:rPr lang="en-US" sz="1600" dirty="0">
                <a:solidFill>
                  <a:srgbClr val="333333"/>
                </a:solidFill>
              </a:rPr>
              <a:t>, </a:t>
            </a:r>
            <a:r>
              <a:rPr lang="en-US" sz="1600" dirty="0">
                <a:solidFill>
                  <a:srgbClr val="333333"/>
                </a:solidFill>
              </a:rPr>
              <a:t>338 N.L.R.B. 597, 597 </a:t>
            </a:r>
            <a:r>
              <a:rPr lang="en-US" sz="1600" dirty="0">
                <a:solidFill>
                  <a:srgbClr val="333333"/>
                </a:solidFill>
              </a:rPr>
              <a:t>n.1 </a:t>
            </a:r>
            <a:r>
              <a:rPr lang="en-US" sz="1600" dirty="0">
                <a:solidFill>
                  <a:srgbClr val="333333"/>
                </a:solidFill>
              </a:rPr>
              <a:t>(2002). </a:t>
            </a:r>
          </a:p>
          <a:p>
            <a:pPr lvl="1">
              <a:spcBef>
                <a:spcPts val="0"/>
              </a:spcBef>
              <a:spcAft>
                <a:spcPts val="600"/>
              </a:spcAft>
              <a:buClr>
                <a:srgbClr val="007FAC"/>
              </a:buClr>
            </a:pPr>
            <a:r>
              <a:rPr lang="en-US" sz="1600" dirty="0">
                <a:solidFill>
                  <a:srgbClr val="333333"/>
                </a:solidFill>
              </a:rPr>
              <a:t>“Prior </a:t>
            </a:r>
            <a:r>
              <a:rPr lang="en-US" sz="1600" dirty="0">
                <a:solidFill>
                  <a:srgbClr val="333333"/>
                </a:solidFill>
              </a:rPr>
              <a:t>to 1982 when the United States Court of Appeals for the Third Circuit decided </a:t>
            </a:r>
            <a:r>
              <a:rPr lang="en-US" sz="1600" i="1" dirty="0">
                <a:solidFill>
                  <a:srgbClr val="333333"/>
                </a:solidFill>
              </a:rPr>
              <a:t>NLRB v. Browning-Ferris Industries</a:t>
            </a:r>
            <a:r>
              <a:rPr lang="en-US" sz="1600" dirty="0">
                <a:solidFill>
                  <a:srgbClr val="333333"/>
                </a:solidFill>
              </a:rPr>
              <a:t>, 691 F.2d 1117, the Board's analysis of what constituted a joint employer relationship was somewhat more amorphous than it is </a:t>
            </a:r>
            <a:r>
              <a:rPr lang="en-US" sz="1600" dirty="0">
                <a:solidFill>
                  <a:srgbClr val="333333"/>
                </a:solidFill>
              </a:rPr>
              <a:t>today.”  </a:t>
            </a:r>
            <a:r>
              <a:rPr lang="en-US" sz="1600" i="1" dirty="0">
                <a:solidFill>
                  <a:srgbClr val="333333"/>
                </a:solidFill>
              </a:rPr>
              <a:t>Goodyear Tire &amp; Rubber Co.</a:t>
            </a:r>
            <a:r>
              <a:rPr lang="en-US" sz="1600" dirty="0">
                <a:solidFill>
                  <a:srgbClr val="333333"/>
                </a:solidFill>
              </a:rPr>
              <a:t>,</a:t>
            </a:r>
            <a:r>
              <a:rPr lang="en-US" sz="1600" i="1" dirty="0">
                <a:solidFill>
                  <a:srgbClr val="333333"/>
                </a:solidFill>
              </a:rPr>
              <a:t> </a:t>
            </a:r>
            <a:r>
              <a:rPr lang="en-US" sz="1600" dirty="0">
                <a:solidFill>
                  <a:srgbClr val="333333"/>
                </a:solidFill>
              </a:rPr>
              <a:t>312 N.L.R.B. 674, 676 (1993).</a:t>
            </a:r>
          </a:p>
        </p:txBody>
      </p:sp>
      <p:sp>
        <p:nvSpPr>
          <p:cNvPr id="4" name="Date Placeholder 3"/>
          <p:cNvSpPr>
            <a:spLocks noGrp="1"/>
          </p:cNvSpPr>
          <p:nvPr>
            <p:ph type="dt" sz="half" idx="10"/>
          </p:nvPr>
        </p:nvSpPr>
        <p:spPr/>
        <p:txBody>
          <a:bodyPr/>
          <a:lstStyle/>
          <a:p>
            <a:fld id="{E4585700-A776-44A5-B441-EF2A1B7A4487}" type="datetime4">
              <a:rPr lang="en-US" altLang="en-US" smtClean="0"/>
              <a:t>May 15, 2015</a:t>
            </a:fld>
            <a:endParaRPr lang="en-US" altLang="en-US" dirty="0"/>
          </a:p>
        </p:txBody>
      </p:sp>
      <p:sp>
        <p:nvSpPr>
          <p:cNvPr id="6" name="Slide Number Placeholder 5"/>
          <p:cNvSpPr>
            <a:spLocks noGrp="1"/>
          </p:cNvSpPr>
          <p:nvPr>
            <p:ph type="sldNum" sz="quarter" idx="12"/>
          </p:nvPr>
        </p:nvSpPr>
        <p:spPr/>
        <p:txBody>
          <a:bodyPr/>
          <a:lstStyle/>
          <a:p>
            <a:fld id="{AE7F4F61-A1F6-4AB9-980D-5DB06B970F23}" type="slidenum">
              <a:rPr lang="en-US" altLang="en-US" smtClean="0"/>
              <a:pPr/>
              <a:t>22</a:t>
            </a:fld>
            <a:endParaRPr lang="en-US" altLang="en-US"/>
          </a:p>
        </p:txBody>
      </p:sp>
    </p:spTree>
    <p:extLst>
      <p:ext uri="{BB962C8B-B14F-4D97-AF65-F5344CB8AC3E}">
        <p14:creationId xmlns:p14="http://schemas.microsoft.com/office/powerpoint/2010/main" val="2442568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851" y="334964"/>
            <a:ext cx="7907338" cy="1374775"/>
          </a:xfrm>
        </p:spPr>
        <p:txBody>
          <a:bodyPr/>
          <a:lstStyle/>
          <a:p>
            <a:r>
              <a:rPr lang="en-US" b="1" i="1" dirty="0"/>
              <a:t>Browning-Ferris</a:t>
            </a:r>
            <a:r>
              <a:rPr lang="en-US" b="1" dirty="0"/>
              <a:t> – A Management View on the GC’s Proposed Joint Employer </a:t>
            </a:r>
            <a:r>
              <a:rPr lang="en-US" b="1" dirty="0" smtClean="0"/>
              <a:t>Standard</a:t>
            </a:r>
            <a:endParaRPr lang="en-US" b="1" dirty="0"/>
          </a:p>
        </p:txBody>
      </p:sp>
      <p:sp>
        <p:nvSpPr>
          <p:cNvPr id="3" name="Content Placeholder 2"/>
          <p:cNvSpPr>
            <a:spLocks noGrp="1"/>
          </p:cNvSpPr>
          <p:nvPr>
            <p:ph idx="1"/>
          </p:nvPr>
        </p:nvSpPr>
        <p:spPr>
          <a:xfrm>
            <a:off x="2057400" y="1905000"/>
            <a:ext cx="8078788" cy="4419600"/>
          </a:xfrm>
        </p:spPr>
        <p:txBody>
          <a:bodyPr/>
          <a:lstStyle/>
          <a:p>
            <a:pPr>
              <a:spcAft>
                <a:spcPts val="600"/>
              </a:spcAft>
            </a:pPr>
            <a:r>
              <a:rPr lang="en-US" sz="1800" dirty="0"/>
              <a:t>The Board should not change its well established standard for determining joint employer status:</a:t>
            </a:r>
            <a:endParaRPr lang="en-US" sz="1600" dirty="0"/>
          </a:p>
          <a:p>
            <a:pPr marL="344488" lvl="1" indent="0">
              <a:spcBef>
                <a:spcPts val="0"/>
              </a:spcBef>
              <a:spcAft>
                <a:spcPts val="600"/>
              </a:spcAft>
              <a:buNone/>
            </a:pPr>
            <a:r>
              <a:rPr lang="en-US" sz="1600" dirty="0"/>
              <a:t>1)  The Board is constrained by common law principles of agency when considering  “employee” and “employer” status under the NLRA.  The GC’s proposed new standard appears to ignore these principles. </a:t>
            </a:r>
          </a:p>
          <a:p>
            <a:pPr marL="344488" lvl="1" indent="0">
              <a:spcBef>
                <a:spcPts val="0"/>
              </a:spcBef>
              <a:spcAft>
                <a:spcPts val="600"/>
              </a:spcAft>
              <a:buNone/>
            </a:pPr>
            <a:r>
              <a:rPr lang="en-US" sz="1600" dirty="0"/>
              <a:t>2)  The current standard has withstood the test of time; it is easily understood and applied.  By contrast, a standard </a:t>
            </a:r>
            <a:r>
              <a:rPr lang="en-US" sz="1600" dirty="0"/>
              <a:t>based </a:t>
            </a:r>
            <a:r>
              <a:rPr lang="en-US" sz="1600" dirty="0"/>
              <a:t>on “industrial realities” and indirect </a:t>
            </a:r>
            <a:r>
              <a:rPr lang="en-US" sz="1600" dirty="0"/>
              <a:t>or potential </a:t>
            </a:r>
            <a:r>
              <a:rPr lang="en-US" sz="1600" dirty="0"/>
              <a:t>control is amorphous and unpredictable. </a:t>
            </a:r>
          </a:p>
          <a:p>
            <a:pPr marL="344488" lvl="1" indent="0">
              <a:spcBef>
                <a:spcPts val="0"/>
              </a:spcBef>
              <a:spcAft>
                <a:spcPts val="600"/>
              </a:spcAft>
              <a:buNone/>
            </a:pPr>
            <a:r>
              <a:rPr lang="en-US" sz="1600" dirty="0"/>
              <a:t>3)  The indirect control test of the past results in standardless situational determinations unique to the facts of each case, which makes it impossible for employers to determine how to order their business relationships to comply with governing legal standards.  There is no predictability!  </a:t>
            </a:r>
          </a:p>
          <a:p>
            <a:pPr marL="344488" lvl="1" indent="0">
              <a:spcBef>
                <a:spcPts val="0"/>
              </a:spcBef>
              <a:spcAft>
                <a:spcPts val="600"/>
              </a:spcAft>
              <a:buNone/>
            </a:pPr>
            <a:r>
              <a:rPr lang="en-US" sz="1600" dirty="0"/>
              <a:t>4)  Requiring that control be direct and immediate assigns joint employer status to only those entities with actual authority to impact the employment relationship and avoids overreaching. </a:t>
            </a:r>
          </a:p>
        </p:txBody>
      </p:sp>
      <p:sp>
        <p:nvSpPr>
          <p:cNvPr id="4" name="Date Placeholder 3"/>
          <p:cNvSpPr>
            <a:spLocks noGrp="1"/>
          </p:cNvSpPr>
          <p:nvPr>
            <p:ph type="dt" sz="half" idx="10"/>
          </p:nvPr>
        </p:nvSpPr>
        <p:spPr/>
        <p:txBody>
          <a:bodyPr/>
          <a:lstStyle/>
          <a:p>
            <a:fld id="{E4D222DD-78D3-4869-9869-1A4BC98F9B83}"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23</a:t>
            </a:fld>
            <a:endParaRPr lang="en-US" altLang="en-US"/>
          </a:p>
        </p:txBody>
      </p:sp>
    </p:spTree>
    <p:extLst>
      <p:ext uri="{BB962C8B-B14F-4D97-AF65-F5344CB8AC3E}">
        <p14:creationId xmlns:p14="http://schemas.microsoft.com/office/powerpoint/2010/main" val="1279753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851" y="334964"/>
            <a:ext cx="7907338" cy="1374775"/>
          </a:xfrm>
        </p:spPr>
        <p:txBody>
          <a:bodyPr/>
          <a:lstStyle/>
          <a:p>
            <a:r>
              <a:rPr lang="en-US" b="1" i="1" dirty="0"/>
              <a:t>Browning-Ferris</a:t>
            </a:r>
            <a:r>
              <a:rPr lang="en-US" b="1" dirty="0"/>
              <a:t> – A Management View on the GC’s Proposed Joint Employer </a:t>
            </a:r>
            <a:r>
              <a:rPr lang="en-US" b="1" dirty="0" smtClean="0"/>
              <a:t>Standard</a:t>
            </a:r>
            <a:endParaRPr lang="en-US" b="1" dirty="0"/>
          </a:p>
        </p:txBody>
      </p:sp>
      <p:sp>
        <p:nvSpPr>
          <p:cNvPr id="3" name="Content Placeholder 2"/>
          <p:cNvSpPr>
            <a:spLocks noGrp="1"/>
          </p:cNvSpPr>
          <p:nvPr>
            <p:ph idx="1"/>
          </p:nvPr>
        </p:nvSpPr>
        <p:spPr>
          <a:xfrm>
            <a:off x="1676401" y="1842448"/>
            <a:ext cx="8318501" cy="4343400"/>
          </a:xfrm>
        </p:spPr>
        <p:txBody>
          <a:bodyPr/>
          <a:lstStyle/>
          <a:p>
            <a:pPr marL="344488" lvl="1" indent="0">
              <a:spcAft>
                <a:spcPts val="600"/>
              </a:spcAft>
              <a:buNone/>
            </a:pPr>
            <a:r>
              <a:rPr lang="en-US" sz="1600" dirty="0"/>
              <a:t>5) The </a:t>
            </a:r>
            <a:r>
              <a:rPr lang="en-US" sz="1600" dirty="0"/>
              <a:t>Board has been asked to revisit the standard over the years and never </a:t>
            </a:r>
            <a:r>
              <a:rPr lang="en-US" sz="1600" dirty="0"/>
              <a:t>has </a:t>
            </a:r>
            <a:r>
              <a:rPr lang="en-US" sz="1600" dirty="0"/>
              <a:t>found compelling reasons to do so.  </a:t>
            </a:r>
            <a:r>
              <a:rPr lang="en-US" sz="1600" dirty="0"/>
              <a:t>No such reasons are presented here, either.  </a:t>
            </a:r>
            <a:endParaRPr lang="en-US" sz="1600" dirty="0"/>
          </a:p>
          <a:p>
            <a:pPr lvl="2">
              <a:spcAft>
                <a:spcPts val="600"/>
              </a:spcAft>
            </a:pPr>
            <a:r>
              <a:rPr lang="en-US" sz="1500" dirty="0"/>
              <a:t>The current business environment has not rendered the standard </a:t>
            </a:r>
            <a:r>
              <a:rPr lang="en-US" sz="1500" dirty="0"/>
              <a:t>unworkable.</a:t>
            </a:r>
            <a:endParaRPr lang="en-US" sz="1500" dirty="0"/>
          </a:p>
          <a:p>
            <a:pPr lvl="2">
              <a:spcAft>
                <a:spcPts val="600"/>
              </a:spcAft>
            </a:pPr>
            <a:r>
              <a:rPr lang="en-US" sz="1500" dirty="0"/>
              <a:t>Even assuming that </a:t>
            </a:r>
            <a:r>
              <a:rPr lang="en-US" sz="1500" dirty="0"/>
              <a:t>outsourcing arrangements are </a:t>
            </a:r>
            <a:r>
              <a:rPr lang="en-US" sz="1500" dirty="0"/>
              <a:t>more prevalent </a:t>
            </a:r>
            <a:r>
              <a:rPr lang="en-US" sz="1500" dirty="0"/>
              <a:t>today, </a:t>
            </a:r>
            <a:r>
              <a:rPr lang="en-US" sz="1500" dirty="0"/>
              <a:t>the </a:t>
            </a:r>
            <a:r>
              <a:rPr lang="en-US" sz="1500" dirty="0"/>
              <a:t>nature of the relationship between the client and the contractor is fundamentally unchanged.  </a:t>
            </a:r>
          </a:p>
          <a:p>
            <a:pPr lvl="2">
              <a:spcAft>
                <a:spcPts val="600"/>
              </a:spcAft>
            </a:pPr>
            <a:r>
              <a:rPr lang="en-US" sz="1500" dirty="0"/>
              <a:t>The frequency of contracting-out has no bearing on the nature of contracting relationships</a:t>
            </a:r>
            <a:r>
              <a:rPr lang="en-US" sz="1500" dirty="0"/>
              <a:t> </a:t>
            </a:r>
            <a:r>
              <a:rPr lang="en-US" sz="1500" dirty="0"/>
              <a:t>or the appropriate standard for determining joint employer status.</a:t>
            </a:r>
          </a:p>
          <a:p>
            <a:pPr lvl="2">
              <a:spcAft>
                <a:spcPts val="600"/>
              </a:spcAft>
            </a:pPr>
            <a:r>
              <a:rPr lang="en-US" sz="1500" dirty="0"/>
              <a:t>Cost-plus contracts and other outsourcing arrangements have been an integral feature of business, which allow companies to access specialized talent, focus on core business activities, and increase flexibility.  </a:t>
            </a:r>
          </a:p>
          <a:p>
            <a:pPr lvl="2">
              <a:spcAft>
                <a:spcPts val="600"/>
              </a:spcAft>
            </a:pPr>
            <a:r>
              <a:rPr lang="en-US" sz="1500" dirty="0"/>
              <a:t>Collective bargaining always occurs within an economic framework, whether the result of law, contractual arrangements or a competitive marketplace.  The GC’s notion of what constitutes “meaningful collective bargaining” disregards these inherent and indisputable limitations on the process.</a:t>
            </a:r>
            <a:endParaRPr lang="en-US" sz="1500" dirty="0"/>
          </a:p>
        </p:txBody>
      </p:sp>
      <p:sp>
        <p:nvSpPr>
          <p:cNvPr id="4" name="Date Placeholder 3"/>
          <p:cNvSpPr>
            <a:spLocks noGrp="1"/>
          </p:cNvSpPr>
          <p:nvPr>
            <p:ph type="dt" sz="half" idx="10"/>
          </p:nvPr>
        </p:nvSpPr>
        <p:spPr/>
        <p:txBody>
          <a:bodyPr/>
          <a:lstStyle/>
          <a:p>
            <a:fld id="{82014BB2-98A1-458E-B0CC-0E7994A6EEFC}"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24</a:t>
            </a:fld>
            <a:endParaRPr lang="en-US" altLang="en-US"/>
          </a:p>
        </p:txBody>
      </p:sp>
    </p:spTree>
    <p:extLst>
      <p:ext uri="{BB962C8B-B14F-4D97-AF65-F5344CB8AC3E}">
        <p14:creationId xmlns:p14="http://schemas.microsoft.com/office/powerpoint/2010/main" val="2888068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851" y="334964"/>
            <a:ext cx="7907338" cy="1374775"/>
          </a:xfrm>
        </p:spPr>
        <p:txBody>
          <a:bodyPr/>
          <a:lstStyle/>
          <a:p>
            <a:r>
              <a:rPr lang="en-US" b="1" i="1" dirty="0"/>
              <a:t>Browning-Ferris</a:t>
            </a:r>
            <a:r>
              <a:rPr lang="en-US" b="1" dirty="0"/>
              <a:t> – A Management View on the GC’s Proposed Joint Employer </a:t>
            </a:r>
            <a:r>
              <a:rPr lang="en-US" b="1" dirty="0" smtClean="0"/>
              <a:t>Standard</a:t>
            </a:r>
            <a:endParaRPr lang="en-US" b="1" dirty="0"/>
          </a:p>
        </p:txBody>
      </p:sp>
      <p:sp>
        <p:nvSpPr>
          <p:cNvPr id="3" name="Content Placeholder 2"/>
          <p:cNvSpPr>
            <a:spLocks noGrp="1"/>
          </p:cNvSpPr>
          <p:nvPr>
            <p:ph idx="1"/>
          </p:nvPr>
        </p:nvSpPr>
        <p:spPr>
          <a:xfrm>
            <a:off x="1970089" y="2057400"/>
            <a:ext cx="8166101" cy="4128448"/>
          </a:xfrm>
        </p:spPr>
        <p:txBody>
          <a:bodyPr/>
          <a:lstStyle/>
          <a:p>
            <a:pPr marL="344488" lvl="1" indent="0">
              <a:spcAft>
                <a:spcPts val="600"/>
              </a:spcAft>
              <a:buNone/>
            </a:pPr>
            <a:r>
              <a:rPr lang="en-US" sz="1600" dirty="0"/>
              <a:t>6</a:t>
            </a:r>
            <a:r>
              <a:rPr lang="en-US" sz="1600" dirty="0"/>
              <a:t>) A joint employer under the NLRA is saddled with all duties and responsibilities required of the direct employer, not the least of which is the duty to bargain.  The consequences of such an obligation would be enormous, </a:t>
            </a:r>
            <a:r>
              <a:rPr lang="en-US" sz="1600" dirty="0"/>
              <a:t>including cancellation of contracting </a:t>
            </a:r>
            <a:r>
              <a:rPr lang="en-US" sz="1600" dirty="0"/>
              <a:t>arrangements, movement of work off-shore, business failure and job loss. </a:t>
            </a:r>
          </a:p>
          <a:p>
            <a:pPr marL="344488" lvl="1" indent="0">
              <a:spcAft>
                <a:spcPts val="600"/>
              </a:spcAft>
              <a:buNone/>
            </a:pPr>
            <a:r>
              <a:rPr lang="en-US" sz="1600" dirty="0"/>
              <a:t>7)  Clients with limited, if any, involvement in the contractor’s workplace would be subjected, under the new standard advocated by the GC, to contractual and unfair labor practice liability without having any realistic control over the contractor’s operations. </a:t>
            </a:r>
          </a:p>
          <a:p>
            <a:pPr marL="344488" lvl="1" indent="0">
              <a:spcAft>
                <a:spcPts val="600"/>
              </a:spcAft>
              <a:buNone/>
            </a:pPr>
            <a:r>
              <a:rPr lang="en-US" sz="1600" dirty="0"/>
              <a:t>8)  Expanding the joint employer doctrine under the NLRA would burden the collective bargaining process, not make it more meaningful. Negotiations between even one employer and a union can be challenging enough; injecting a third party into the mix will cause delay and confusion without any material benefit to employees. And, by what standard will the Board judge whether the parties are able to engage in “meaningful collective bargaining.”  </a:t>
            </a:r>
          </a:p>
        </p:txBody>
      </p:sp>
      <p:sp>
        <p:nvSpPr>
          <p:cNvPr id="4" name="Date Placeholder 3"/>
          <p:cNvSpPr>
            <a:spLocks noGrp="1"/>
          </p:cNvSpPr>
          <p:nvPr>
            <p:ph type="dt" sz="half" idx="10"/>
          </p:nvPr>
        </p:nvSpPr>
        <p:spPr/>
        <p:txBody>
          <a:bodyPr/>
          <a:lstStyle/>
          <a:p>
            <a:fld id="{82014BB2-98A1-458E-B0CC-0E7994A6EEFC}"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25</a:t>
            </a:fld>
            <a:endParaRPr lang="en-US" altLang="en-US"/>
          </a:p>
        </p:txBody>
      </p:sp>
    </p:spTree>
    <p:extLst>
      <p:ext uri="{BB962C8B-B14F-4D97-AF65-F5344CB8AC3E}">
        <p14:creationId xmlns:p14="http://schemas.microsoft.com/office/powerpoint/2010/main" val="2166593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851" y="334964"/>
            <a:ext cx="7907338" cy="1374775"/>
          </a:xfrm>
        </p:spPr>
        <p:txBody>
          <a:bodyPr/>
          <a:lstStyle/>
          <a:p>
            <a:r>
              <a:rPr lang="en-US" b="1" i="1" dirty="0"/>
              <a:t>Browning-Ferris</a:t>
            </a:r>
            <a:r>
              <a:rPr lang="en-US" b="1" dirty="0"/>
              <a:t> – A Management View on the GC’s Proposed Joint Employer </a:t>
            </a:r>
            <a:r>
              <a:rPr lang="en-US" b="1" dirty="0" smtClean="0"/>
              <a:t>Standard</a:t>
            </a:r>
            <a:endParaRPr lang="en-US" b="1" dirty="0"/>
          </a:p>
        </p:txBody>
      </p:sp>
      <p:sp>
        <p:nvSpPr>
          <p:cNvPr id="3" name="Content Placeholder 2"/>
          <p:cNvSpPr>
            <a:spLocks noGrp="1"/>
          </p:cNvSpPr>
          <p:nvPr>
            <p:ph idx="1"/>
          </p:nvPr>
        </p:nvSpPr>
        <p:spPr>
          <a:xfrm>
            <a:off x="1970089" y="2057400"/>
            <a:ext cx="8166101" cy="4128448"/>
          </a:xfrm>
        </p:spPr>
        <p:txBody>
          <a:bodyPr/>
          <a:lstStyle/>
          <a:p>
            <a:pPr marL="344488" lvl="1" indent="0">
              <a:spcAft>
                <a:spcPts val="600"/>
              </a:spcAft>
              <a:buNone/>
            </a:pPr>
            <a:r>
              <a:rPr lang="en-US" sz="1600" dirty="0"/>
              <a:t>9)  The </a:t>
            </a:r>
            <a:r>
              <a:rPr lang="en-US" sz="1600" dirty="0"/>
              <a:t>current joint employer standard applied by the NLRB is consistent with the myriad duties and responsibilities imposed on employers by the NLRA; the fact that a broader definition of joint employer may apply under other employment </a:t>
            </a:r>
            <a:r>
              <a:rPr lang="en-US" sz="1600" dirty="0"/>
              <a:t>statutes, </a:t>
            </a:r>
            <a:r>
              <a:rPr lang="en-US" sz="1600" dirty="0"/>
              <a:t>with different and more limited objectives, is irrelevant.  </a:t>
            </a:r>
            <a:endParaRPr lang="en-US" sz="1600" dirty="0"/>
          </a:p>
          <a:p>
            <a:pPr marL="344488" lvl="1" indent="0">
              <a:spcAft>
                <a:spcPts val="600"/>
              </a:spcAft>
              <a:buNone/>
            </a:pPr>
            <a:r>
              <a:rPr lang="en-US" sz="1600" dirty="0"/>
              <a:t>10)  </a:t>
            </a:r>
            <a:r>
              <a:rPr lang="en-US" sz="1600" i="1" dirty="0"/>
              <a:t>Browning-Ferris</a:t>
            </a:r>
            <a:r>
              <a:rPr lang="en-US" sz="1600" dirty="0"/>
              <a:t> is an inappropriate vehicle for revisiting and/or modifying the NLRB’s joint employer standard.  The relationship between BFI and </a:t>
            </a:r>
            <a:r>
              <a:rPr lang="en-US" sz="1600" dirty="0" err="1"/>
              <a:t>Leadpoint</a:t>
            </a:r>
            <a:r>
              <a:rPr lang="en-US" sz="1600" dirty="0"/>
              <a:t> would not constitute joint employment even if a broader standard were to be applied.</a:t>
            </a:r>
          </a:p>
          <a:p>
            <a:pPr marL="344488" lvl="1" indent="0">
              <a:spcAft>
                <a:spcPts val="600"/>
              </a:spcAft>
              <a:buNone/>
            </a:pPr>
            <a:r>
              <a:rPr lang="en-US" sz="1600" dirty="0"/>
              <a:t> </a:t>
            </a:r>
            <a:endParaRPr lang="en-US" sz="1600" dirty="0"/>
          </a:p>
        </p:txBody>
      </p:sp>
      <p:sp>
        <p:nvSpPr>
          <p:cNvPr id="4" name="Date Placeholder 3"/>
          <p:cNvSpPr>
            <a:spLocks noGrp="1"/>
          </p:cNvSpPr>
          <p:nvPr>
            <p:ph type="dt" sz="half" idx="10"/>
          </p:nvPr>
        </p:nvSpPr>
        <p:spPr/>
        <p:txBody>
          <a:bodyPr/>
          <a:lstStyle/>
          <a:p>
            <a:fld id="{82014BB2-98A1-458E-B0CC-0E7994A6EEFC}"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26</a:t>
            </a:fld>
            <a:endParaRPr lang="en-US" altLang="en-US"/>
          </a:p>
        </p:txBody>
      </p:sp>
    </p:spTree>
    <p:extLst>
      <p:ext uri="{BB962C8B-B14F-4D97-AF65-F5344CB8AC3E}">
        <p14:creationId xmlns:p14="http://schemas.microsoft.com/office/powerpoint/2010/main" val="3827904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Successorship</a:t>
            </a:r>
            <a:r>
              <a:rPr lang="en-US" b="1" dirty="0" smtClean="0"/>
              <a:t>: The “Perfectly Clear Successor” Doctrine</a:t>
            </a:r>
            <a:endParaRPr lang="en-US" b="1" dirty="0"/>
          </a:p>
        </p:txBody>
      </p:sp>
      <p:sp>
        <p:nvSpPr>
          <p:cNvPr id="3" name="Content Placeholder 2"/>
          <p:cNvSpPr>
            <a:spLocks noGrp="1"/>
          </p:cNvSpPr>
          <p:nvPr>
            <p:ph idx="1"/>
          </p:nvPr>
        </p:nvSpPr>
        <p:spPr>
          <a:xfrm>
            <a:off x="1970088" y="1905000"/>
            <a:ext cx="8166100" cy="4102100"/>
          </a:xfrm>
        </p:spPr>
        <p:txBody>
          <a:bodyPr/>
          <a:lstStyle/>
          <a:p>
            <a:r>
              <a:rPr lang="en-US" sz="2000" dirty="0"/>
              <a:t>Successorship Doctrine:</a:t>
            </a:r>
          </a:p>
          <a:p>
            <a:pPr lvl="1"/>
            <a:r>
              <a:rPr lang="en-US" sz="1800" dirty="0"/>
              <a:t>Upon a change in ownership, a successor employer must recognize and bargain with the predecessor’s union if (1) there is substantial continuity of the “employing industry”; and (2) a majority of the successor employer’s workforce is comprised of the predecessor’s bargaining unit employees.</a:t>
            </a:r>
          </a:p>
          <a:p>
            <a:pPr lvl="1"/>
            <a:r>
              <a:rPr lang="en-US" sz="1800" dirty="0"/>
              <a:t>However, in </a:t>
            </a:r>
            <a:r>
              <a:rPr lang="en-US" sz="1800" i="1" dirty="0"/>
              <a:t>Burns</a:t>
            </a:r>
            <a:r>
              <a:rPr lang="en-US" sz="1800" dirty="0"/>
              <a:t> the Supreme Court held that successor employers are not required to assume the collective bargaining agreement.</a:t>
            </a:r>
          </a:p>
          <a:p>
            <a:pPr lvl="2"/>
            <a:r>
              <a:rPr lang="en-US" sz="1600" dirty="0"/>
              <a:t>“It does not follow … from [the successor’s] duty to bargain that it was bound to observe the substantive terms of the collective-bargaining contract the union had negotiated with [the predecessor] and to which [the successor] had in no way </a:t>
            </a:r>
            <a:r>
              <a:rPr lang="en-US" sz="1600" dirty="0"/>
              <a:t>agreed.” </a:t>
            </a:r>
            <a:r>
              <a:rPr lang="en-US" sz="1600" i="1" dirty="0"/>
              <a:t>NLRB v. Burns Int'l Sec. </a:t>
            </a:r>
            <a:r>
              <a:rPr lang="en-US" sz="1600" i="1" dirty="0" err="1"/>
              <a:t>Servs</a:t>
            </a:r>
            <a:r>
              <a:rPr lang="en-US" sz="1600" i="1" dirty="0"/>
              <a:t>.</a:t>
            </a:r>
            <a:r>
              <a:rPr lang="en-US" sz="1600" dirty="0"/>
              <a:t>, 406 U.S. 272, </a:t>
            </a:r>
            <a:r>
              <a:rPr lang="en-US" sz="1600" dirty="0"/>
              <a:t>281-282 (1972).</a:t>
            </a:r>
          </a:p>
          <a:p>
            <a:pPr lvl="1"/>
            <a:r>
              <a:rPr lang="en-US" sz="1800" dirty="0"/>
              <a:t>A successor is “ordinarily free to set initial terms and conditions on which it will hire the employees of a predecessor.”  </a:t>
            </a:r>
            <a:r>
              <a:rPr lang="en-US" sz="1800" i="1" dirty="0"/>
              <a:t>Id. </a:t>
            </a:r>
            <a:endParaRPr lang="en-US" sz="1800" dirty="0"/>
          </a:p>
          <a:p>
            <a:pPr marL="344488" lvl="1" indent="0">
              <a:buNone/>
            </a:pPr>
            <a:endParaRPr lang="en-US" dirty="0"/>
          </a:p>
        </p:txBody>
      </p:sp>
      <p:sp>
        <p:nvSpPr>
          <p:cNvPr id="4" name="Date Placeholder 3"/>
          <p:cNvSpPr>
            <a:spLocks noGrp="1"/>
          </p:cNvSpPr>
          <p:nvPr>
            <p:ph type="dt" sz="half" idx="10"/>
          </p:nvPr>
        </p:nvSpPr>
        <p:spPr/>
        <p:txBody>
          <a:bodyPr/>
          <a:lstStyle/>
          <a:p>
            <a:fld id="{3EE40DE6-44FA-499D-814E-7460BB931212}"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27</a:t>
            </a:fld>
            <a:endParaRPr lang="en-US" altLang="en-US"/>
          </a:p>
        </p:txBody>
      </p:sp>
    </p:spTree>
    <p:extLst>
      <p:ext uri="{BB962C8B-B14F-4D97-AF65-F5344CB8AC3E}">
        <p14:creationId xmlns:p14="http://schemas.microsoft.com/office/powerpoint/2010/main" val="654569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a:t>
            </a:r>
            <a:r>
              <a:rPr lang="en-US" b="1" i="1" dirty="0" smtClean="0"/>
              <a:t>Burns</a:t>
            </a:r>
            <a:endParaRPr lang="en-US" b="1" dirty="0"/>
          </a:p>
        </p:txBody>
      </p:sp>
      <p:sp>
        <p:nvSpPr>
          <p:cNvPr id="3" name="Content Placeholder 2"/>
          <p:cNvSpPr>
            <a:spLocks noGrp="1"/>
          </p:cNvSpPr>
          <p:nvPr>
            <p:ph idx="1"/>
          </p:nvPr>
        </p:nvSpPr>
        <p:spPr>
          <a:xfrm>
            <a:off x="1970089" y="1752600"/>
            <a:ext cx="8166101" cy="4254500"/>
          </a:xfrm>
        </p:spPr>
        <p:txBody>
          <a:bodyPr/>
          <a:lstStyle/>
          <a:p>
            <a:r>
              <a:rPr lang="en-US" sz="2000" dirty="0"/>
              <a:t>In </a:t>
            </a:r>
            <a:r>
              <a:rPr lang="en-US" sz="2000" i="1" dirty="0"/>
              <a:t>Burns</a:t>
            </a:r>
            <a:r>
              <a:rPr lang="en-US" sz="2000" dirty="0"/>
              <a:t>, the Supreme Court stated: </a:t>
            </a:r>
          </a:p>
          <a:p>
            <a:pPr lvl="1"/>
            <a:r>
              <a:rPr lang="en-US" sz="1800" dirty="0"/>
              <a:t>“[T]here will be instances in which it is </a:t>
            </a:r>
            <a:r>
              <a:rPr lang="en-US" sz="1800" b="1" i="1" dirty="0"/>
              <a:t>perfectly clear </a:t>
            </a:r>
            <a:r>
              <a:rPr lang="en-US" sz="1800" dirty="0"/>
              <a:t>that the new employer plans to retain all of the employees in the unit and in which it will be appropriate to have him initially consult with the employees' bargaining representative before he fixes terms. In other situations, however, it may not be clear until the successor employer has hired his full complement of employees that he has a duty to bargain with a union, since it will not be evident until then that the bargaining representative represents a majority of the employees in the unit as required by § 9(a) of the Act…” (Emphasis added.)</a:t>
            </a:r>
          </a:p>
        </p:txBody>
      </p:sp>
      <p:sp>
        <p:nvSpPr>
          <p:cNvPr id="4" name="Date Placeholder 3"/>
          <p:cNvSpPr>
            <a:spLocks noGrp="1"/>
          </p:cNvSpPr>
          <p:nvPr>
            <p:ph type="dt" sz="half" idx="10"/>
          </p:nvPr>
        </p:nvSpPr>
        <p:spPr/>
        <p:txBody>
          <a:bodyPr/>
          <a:lstStyle/>
          <a:p>
            <a:fld id="{0C8A509F-F5CB-4092-B349-47A7802EA8A8}"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28</a:t>
            </a:fld>
            <a:endParaRPr lang="en-US" altLang="en-US"/>
          </a:p>
        </p:txBody>
      </p:sp>
    </p:spTree>
    <p:extLst>
      <p:ext uri="{BB962C8B-B14F-4D97-AF65-F5344CB8AC3E}">
        <p14:creationId xmlns:p14="http://schemas.microsoft.com/office/powerpoint/2010/main" val="1432536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a:t>
            </a:r>
            <a:r>
              <a:rPr lang="en-US" b="1" i="1" dirty="0" smtClean="0"/>
              <a:t>Spruce Up</a:t>
            </a:r>
            <a:endParaRPr lang="en-US" b="1" dirty="0"/>
          </a:p>
        </p:txBody>
      </p:sp>
      <p:sp>
        <p:nvSpPr>
          <p:cNvPr id="3" name="Content Placeholder 2"/>
          <p:cNvSpPr>
            <a:spLocks noGrp="1"/>
          </p:cNvSpPr>
          <p:nvPr>
            <p:ph idx="1"/>
          </p:nvPr>
        </p:nvSpPr>
        <p:spPr>
          <a:xfrm>
            <a:off x="1970089" y="1752600"/>
            <a:ext cx="8166101" cy="4254500"/>
          </a:xfrm>
        </p:spPr>
        <p:txBody>
          <a:bodyPr/>
          <a:lstStyle/>
          <a:p>
            <a:r>
              <a:rPr lang="en-US" i="1" dirty="0" smtClean="0"/>
              <a:t>Spruce Up Corporation</a:t>
            </a:r>
            <a:r>
              <a:rPr lang="en-US" dirty="0" smtClean="0"/>
              <a:t>, 209 </a:t>
            </a:r>
            <a:r>
              <a:rPr lang="en-US" dirty="0"/>
              <a:t>N.L.R.B. </a:t>
            </a:r>
            <a:r>
              <a:rPr lang="en-US" dirty="0" smtClean="0"/>
              <a:t>194 (1974</a:t>
            </a:r>
            <a:r>
              <a:rPr lang="en-US" dirty="0"/>
              <a:t>)</a:t>
            </a:r>
          </a:p>
          <a:p>
            <a:pPr lvl="1"/>
            <a:r>
              <a:rPr lang="en-US" sz="1800" dirty="0"/>
              <a:t>Spruce Up Corporation operated barber shops at Fort Bragg.</a:t>
            </a:r>
          </a:p>
          <a:p>
            <a:pPr lvl="1"/>
            <a:r>
              <a:rPr lang="en-US" sz="1800" dirty="0"/>
              <a:t>The union represented employees at many of the shops.</a:t>
            </a:r>
          </a:p>
          <a:p>
            <a:pPr lvl="1"/>
            <a:r>
              <a:rPr lang="en-US" sz="1800" dirty="0"/>
              <a:t>Following competitive bidding, Fowler’s Barber Shops assumed operation of all shops at Fort Bragg.</a:t>
            </a:r>
          </a:p>
          <a:p>
            <a:pPr lvl="1"/>
            <a:r>
              <a:rPr lang="en-US" sz="1800" dirty="0"/>
              <a:t>Before taking over, Fowler distributed letters to all barbers announcing the commission rates it intended to pay. </a:t>
            </a:r>
          </a:p>
          <a:p>
            <a:pPr lvl="1"/>
            <a:r>
              <a:rPr lang="en-US" sz="1800" dirty="0"/>
              <a:t>The union requested recognition before and after Fowler commenced operations, but Fowler refused and the employees picketed.</a:t>
            </a:r>
          </a:p>
          <a:p>
            <a:pPr lvl="1"/>
            <a:r>
              <a:rPr lang="en-US" sz="1800" dirty="0"/>
              <a:t>In the weeks that followed, enough former Spruce Up barbers crossed the picket line and reported to work on the basis of the rates announced by Fowler that a majority of Fowler’s barbers were former Spruce Up employees represented by the union. </a:t>
            </a:r>
          </a:p>
          <a:p>
            <a:endParaRPr lang="en-US" sz="1800" dirty="0"/>
          </a:p>
        </p:txBody>
      </p:sp>
      <p:sp>
        <p:nvSpPr>
          <p:cNvPr id="4" name="Date Placeholder 3"/>
          <p:cNvSpPr>
            <a:spLocks noGrp="1"/>
          </p:cNvSpPr>
          <p:nvPr>
            <p:ph type="dt" sz="half" idx="10"/>
          </p:nvPr>
        </p:nvSpPr>
        <p:spPr/>
        <p:txBody>
          <a:bodyPr/>
          <a:lstStyle/>
          <a:p>
            <a:fld id="{D6277D52-28DA-40D2-A19B-836F526530F1}"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29</a:t>
            </a:fld>
            <a:endParaRPr lang="en-US" altLang="en-US"/>
          </a:p>
        </p:txBody>
      </p:sp>
    </p:spTree>
    <p:extLst>
      <p:ext uri="{BB962C8B-B14F-4D97-AF65-F5344CB8AC3E}">
        <p14:creationId xmlns:p14="http://schemas.microsoft.com/office/powerpoint/2010/main" val="2934731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t>
            </a:r>
            <a:r>
              <a:rPr lang="en-US" i="1" dirty="0" smtClean="0"/>
              <a:t>Spruce-up</a:t>
            </a:r>
            <a:r>
              <a:rPr lang="en-US" dirty="0" smtClean="0"/>
              <a:t> the Board changed long-standing law and stated that  the successor only had to bargain with the union before setting initial terms if:	</a:t>
            </a:r>
            <a:endParaRPr lang="en-US" dirty="0"/>
          </a:p>
        </p:txBody>
      </p:sp>
      <p:sp>
        <p:nvSpPr>
          <p:cNvPr id="3" name="Text Placeholder 2"/>
          <p:cNvSpPr>
            <a:spLocks noGrp="1"/>
          </p:cNvSpPr>
          <p:nvPr>
            <p:ph type="body" idx="1"/>
          </p:nvPr>
        </p:nvSpPr>
        <p:spPr/>
        <p:txBody>
          <a:bodyPr/>
          <a:lstStyle/>
          <a:p>
            <a:pPr marL="342900" indent="-342900">
              <a:buAutoNum type="arabicPeriod"/>
            </a:pPr>
            <a:r>
              <a:rPr lang="en-US" b="1" dirty="0" smtClean="0">
                <a:solidFill>
                  <a:schemeClr val="bg1"/>
                </a:solidFill>
              </a:rPr>
              <a:t>The successor misled the predecessor employees into believing that their terms of employment would remain the same, or</a:t>
            </a:r>
          </a:p>
          <a:p>
            <a:pPr marL="342900" indent="-342900">
              <a:buAutoNum type="arabicPeriod"/>
            </a:pPr>
            <a:r>
              <a:rPr lang="en-US" b="1" dirty="0" smtClean="0">
                <a:solidFill>
                  <a:schemeClr val="bg1"/>
                </a:solidFill>
              </a:rPr>
              <a:t>The successor failed to announce it was setting new terms of employment.  </a:t>
            </a:r>
            <a:endParaRPr lang="en-US" b="1" dirty="0">
              <a:solidFill>
                <a:schemeClr val="bg1"/>
              </a:solidFill>
            </a:endParaRPr>
          </a:p>
        </p:txBody>
      </p:sp>
    </p:spTree>
    <p:extLst>
      <p:ext uri="{BB962C8B-B14F-4D97-AF65-F5344CB8AC3E}">
        <p14:creationId xmlns:p14="http://schemas.microsoft.com/office/powerpoint/2010/main" val="19474962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a:t>
            </a:r>
            <a:r>
              <a:rPr lang="en-US" b="1" i="1" dirty="0" smtClean="0"/>
              <a:t>Spruce Up</a:t>
            </a:r>
            <a:endParaRPr lang="en-US" b="1" dirty="0"/>
          </a:p>
        </p:txBody>
      </p:sp>
      <p:sp>
        <p:nvSpPr>
          <p:cNvPr id="3" name="Content Placeholder 2"/>
          <p:cNvSpPr>
            <a:spLocks noGrp="1"/>
          </p:cNvSpPr>
          <p:nvPr>
            <p:ph idx="1"/>
          </p:nvPr>
        </p:nvSpPr>
        <p:spPr>
          <a:xfrm>
            <a:off x="1828800" y="1709738"/>
            <a:ext cx="8534400" cy="4572000"/>
          </a:xfrm>
        </p:spPr>
        <p:txBody>
          <a:bodyPr/>
          <a:lstStyle/>
          <a:p>
            <a:r>
              <a:rPr lang="en-US" sz="1800" dirty="0"/>
              <a:t>Applying </a:t>
            </a:r>
            <a:r>
              <a:rPr lang="en-US" sz="1800" i="1" dirty="0"/>
              <a:t>Burns</a:t>
            </a:r>
            <a:r>
              <a:rPr lang="en-US" sz="1800" dirty="0"/>
              <a:t>, the Board held that a new employer has a duty to bargain with the union over initial terms only when:</a:t>
            </a:r>
          </a:p>
          <a:p>
            <a:pPr marL="344488" lvl="1" indent="0">
              <a:buNone/>
            </a:pPr>
            <a:r>
              <a:rPr lang="en-US" sz="1600" dirty="0"/>
              <a:t>1</a:t>
            </a:r>
            <a:r>
              <a:rPr lang="en-US" sz="1600" dirty="0"/>
              <a:t>) The new employer has either actively or, by tacit inference, misled employees into believing they would all be retained without change in their wages, hours, or conditions </a:t>
            </a:r>
            <a:r>
              <a:rPr lang="en-US" sz="1600" dirty="0"/>
              <a:t/>
            </a:r>
            <a:br>
              <a:rPr lang="en-US" sz="1600" dirty="0"/>
            </a:br>
            <a:r>
              <a:rPr lang="en-US" sz="1600" dirty="0"/>
              <a:t>of </a:t>
            </a:r>
            <a:r>
              <a:rPr lang="en-US" sz="1600" dirty="0"/>
              <a:t>employment; or</a:t>
            </a:r>
          </a:p>
          <a:p>
            <a:pPr marL="344488" lvl="1" indent="0">
              <a:buNone/>
            </a:pPr>
            <a:r>
              <a:rPr lang="en-US" sz="1600" dirty="0"/>
              <a:t>2)  The new employer failed to clearly announce its intent to establish a new set of conditions prior to inviting former employees to accept employment</a:t>
            </a:r>
            <a:r>
              <a:rPr lang="en-US" sz="1600" dirty="0"/>
              <a:t>.</a:t>
            </a:r>
          </a:p>
          <a:p>
            <a:r>
              <a:rPr lang="en-US" sz="1800" dirty="0"/>
              <a:t>In </a:t>
            </a:r>
            <a:r>
              <a:rPr lang="en-US" sz="1800" i="1" dirty="0"/>
              <a:t>Spruce Up</a:t>
            </a:r>
            <a:r>
              <a:rPr lang="en-US" sz="1800" dirty="0"/>
              <a:t>, the successor (Fowler) “made it clear from the outset that he intended to set his own initial terms, and that whether or not he would in fact retain the incumbent barbers would depend upon their willingness to accept those terms.”</a:t>
            </a:r>
          </a:p>
          <a:p>
            <a:r>
              <a:rPr lang="en-US" sz="1800" dirty="0"/>
              <a:t>It would be unfair to find that a new employer “plans to retain all of the employees in the unit” – which </a:t>
            </a:r>
            <a:r>
              <a:rPr lang="en-US" sz="1800" i="1" dirty="0"/>
              <a:t>Burns</a:t>
            </a:r>
            <a:r>
              <a:rPr lang="en-US" sz="1800" dirty="0"/>
              <a:t> requires to be a “perfectly clear” successor – when the employer had not yet commenced operations and announced new terms prior to or while it offered employment to the previous workforce.  </a:t>
            </a:r>
            <a:endParaRPr lang="en-US" sz="1800" dirty="0"/>
          </a:p>
        </p:txBody>
      </p:sp>
      <p:sp>
        <p:nvSpPr>
          <p:cNvPr id="4" name="Date Placeholder 3"/>
          <p:cNvSpPr>
            <a:spLocks noGrp="1"/>
          </p:cNvSpPr>
          <p:nvPr>
            <p:ph type="dt" sz="half" idx="10"/>
          </p:nvPr>
        </p:nvSpPr>
        <p:spPr/>
        <p:txBody>
          <a:bodyPr/>
          <a:lstStyle/>
          <a:p>
            <a:fld id="{73F29816-64AE-4604-BFD1-AFA37C6ED98D}"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30</a:t>
            </a:fld>
            <a:endParaRPr lang="en-US" altLang="en-US"/>
          </a:p>
        </p:txBody>
      </p:sp>
    </p:spTree>
    <p:extLst>
      <p:ext uri="{BB962C8B-B14F-4D97-AF65-F5344CB8AC3E}">
        <p14:creationId xmlns:p14="http://schemas.microsoft.com/office/powerpoint/2010/main" val="1968454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a:t>
            </a:r>
            <a:r>
              <a:rPr lang="en-US" b="1" i="1" dirty="0" smtClean="0"/>
              <a:t>Canteen </a:t>
            </a:r>
            <a:endParaRPr lang="en-US" b="1" dirty="0"/>
          </a:p>
        </p:txBody>
      </p:sp>
      <p:sp>
        <p:nvSpPr>
          <p:cNvPr id="3" name="Content Placeholder 2"/>
          <p:cNvSpPr>
            <a:spLocks noGrp="1"/>
          </p:cNvSpPr>
          <p:nvPr>
            <p:ph idx="1"/>
          </p:nvPr>
        </p:nvSpPr>
        <p:spPr>
          <a:xfrm>
            <a:off x="2057400" y="2057400"/>
            <a:ext cx="7924800" cy="4267200"/>
          </a:xfrm>
        </p:spPr>
        <p:txBody>
          <a:bodyPr/>
          <a:lstStyle/>
          <a:p>
            <a:r>
              <a:rPr lang="en-US" sz="1800" dirty="0"/>
              <a:t>Twenty years later, in </a:t>
            </a:r>
            <a:r>
              <a:rPr lang="en-US" sz="1800" i="1" dirty="0"/>
              <a:t>Canteen </a:t>
            </a:r>
            <a:r>
              <a:rPr lang="en-US" sz="1800" i="1" dirty="0"/>
              <a:t>Co.</a:t>
            </a:r>
            <a:r>
              <a:rPr lang="en-US" sz="1800" dirty="0"/>
              <a:t>, 317 NRLB 1052, 1054 (1995</a:t>
            </a:r>
            <a:r>
              <a:rPr lang="en-US" sz="1800" dirty="0"/>
              <a:t>), the Board was divided over whether the successor employer must offer the predecessor’s employees “unconditional offers” in order to demonstrate a “perfectly clear” intent to hire. </a:t>
            </a:r>
          </a:p>
          <a:p>
            <a:pPr lvl="1"/>
            <a:r>
              <a:rPr lang="en-US" sz="1600" dirty="0"/>
              <a:t>The majority held that unconditional offers were not necessary.  Therefore, Canteen was a perfectly clear successor because it expressed an intent to hire the old employees before announcing that it was setting initial terms.</a:t>
            </a:r>
          </a:p>
          <a:p>
            <a:pPr lvl="1"/>
            <a:r>
              <a:rPr lang="en-US" sz="1600" dirty="0"/>
              <a:t>The dissent took the position that “the perfectly clear exception should be limited to situations in which the employees have been tendered unconditional offers to hire, with no indication that the predecessor’s terms will be changed.”</a:t>
            </a:r>
            <a:endParaRPr lang="en-US" sz="1600" dirty="0"/>
          </a:p>
        </p:txBody>
      </p:sp>
      <p:sp>
        <p:nvSpPr>
          <p:cNvPr id="4" name="Date Placeholder 3"/>
          <p:cNvSpPr>
            <a:spLocks noGrp="1"/>
          </p:cNvSpPr>
          <p:nvPr>
            <p:ph type="dt" sz="half" idx="10"/>
          </p:nvPr>
        </p:nvSpPr>
        <p:spPr/>
        <p:txBody>
          <a:bodyPr/>
          <a:lstStyle/>
          <a:p>
            <a:fld id="{68B664B2-0CD7-4071-BA7D-B4C2D3C14FD2}"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31</a:t>
            </a:fld>
            <a:endParaRPr lang="en-US" altLang="en-US"/>
          </a:p>
        </p:txBody>
      </p:sp>
    </p:spTree>
    <p:extLst>
      <p:ext uri="{BB962C8B-B14F-4D97-AF65-F5344CB8AC3E}">
        <p14:creationId xmlns:p14="http://schemas.microsoft.com/office/powerpoint/2010/main" val="241818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GC’s Position</a:t>
            </a:r>
            <a:endParaRPr lang="en-US" b="1" dirty="0"/>
          </a:p>
        </p:txBody>
      </p:sp>
      <p:sp>
        <p:nvSpPr>
          <p:cNvPr id="3" name="Content Placeholder 2"/>
          <p:cNvSpPr>
            <a:spLocks noGrp="1"/>
          </p:cNvSpPr>
          <p:nvPr>
            <p:ph idx="1"/>
          </p:nvPr>
        </p:nvSpPr>
        <p:spPr>
          <a:xfrm>
            <a:off x="2057401" y="1828800"/>
            <a:ext cx="7924800" cy="4178300"/>
          </a:xfrm>
        </p:spPr>
        <p:txBody>
          <a:bodyPr/>
          <a:lstStyle/>
          <a:p>
            <a:r>
              <a:rPr lang="en-US" sz="1800" dirty="0"/>
              <a:t>In GC Memorandum 14-01, issued on February 25, 2014, the GC categorized unfair labor practice cases raising issues under the “perfectly clear successor” doctrine as among those cases of “particular concern” to him.  The Regional Offices were directed that all such cases be submitted to the Division of Advice. </a:t>
            </a:r>
            <a:endParaRPr lang="en-US" sz="1600" dirty="0"/>
          </a:p>
          <a:p>
            <a:r>
              <a:rPr lang="en-US" sz="1800" dirty="0"/>
              <a:t>In a pending case, </a:t>
            </a:r>
            <a:r>
              <a:rPr lang="en-US" sz="1800" i="1" dirty="0"/>
              <a:t>Novel Services Group</a:t>
            </a:r>
            <a:r>
              <a:rPr lang="en-US" sz="1800" dirty="0"/>
              <a:t>, </a:t>
            </a:r>
            <a:r>
              <a:rPr lang="en-US" sz="1800" dirty="0"/>
              <a:t>02-CA-113834, the ALJ held that a successor employer that explicitly notified employees before they commenced working that it was setting new terms and conditions of employment, was </a:t>
            </a:r>
            <a:r>
              <a:rPr lang="en-US" sz="1800" b="1" i="1" dirty="0"/>
              <a:t>not</a:t>
            </a:r>
            <a:r>
              <a:rPr lang="en-US" sz="1800" dirty="0"/>
              <a:t> a perfectly clear successor.</a:t>
            </a:r>
          </a:p>
          <a:p>
            <a:r>
              <a:rPr lang="en-US" sz="1800" dirty="0"/>
              <a:t>The GC has filed exceptions to the ALJ’s decision, and has asked the Board to revisit and overrule </a:t>
            </a:r>
            <a:r>
              <a:rPr lang="en-US" sz="1800" i="1" dirty="0"/>
              <a:t>Spruce Up</a:t>
            </a:r>
            <a:r>
              <a:rPr lang="en-US" sz="1800" dirty="0"/>
              <a:t> based on the dissenting opinion in </a:t>
            </a:r>
            <a:r>
              <a:rPr lang="en-US" sz="1800" i="1" dirty="0"/>
              <a:t>Spruce Up</a:t>
            </a:r>
            <a:r>
              <a:rPr lang="en-US" sz="1800" dirty="0"/>
              <a:t> and the concurrence in </a:t>
            </a:r>
            <a:r>
              <a:rPr lang="en-US" sz="1800" i="1" dirty="0"/>
              <a:t>Canteen Co. </a:t>
            </a:r>
            <a:endParaRPr lang="en-US" sz="1800" dirty="0"/>
          </a:p>
        </p:txBody>
      </p:sp>
      <p:sp>
        <p:nvSpPr>
          <p:cNvPr id="4" name="Date Placeholder 3"/>
          <p:cNvSpPr>
            <a:spLocks noGrp="1"/>
          </p:cNvSpPr>
          <p:nvPr>
            <p:ph type="dt" sz="half" idx="10"/>
          </p:nvPr>
        </p:nvSpPr>
        <p:spPr/>
        <p:txBody>
          <a:bodyPr/>
          <a:lstStyle/>
          <a:p>
            <a:fld id="{38EE1601-B4FC-4073-BDF1-5D3EF68854CC}"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32</a:t>
            </a:fld>
            <a:endParaRPr lang="en-US" altLang="en-US"/>
          </a:p>
        </p:txBody>
      </p:sp>
    </p:spTree>
    <p:extLst>
      <p:ext uri="{BB962C8B-B14F-4D97-AF65-F5344CB8AC3E}">
        <p14:creationId xmlns:p14="http://schemas.microsoft.com/office/powerpoint/2010/main" val="25164527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GC’s Position</a:t>
            </a:r>
            <a:endParaRPr lang="en-US" b="1" dirty="0"/>
          </a:p>
        </p:txBody>
      </p:sp>
      <p:sp>
        <p:nvSpPr>
          <p:cNvPr id="3" name="Content Placeholder 2"/>
          <p:cNvSpPr>
            <a:spLocks noGrp="1"/>
          </p:cNvSpPr>
          <p:nvPr>
            <p:ph idx="1"/>
          </p:nvPr>
        </p:nvSpPr>
        <p:spPr>
          <a:xfrm>
            <a:off x="2057401" y="1905000"/>
            <a:ext cx="7924800" cy="4102100"/>
          </a:xfrm>
        </p:spPr>
        <p:txBody>
          <a:bodyPr/>
          <a:lstStyle/>
          <a:p>
            <a:r>
              <a:rPr lang="en-US" sz="1800" dirty="0"/>
              <a:t>The </a:t>
            </a:r>
            <a:r>
              <a:rPr lang="en-US" sz="1800" dirty="0"/>
              <a:t>GC’s </a:t>
            </a:r>
            <a:r>
              <a:rPr lang="en-US" sz="1800" dirty="0"/>
              <a:t>position is that </a:t>
            </a:r>
            <a:r>
              <a:rPr lang="en-US" sz="1800" dirty="0"/>
              <a:t>by </a:t>
            </a:r>
            <a:r>
              <a:rPr lang="en-US" sz="1800" dirty="0"/>
              <a:t>narrowing the “perfectly clear” exception </a:t>
            </a:r>
            <a:r>
              <a:rPr lang="en-US" sz="1800" dirty="0"/>
              <a:t>in </a:t>
            </a:r>
            <a:r>
              <a:rPr lang="en-US" sz="1800" i="1" dirty="0"/>
              <a:t>Spruce Up</a:t>
            </a:r>
            <a:r>
              <a:rPr lang="en-US" sz="1800" dirty="0"/>
              <a:t>, the Board </a:t>
            </a:r>
            <a:r>
              <a:rPr lang="en-US" sz="1800" dirty="0"/>
              <a:t>misconstrued </a:t>
            </a:r>
            <a:r>
              <a:rPr lang="en-US" sz="1800" dirty="0"/>
              <a:t>and deviated from the Supreme Court’s </a:t>
            </a:r>
            <a:r>
              <a:rPr lang="en-US" sz="1800" dirty="0"/>
              <a:t>holding in </a:t>
            </a:r>
            <a:r>
              <a:rPr lang="en-US" sz="1800" i="1" dirty="0"/>
              <a:t>Burns</a:t>
            </a:r>
            <a:r>
              <a:rPr lang="en-US" sz="1800" dirty="0"/>
              <a:t>.  </a:t>
            </a:r>
            <a:endParaRPr lang="en-US" sz="1800" dirty="0"/>
          </a:p>
          <a:p>
            <a:r>
              <a:rPr lang="en-US" sz="1800" dirty="0"/>
              <a:t>The GC advocates a </a:t>
            </a:r>
            <a:r>
              <a:rPr lang="en-US" sz="1800" dirty="0"/>
              <a:t>standard that would </a:t>
            </a:r>
            <a:r>
              <a:rPr lang="en-US" sz="1800" dirty="0"/>
              <a:t>obligate a </a:t>
            </a:r>
            <a:r>
              <a:rPr lang="en-US" sz="1800" dirty="0"/>
              <a:t>successor </a:t>
            </a:r>
            <a:r>
              <a:rPr lang="en-US" sz="1800" dirty="0"/>
              <a:t>employer to bargain with a union once it has been established that it </a:t>
            </a:r>
            <a:r>
              <a:rPr lang="en-US" sz="1800" dirty="0"/>
              <a:t>“intends” to hire the predecessor’s employees.</a:t>
            </a:r>
          </a:p>
          <a:p>
            <a:r>
              <a:rPr lang="en-US" sz="1800" dirty="0"/>
              <a:t>This standard will require </a:t>
            </a:r>
            <a:r>
              <a:rPr lang="en-US" sz="1800" dirty="0"/>
              <a:t>purchasers that </a:t>
            </a:r>
            <a:r>
              <a:rPr lang="en-US" sz="1800" dirty="0"/>
              <a:t>intend to hire the </a:t>
            </a:r>
            <a:r>
              <a:rPr lang="en-US" sz="1800" dirty="0"/>
              <a:t>seller’s employees </a:t>
            </a:r>
            <a:r>
              <a:rPr lang="en-US" sz="1800" dirty="0"/>
              <a:t>to bargain with the union </a:t>
            </a:r>
            <a:r>
              <a:rPr lang="en-US" sz="1800" dirty="0"/>
              <a:t>over initial terms and conditions of employment.</a:t>
            </a:r>
          </a:p>
          <a:p>
            <a:r>
              <a:rPr lang="en-US" sz="1800" dirty="0"/>
              <a:t>The desire of the predecessor’s employees or their willingness to accept the new terms of employment offered by the successor employer would be irrelevant once it has been shown that the successor would retain those employees, even if only on different terms.    </a:t>
            </a:r>
            <a:r>
              <a:rPr lang="en-US" sz="1600" dirty="0"/>
              <a:t>  </a:t>
            </a:r>
            <a:endParaRPr lang="en-US" sz="1600" dirty="0"/>
          </a:p>
        </p:txBody>
      </p:sp>
      <p:sp>
        <p:nvSpPr>
          <p:cNvPr id="4" name="Date Placeholder 3"/>
          <p:cNvSpPr>
            <a:spLocks noGrp="1"/>
          </p:cNvSpPr>
          <p:nvPr>
            <p:ph type="dt" sz="half" idx="10"/>
          </p:nvPr>
        </p:nvSpPr>
        <p:spPr/>
        <p:txBody>
          <a:bodyPr/>
          <a:lstStyle/>
          <a:p>
            <a:fld id="{472F9D25-FF09-40B9-9EAF-45B3D49D6ED8}"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33</a:t>
            </a:fld>
            <a:endParaRPr lang="en-US" altLang="en-US"/>
          </a:p>
        </p:txBody>
      </p:sp>
    </p:spTree>
    <p:extLst>
      <p:ext uri="{BB962C8B-B14F-4D97-AF65-F5344CB8AC3E}">
        <p14:creationId xmlns:p14="http://schemas.microsoft.com/office/powerpoint/2010/main" val="1420458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Perfectly Clear Successor – A Management View on </a:t>
            </a:r>
            <a:r>
              <a:rPr lang="en-US" b="1" i="1" dirty="0" smtClean="0"/>
              <a:t>Spruce Up</a:t>
            </a:r>
            <a:endParaRPr lang="en-US" b="1" i="1" dirty="0"/>
          </a:p>
        </p:txBody>
      </p:sp>
      <p:sp>
        <p:nvSpPr>
          <p:cNvPr id="3" name="Content Placeholder 2"/>
          <p:cNvSpPr>
            <a:spLocks noGrp="1"/>
          </p:cNvSpPr>
          <p:nvPr>
            <p:ph idx="1"/>
          </p:nvPr>
        </p:nvSpPr>
        <p:spPr>
          <a:xfrm>
            <a:off x="2057401" y="2057400"/>
            <a:ext cx="7848600" cy="3949700"/>
          </a:xfrm>
        </p:spPr>
        <p:txBody>
          <a:bodyPr/>
          <a:lstStyle/>
          <a:p>
            <a:r>
              <a:rPr lang="en-US" sz="1800" dirty="0"/>
              <a:t>A successor employer’s right to set initial terms and conditions is part and parcel of its unfettered right, in the absence of an agreement to retain the predecessor’s employees, to hire whomever it pleases, subject only to the prohibition on refusing to hire the predecessor’s employees to avoid an obligation to recognize and bargain with its union.</a:t>
            </a:r>
          </a:p>
          <a:p>
            <a:r>
              <a:rPr lang="en-US" sz="1800" dirty="0"/>
              <a:t>A purchaser’s right to set the terms on which employment will be offered to the seller’s employees often is critical to the decision to purchase.  Any impairment of that right, through modification of the “perfectly clear successor” doctrine or otherwise, could adversely impact acquisition of struggling companies, thereby jeopardizing continuity of employment.</a:t>
            </a:r>
          </a:p>
          <a:p>
            <a:r>
              <a:rPr lang="en-US" sz="1800" dirty="0"/>
              <a:t>The NLRB’s interpretation of the “perfectly clear successor” exception articulated by the Supreme Court in </a:t>
            </a:r>
            <a:r>
              <a:rPr lang="en-US" sz="1800" i="1" dirty="0"/>
              <a:t>Burns</a:t>
            </a:r>
            <a:r>
              <a:rPr lang="en-US" sz="1800" dirty="0"/>
              <a:t> is a more than reasonable reading of the Court’s opinion, which has stood the test of time.  </a:t>
            </a:r>
            <a:endParaRPr lang="en-US" sz="1800" dirty="0"/>
          </a:p>
        </p:txBody>
      </p:sp>
      <p:sp>
        <p:nvSpPr>
          <p:cNvPr id="4" name="Date Placeholder 3"/>
          <p:cNvSpPr>
            <a:spLocks noGrp="1"/>
          </p:cNvSpPr>
          <p:nvPr>
            <p:ph type="dt" sz="half" idx="10"/>
          </p:nvPr>
        </p:nvSpPr>
        <p:spPr/>
        <p:txBody>
          <a:bodyPr/>
          <a:lstStyle/>
          <a:p>
            <a:fld id="{657FB92D-B077-40CB-A9EC-00EFCF26E623}" type="datetime4">
              <a:rPr lang="en-US" altLang="en-US" smtClean="0"/>
              <a:t>May 15, 2015</a:t>
            </a:fld>
            <a:endParaRPr lang="en-US" altLang="en-US"/>
          </a:p>
        </p:txBody>
      </p:sp>
      <p:sp>
        <p:nvSpPr>
          <p:cNvPr id="6" name="Slide Number Placeholder 5"/>
          <p:cNvSpPr>
            <a:spLocks noGrp="1"/>
          </p:cNvSpPr>
          <p:nvPr>
            <p:ph type="sldNum" sz="quarter" idx="12"/>
          </p:nvPr>
        </p:nvSpPr>
        <p:spPr/>
        <p:txBody>
          <a:bodyPr/>
          <a:lstStyle/>
          <a:p>
            <a:fld id="{ADA34696-925A-4033-B216-2CE5CF8ED0AB}" type="slidenum">
              <a:rPr lang="en-US" altLang="en-US" smtClean="0"/>
              <a:pPr/>
              <a:t>34</a:t>
            </a:fld>
            <a:endParaRPr lang="en-US" altLang="en-US"/>
          </a:p>
        </p:txBody>
      </p:sp>
    </p:spTree>
    <p:extLst>
      <p:ext uri="{BB962C8B-B14F-4D97-AF65-F5344CB8AC3E}">
        <p14:creationId xmlns:p14="http://schemas.microsoft.com/office/powerpoint/2010/main" val="620017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Perfectly Clear Successor – A Management View on </a:t>
            </a:r>
            <a:r>
              <a:rPr lang="en-US" b="1" i="1" dirty="0"/>
              <a:t>Spruce Up</a:t>
            </a:r>
          </a:p>
        </p:txBody>
      </p:sp>
      <p:sp>
        <p:nvSpPr>
          <p:cNvPr id="3" name="Content Placeholder 2"/>
          <p:cNvSpPr>
            <a:spLocks noGrp="1"/>
          </p:cNvSpPr>
          <p:nvPr>
            <p:ph idx="1"/>
          </p:nvPr>
        </p:nvSpPr>
        <p:spPr/>
        <p:txBody>
          <a:bodyPr/>
          <a:lstStyle/>
          <a:p>
            <a:r>
              <a:rPr lang="en-US" sz="1800" i="1" dirty="0"/>
              <a:t>Spruce Up </a:t>
            </a:r>
            <a:r>
              <a:rPr lang="en-US" sz="1800" dirty="0"/>
              <a:t>has been</a:t>
            </a:r>
            <a:r>
              <a:rPr lang="en-US" sz="1800" i="1" dirty="0"/>
              <a:t> </a:t>
            </a:r>
            <a:r>
              <a:rPr lang="en-US" sz="1800" dirty="0"/>
              <a:t>law for over 40 years.  It was and is a reasonable accommodation of the successor employer’s right to select its own workforce and the employees’ right to continued union representation. It establishes a bright line as to when the employer must bargain with the union over initial terms and when it need not do so. </a:t>
            </a:r>
          </a:p>
          <a:p>
            <a:r>
              <a:rPr lang="en-US" sz="1800" dirty="0"/>
              <a:t>Hollow assertions that the </a:t>
            </a:r>
            <a:r>
              <a:rPr lang="en-US" sz="1800" i="1" dirty="0"/>
              <a:t>Spruce Up</a:t>
            </a:r>
            <a:r>
              <a:rPr lang="en-US" sz="1800" dirty="0"/>
              <a:t> Board misconstrued or disregarded the Supreme Court’s holding in </a:t>
            </a:r>
            <a:r>
              <a:rPr lang="en-US" sz="1800" i="1" dirty="0"/>
              <a:t>Burns</a:t>
            </a:r>
            <a:r>
              <a:rPr lang="en-US" sz="1800" dirty="0"/>
              <a:t> are thoroughly unconvincing. Were that the case, </a:t>
            </a:r>
            <a:r>
              <a:rPr lang="en-US" sz="1800" i="1" dirty="0"/>
              <a:t>Spruce Up </a:t>
            </a:r>
            <a:r>
              <a:rPr lang="en-US" sz="1800" dirty="0"/>
              <a:t>would not have survived four decades.</a:t>
            </a:r>
            <a:r>
              <a:rPr lang="en-US" sz="1800" i="1" dirty="0"/>
              <a:t>  </a:t>
            </a:r>
            <a:r>
              <a:rPr lang="en-US" sz="1800" dirty="0"/>
              <a:t>    </a:t>
            </a:r>
          </a:p>
          <a:p>
            <a:r>
              <a:rPr lang="en-US" sz="1800" dirty="0"/>
              <a:t>When the successor employer’s intent to retain the predecessor’s employees is conditioned upon the willingness of those employees to accept employment on the terms that are offered, </a:t>
            </a:r>
            <a:r>
              <a:rPr lang="en-US" sz="1800" dirty="0" err="1"/>
              <a:t>successorship</a:t>
            </a:r>
            <a:r>
              <a:rPr lang="en-US" sz="1800" dirty="0"/>
              <a:t> status only can be determined after the successor employer has announced the new terms and the employees have had an opportunity to accept or reject them. Until then, no bargaining obligation arises. </a:t>
            </a:r>
          </a:p>
          <a:p>
            <a:r>
              <a:rPr lang="en-US" sz="1800" i="1" dirty="0"/>
              <a:t> </a:t>
            </a:r>
            <a:endParaRPr lang="en-US" sz="1800" i="1" dirty="0"/>
          </a:p>
        </p:txBody>
      </p:sp>
      <p:sp>
        <p:nvSpPr>
          <p:cNvPr id="4" name="Date Placeholder 3"/>
          <p:cNvSpPr>
            <a:spLocks noGrp="1"/>
          </p:cNvSpPr>
          <p:nvPr>
            <p:ph type="dt" sz="half" idx="10"/>
          </p:nvPr>
        </p:nvSpPr>
        <p:spPr/>
        <p:txBody>
          <a:bodyPr/>
          <a:lstStyle/>
          <a:p>
            <a:fld id="{1FF6B0D9-9A1B-47D3-9AD3-A2D29D446C23}" type="datetime4">
              <a:rPr lang="en-US" altLang="en-US" smtClean="0"/>
              <a:t>May 15, 2015</a:t>
            </a:fld>
            <a:endParaRPr lang="en-US" altLang="en-US"/>
          </a:p>
        </p:txBody>
      </p:sp>
      <p:sp>
        <p:nvSpPr>
          <p:cNvPr id="5" name="Slide Number Placeholder 4"/>
          <p:cNvSpPr>
            <a:spLocks noGrp="1"/>
          </p:cNvSpPr>
          <p:nvPr>
            <p:ph type="sldNum" sz="quarter" idx="12"/>
          </p:nvPr>
        </p:nvSpPr>
        <p:spPr/>
        <p:txBody>
          <a:bodyPr/>
          <a:lstStyle/>
          <a:p>
            <a:fld id="{ADA34696-925A-4033-B216-2CE5CF8ED0AB}" type="slidenum">
              <a:rPr lang="en-US" altLang="en-US" smtClean="0"/>
              <a:pPr/>
              <a:t>35</a:t>
            </a:fld>
            <a:endParaRPr lang="en-US" altLang="en-US"/>
          </a:p>
        </p:txBody>
      </p:sp>
    </p:spTree>
    <p:extLst>
      <p:ext uri="{BB962C8B-B14F-4D97-AF65-F5344CB8AC3E}">
        <p14:creationId xmlns:p14="http://schemas.microsoft.com/office/powerpoint/2010/main" val="40901219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Perfectly Clear Successor – A Management View on </a:t>
            </a:r>
            <a:r>
              <a:rPr lang="en-US" b="1" i="1" dirty="0"/>
              <a:t>Spruce Up</a:t>
            </a:r>
          </a:p>
        </p:txBody>
      </p:sp>
      <p:sp>
        <p:nvSpPr>
          <p:cNvPr id="3" name="Content Placeholder 2"/>
          <p:cNvSpPr>
            <a:spLocks noGrp="1"/>
          </p:cNvSpPr>
          <p:nvPr>
            <p:ph idx="1"/>
          </p:nvPr>
        </p:nvSpPr>
        <p:spPr/>
        <p:txBody>
          <a:bodyPr/>
          <a:lstStyle/>
          <a:p>
            <a:r>
              <a:rPr lang="en-US" sz="1800" dirty="0"/>
              <a:t>A purchaser can only be “perfectly clear successor” -- </a:t>
            </a:r>
            <a:r>
              <a:rPr lang="en-US" sz="1800" i="1" dirty="0"/>
              <a:t>i.e.</a:t>
            </a:r>
            <a:r>
              <a:rPr lang="en-US" sz="1800" dirty="0"/>
              <a:t>, a successor obligated to bargain with the seller’s union even prior to a determination of majority status -- when the purchaser by words and/or conduct demonstrates that in all events the predecessor’s employees will be retained. </a:t>
            </a:r>
          </a:p>
          <a:p>
            <a:r>
              <a:rPr lang="en-US" sz="1800" dirty="0"/>
              <a:t>No compelling argument has been or could be made to justify casting aside the rule established by the Board in </a:t>
            </a:r>
            <a:r>
              <a:rPr lang="en-US" sz="1800" i="1" dirty="0"/>
              <a:t>Spruce Up </a:t>
            </a:r>
            <a:r>
              <a:rPr lang="en-US" sz="1800" dirty="0"/>
              <a:t>in 1974.</a:t>
            </a:r>
            <a:endParaRPr lang="en-US" sz="1800" dirty="0"/>
          </a:p>
        </p:txBody>
      </p:sp>
      <p:sp>
        <p:nvSpPr>
          <p:cNvPr id="4" name="Date Placeholder 3"/>
          <p:cNvSpPr>
            <a:spLocks noGrp="1"/>
          </p:cNvSpPr>
          <p:nvPr>
            <p:ph type="dt" sz="half" idx="10"/>
          </p:nvPr>
        </p:nvSpPr>
        <p:spPr/>
        <p:txBody>
          <a:bodyPr/>
          <a:lstStyle/>
          <a:p>
            <a:fld id="{1FF6B0D9-9A1B-47D3-9AD3-A2D29D446C23}" type="datetime4">
              <a:rPr lang="en-US" altLang="en-US" smtClean="0"/>
              <a:t>May 15, 2015</a:t>
            </a:fld>
            <a:endParaRPr lang="en-US" altLang="en-US"/>
          </a:p>
        </p:txBody>
      </p:sp>
      <p:sp>
        <p:nvSpPr>
          <p:cNvPr id="5" name="Slide Number Placeholder 4"/>
          <p:cNvSpPr>
            <a:spLocks noGrp="1"/>
          </p:cNvSpPr>
          <p:nvPr>
            <p:ph type="sldNum" sz="quarter" idx="12"/>
          </p:nvPr>
        </p:nvSpPr>
        <p:spPr/>
        <p:txBody>
          <a:bodyPr/>
          <a:lstStyle/>
          <a:p>
            <a:fld id="{ADA34696-925A-4033-B216-2CE5CF8ED0AB}" type="slidenum">
              <a:rPr lang="en-US" altLang="en-US" smtClean="0"/>
              <a:pPr/>
              <a:t>36</a:t>
            </a:fld>
            <a:endParaRPr lang="en-US" altLang="en-US"/>
          </a:p>
        </p:txBody>
      </p:sp>
    </p:spTree>
    <p:extLst>
      <p:ext uri="{BB962C8B-B14F-4D97-AF65-F5344CB8AC3E}">
        <p14:creationId xmlns:p14="http://schemas.microsoft.com/office/powerpoint/2010/main" val="3952837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6197600" y="2927350"/>
            <a:ext cx="4013200" cy="2859992"/>
          </a:xfrm>
        </p:spPr>
        <p:txBody>
          <a:bodyPr/>
          <a:lstStyle/>
          <a:p>
            <a:pPr lvl="1" algn="ctr">
              <a:buNone/>
            </a:pPr>
            <a:r>
              <a:rPr lang="en-US" sz="3200" b="1"/>
              <a:t>2015</a:t>
            </a:r>
            <a:endParaRPr lang="en-US" sz="3200" b="1"/>
          </a:p>
        </p:txBody>
      </p:sp>
      <p:sp>
        <p:nvSpPr>
          <p:cNvPr id="8" name="Slide Number Placeholder 3"/>
          <p:cNvSpPr>
            <a:spLocks noGrp="1"/>
          </p:cNvSpPr>
          <p:nvPr>
            <p:ph type="sldNum" sz="quarter" idx="4"/>
          </p:nvPr>
        </p:nvSpPr>
        <p:spPr/>
        <p:txBody>
          <a:bodyPr/>
          <a:lstStyle/>
          <a:p>
            <a:fld id="{E3BA95C4-7F96-4ED4-B671-644C7C910790}" type="slidenum">
              <a:rPr lang="en-US">
                <a:solidFill>
                  <a:srgbClr val="FFFFFF"/>
                </a:solidFill>
              </a:rPr>
              <a:pPr/>
              <a:t>37</a:t>
            </a:fld>
            <a:endParaRPr lang="en-US">
              <a:solidFill>
                <a:srgbClr val="FFFFFF"/>
              </a:solidFill>
            </a:endParaRPr>
          </a:p>
        </p:txBody>
      </p:sp>
      <p:sp>
        <p:nvSpPr>
          <p:cNvPr id="9" name="Title 8"/>
          <p:cNvSpPr>
            <a:spLocks noGrp="1"/>
          </p:cNvSpPr>
          <p:nvPr>
            <p:ph type="ctrTitle" sz="quarter"/>
          </p:nvPr>
        </p:nvSpPr>
        <p:spPr/>
        <p:txBody>
          <a:bodyPr/>
          <a:lstStyle/>
          <a:p>
            <a:r>
              <a:rPr lang="en-US" smtClean="0"/>
              <a:t>NLRB Representation Case </a:t>
            </a:r>
            <a:br>
              <a:rPr lang="en-US" smtClean="0"/>
            </a:br>
            <a:r>
              <a:rPr lang="en-US" smtClean="0"/>
              <a:t>Rule Changes</a:t>
            </a:r>
            <a:endParaRPr lang="en-US"/>
          </a:p>
        </p:txBody>
      </p:sp>
      <p:sp>
        <p:nvSpPr>
          <p:cNvPr id="38917" name="Text Box 5"/>
          <p:cNvSpPr txBox="1">
            <a:spLocks noChangeArrowheads="1"/>
          </p:cNvSpPr>
          <p:nvPr/>
        </p:nvSpPr>
        <p:spPr>
          <a:xfrm>
            <a:off x="1905000" y="685800"/>
            <a:ext cx="2819400" cy="457200"/>
          </a:xfrm>
          <a:prstGeom prst="rect">
            <a:avLst/>
          </a:prstGeom>
          <a:noFill/>
          <a:ln w="9525">
            <a:noFill/>
            <a:miter lim="800000"/>
          </a:ln>
          <a:effectLst/>
        </p:spPr>
        <p:txBody>
          <a:bodyPr>
            <a:spAutoFit/>
          </a:bodyPr>
          <a:lstStyle/>
          <a:p>
            <a:pPr eaLnBrk="0" fontAlgn="base" hangingPunct="0">
              <a:spcBef>
                <a:spcPct val="50000"/>
              </a:spcBef>
              <a:spcAft>
                <a:spcPct val="0"/>
              </a:spcAft>
            </a:pPr>
            <a:endParaRPr lang="en-US" sz="2400">
              <a:solidFill>
                <a:srgbClr val="C00000"/>
              </a:solidFill>
              <a:latin typeface="Times New Roman" pitchFamily="18" charset="0"/>
            </a:endParaRPr>
          </a:p>
        </p:txBody>
      </p:sp>
      <p:sp>
        <p:nvSpPr>
          <p:cNvPr id="38923" name="AutoShape 11"/>
          <p:cNvSpPr>
            <a:spLocks noChangeAspect="1" noChangeArrowheads="1"/>
          </p:cNvSpPr>
          <p:nvPr/>
        </p:nvSpPr>
        <p:spPr>
          <a:xfrm>
            <a:off x="2514600" y="3581400"/>
            <a:ext cx="7848600" cy="2605088"/>
          </a:xfrm>
          <a:prstGeom prst="rect">
            <a:avLst/>
          </a:prstGeom>
          <a:noFill/>
          <a:ln w="9525">
            <a:noFill/>
            <a:miter lim="800000"/>
          </a:ln>
          <a:effectLst/>
        </p:spPr>
        <p:txBody>
          <a:bodyPr anchor="ctr"/>
          <a:lstStyle/>
          <a:p>
            <a:pPr marL="342900" indent="-342900" fontAlgn="base">
              <a:lnSpc>
                <a:spcPct val="80000"/>
              </a:lnSpc>
              <a:spcBef>
                <a:spcPct val="20000"/>
              </a:spcBef>
              <a:spcAft>
                <a:spcPct val="0"/>
              </a:spcAft>
              <a:buClr>
                <a:srgbClr val="C00000"/>
              </a:buClr>
              <a:buSzPct val="75000"/>
            </a:pPr>
            <a:r>
              <a:rPr lang="en-US" sz="2800" b="1">
                <a:solidFill>
                  <a:srgbClr val="2828FF"/>
                </a:solidFill>
              </a:rPr>
              <a:t>						</a:t>
            </a:r>
          </a:p>
          <a:p>
            <a:pPr marL="342900" indent="-342900" fontAlgn="base">
              <a:lnSpc>
                <a:spcPct val="80000"/>
              </a:lnSpc>
              <a:spcBef>
                <a:spcPct val="20000"/>
              </a:spcBef>
              <a:spcAft>
                <a:spcPct val="0"/>
              </a:spcAft>
              <a:buClr>
                <a:srgbClr val="C00000"/>
              </a:buClr>
              <a:buSzPct val="75000"/>
            </a:pPr>
            <a:r>
              <a:rPr lang="en-US" sz="2800" b="1">
                <a:solidFill>
                  <a:srgbClr val="2828FF"/>
                </a:solidFill>
              </a:rPr>
              <a:t>						</a:t>
            </a:r>
          </a:p>
          <a:p>
            <a:pPr marL="342900" indent="-342900" fontAlgn="base">
              <a:lnSpc>
                <a:spcPct val="80000"/>
              </a:lnSpc>
              <a:spcBef>
                <a:spcPct val="20000"/>
              </a:spcBef>
              <a:spcAft>
                <a:spcPct val="0"/>
              </a:spcAft>
              <a:buClr>
                <a:srgbClr val="C00000"/>
              </a:buClr>
              <a:buSzPct val="75000"/>
            </a:pPr>
            <a:endParaRPr lang="en-US" sz="2800" b="1">
              <a:solidFill>
                <a:srgbClr val="2828FF"/>
              </a:solidFill>
            </a:endParaRPr>
          </a:p>
        </p:txBody>
      </p:sp>
    </p:spTree>
    <p:extLst>
      <p:ext uri="{BB962C8B-B14F-4D97-AF65-F5344CB8AC3E}">
        <p14:creationId xmlns:p14="http://schemas.microsoft.com/office/powerpoint/2010/main" val="2682090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273" y="927903"/>
            <a:ext cx="7562127" cy="914400"/>
          </a:xfrm>
        </p:spPr>
        <p:txBody>
          <a:bodyPr/>
          <a:lstStyle/>
          <a:p>
            <a:r>
              <a:rPr lang="en-US" smtClean="0"/>
              <a:t>Overview of Presentation</a:t>
            </a:r>
            <a:endParaRPr lang="en-US"/>
          </a:p>
        </p:txBody>
      </p:sp>
      <p:sp>
        <p:nvSpPr>
          <p:cNvPr id="3" name="Content Placeholder 2"/>
          <p:cNvSpPr>
            <a:spLocks noGrp="1"/>
          </p:cNvSpPr>
          <p:nvPr>
            <p:ph idx="1"/>
          </p:nvPr>
        </p:nvSpPr>
        <p:spPr>
          <a:xfrm>
            <a:off x="2362201" y="1932973"/>
            <a:ext cx="7693025" cy="4514126"/>
          </a:xfrm>
        </p:spPr>
        <p:txBody>
          <a:bodyPr/>
          <a:lstStyle/>
          <a:p>
            <a:pPr>
              <a:buFont typeface="Wingdings" pitchFamily="2" charset="2"/>
              <a:buChar char="§"/>
            </a:pPr>
            <a:r>
              <a:rPr lang="en-US" b="1" smtClean="0"/>
              <a:t>Procedural History</a:t>
            </a:r>
          </a:p>
          <a:p>
            <a:pPr>
              <a:buFont typeface="Wingdings" pitchFamily="2" charset="2"/>
              <a:buChar char="§"/>
            </a:pPr>
            <a:r>
              <a:rPr lang="en-US" b="1" smtClean="0"/>
              <a:t>Changes</a:t>
            </a:r>
          </a:p>
          <a:p>
            <a:pPr lvl="1"/>
            <a:r>
              <a:rPr lang="en-US" b="1" smtClean="0">
                <a:solidFill>
                  <a:srgbClr val="000000"/>
                </a:solidFill>
              </a:rPr>
              <a:t>Filing the Petition</a:t>
            </a:r>
          </a:p>
          <a:p>
            <a:pPr lvl="1"/>
            <a:r>
              <a:rPr lang="en-US" b="1" smtClean="0">
                <a:solidFill>
                  <a:srgbClr val="000000"/>
                </a:solidFill>
              </a:rPr>
              <a:t>Initial Processing</a:t>
            </a:r>
          </a:p>
          <a:p>
            <a:pPr lvl="1"/>
            <a:r>
              <a:rPr lang="en-US" b="1" smtClean="0">
                <a:solidFill>
                  <a:srgbClr val="000000"/>
                </a:solidFill>
              </a:rPr>
              <a:t>Pre-Election Hearing</a:t>
            </a:r>
          </a:p>
          <a:p>
            <a:pPr lvl="1"/>
            <a:r>
              <a:rPr lang="en-US" b="1" smtClean="0">
                <a:solidFill>
                  <a:srgbClr val="000000"/>
                </a:solidFill>
              </a:rPr>
              <a:t>Decision and Direction of Election</a:t>
            </a:r>
          </a:p>
          <a:p>
            <a:pPr lvl="1"/>
            <a:r>
              <a:rPr lang="en-US" b="1" smtClean="0">
                <a:solidFill>
                  <a:srgbClr val="000000"/>
                </a:solidFill>
              </a:rPr>
              <a:t>Election</a:t>
            </a:r>
          </a:p>
          <a:p>
            <a:pPr lvl="1"/>
            <a:r>
              <a:rPr lang="en-US" b="1" smtClean="0">
                <a:solidFill>
                  <a:srgbClr val="000000"/>
                </a:solidFill>
              </a:rPr>
              <a:t>Post-Election</a:t>
            </a:r>
          </a:p>
          <a:p>
            <a:pPr lvl="1"/>
            <a:r>
              <a:rPr lang="en-US" b="1" smtClean="0">
                <a:solidFill>
                  <a:srgbClr val="000000"/>
                </a:solidFill>
              </a:rPr>
              <a:t>Blocking Charges</a:t>
            </a:r>
          </a:p>
          <a:p>
            <a:pPr>
              <a:buFont typeface="Wingdings" pitchFamily="2" charset="2"/>
              <a:buChar char="§"/>
            </a:pPr>
            <a:r>
              <a:rPr lang="en-US" b="1" smtClean="0"/>
              <a:t>Implementation</a:t>
            </a:r>
          </a:p>
          <a:p>
            <a:endParaRPr lang="en-US"/>
          </a:p>
        </p:txBody>
      </p:sp>
      <p:sp>
        <p:nvSpPr>
          <p:cNvPr id="4" name="Slide Number Placeholder 3"/>
          <p:cNvSpPr>
            <a:spLocks noGrp="1"/>
          </p:cNvSpPr>
          <p:nvPr>
            <p:ph type="sldNum" sz="quarter" idx="12"/>
          </p:nvPr>
        </p:nvSpPr>
        <p:spPr/>
        <p:txBody>
          <a:bodyPr/>
          <a:lstStyle/>
          <a:p>
            <a:fld id="{CA82BC09-9687-4DD1-9D9A-E11B37CCB959}" type="slidenum">
              <a:rPr lang="en-US" smtClean="0"/>
              <a:t>38</a:t>
            </a:fld>
            <a:endParaRPr lang="en-US"/>
          </a:p>
        </p:txBody>
      </p:sp>
      <p:pic>
        <p:nvPicPr>
          <p:cNvPr id="5"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291381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9422" y="972273"/>
            <a:ext cx="6632295" cy="937550"/>
          </a:xfrm>
        </p:spPr>
        <p:txBody>
          <a:bodyPr/>
          <a:lstStyle/>
          <a:p>
            <a:r>
              <a:rPr lang="en-US" smtClean="0"/>
              <a:t>Procedural History</a:t>
            </a:r>
            <a:endParaRPr lang="en-US"/>
          </a:p>
        </p:txBody>
      </p:sp>
      <p:sp>
        <p:nvSpPr>
          <p:cNvPr id="3" name="Content Placeholder 2"/>
          <p:cNvSpPr>
            <a:spLocks noGrp="1"/>
          </p:cNvSpPr>
          <p:nvPr>
            <p:ph idx="1"/>
          </p:nvPr>
        </p:nvSpPr>
        <p:spPr>
          <a:xfrm>
            <a:off x="2339051" y="2465408"/>
            <a:ext cx="7970134" cy="3991458"/>
          </a:xfrm>
        </p:spPr>
        <p:txBody>
          <a:bodyPr/>
          <a:lstStyle/>
          <a:p>
            <a:pPr>
              <a:buFont typeface="Wingdings" pitchFamily="2" charset="2"/>
              <a:buChar char="§"/>
            </a:pPr>
            <a:r>
              <a:rPr lang="en-US" b="1" smtClean="0"/>
              <a:t>Proposed</a:t>
            </a:r>
            <a:r>
              <a:rPr lang="en-US" smtClean="0"/>
              <a:t>: </a:t>
            </a:r>
            <a:r>
              <a:rPr lang="en-US" smtClean="0">
                <a:solidFill>
                  <a:srgbClr val="000000"/>
                </a:solidFill>
              </a:rPr>
              <a:t>June 22, 2011 (NPRM)</a:t>
            </a:r>
            <a:br>
              <a:rPr lang="en-US" smtClean="0">
                <a:solidFill>
                  <a:srgbClr val="000000"/>
                </a:solidFill>
              </a:rPr>
            </a:br>
            <a:endParaRPr lang="en-US" smtClean="0">
              <a:solidFill>
                <a:srgbClr val="000000"/>
              </a:solidFill>
            </a:endParaRPr>
          </a:p>
          <a:p>
            <a:pPr>
              <a:buFont typeface="Wingdings" pitchFamily="2" charset="2"/>
              <a:buChar char="§"/>
            </a:pPr>
            <a:r>
              <a:rPr lang="en-US" b="1" smtClean="0"/>
              <a:t>Public Hearing</a:t>
            </a:r>
            <a:r>
              <a:rPr lang="en-US" smtClean="0"/>
              <a:t>: </a:t>
            </a:r>
            <a:r>
              <a:rPr lang="en-US" smtClean="0">
                <a:solidFill>
                  <a:srgbClr val="000000"/>
                </a:solidFill>
              </a:rPr>
              <a:t>July 18 and 19, 2011</a:t>
            </a:r>
            <a:br>
              <a:rPr lang="en-US" smtClean="0">
                <a:solidFill>
                  <a:srgbClr val="000000"/>
                </a:solidFill>
              </a:rPr>
            </a:br>
            <a:endParaRPr lang="en-US" smtClean="0">
              <a:solidFill>
                <a:srgbClr val="000000"/>
              </a:solidFill>
            </a:endParaRPr>
          </a:p>
          <a:p>
            <a:pPr>
              <a:buFont typeface="Wingdings" pitchFamily="2" charset="2"/>
              <a:buChar char="§"/>
            </a:pPr>
            <a:r>
              <a:rPr lang="en-US" b="1" smtClean="0"/>
              <a:t>Final Rule Issued</a:t>
            </a:r>
            <a:r>
              <a:rPr lang="en-US" smtClean="0"/>
              <a:t>:  </a:t>
            </a:r>
            <a:r>
              <a:rPr lang="en-US" smtClean="0">
                <a:solidFill>
                  <a:srgbClr val="000000"/>
                </a:solidFill>
              </a:rPr>
              <a:t>December 22, 2011</a:t>
            </a:r>
            <a:br>
              <a:rPr lang="en-US" smtClean="0">
                <a:solidFill>
                  <a:srgbClr val="000000"/>
                </a:solidFill>
              </a:rPr>
            </a:br>
            <a:endParaRPr lang="en-US" smtClean="0">
              <a:solidFill>
                <a:srgbClr val="000000"/>
              </a:solidFill>
            </a:endParaRPr>
          </a:p>
          <a:p>
            <a:pPr>
              <a:buFont typeface="Wingdings" pitchFamily="2" charset="2"/>
              <a:buChar char="§"/>
            </a:pPr>
            <a:r>
              <a:rPr lang="en-US" b="1" smtClean="0"/>
              <a:t>Final Rule Effective</a:t>
            </a:r>
            <a:r>
              <a:rPr lang="en-US" smtClean="0"/>
              <a:t>:  </a:t>
            </a:r>
            <a:r>
              <a:rPr lang="en-US" smtClean="0">
                <a:solidFill>
                  <a:srgbClr val="000000"/>
                </a:solidFill>
              </a:rPr>
              <a:t>April 30, 2012 to </a:t>
            </a:r>
            <a:br>
              <a:rPr lang="en-US" smtClean="0">
                <a:solidFill>
                  <a:srgbClr val="000000"/>
                </a:solidFill>
              </a:rPr>
            </a:br>
            <a:r>
              <a:rPr lang="en-US" smtClean="0">
                <a:solidFill>
                  <a:srgbClr val="000000"/>
                </a:solidFill>
              </a:rPr>
              <a:t>				   May 14, 2012</a:t>
            </a:r>
          </a:p>
        </p:txBody>
      </p:sp>
      <p:sp>
        <p:nvSpPr>
          <p:cNvPr id="4" name="Slide Number Placeholder 3"/>
          <p:cNvSpPr>
            <a:spLocks noGrp="1"/>
          </p:cNvSpPr>
          <p:nvPr>
            <p:ph type="sldNum" sz="quarter" idx="12"/>
          </p:nvPr>
        </p:nvSpPr>
        <p:spPr/>
        <p:txBody>
          <a:bodyPr/>
          <a:lstStyle/>
          <a:p>
            <a:fld id="{CA82BC09-9687-4DD1-9D9A-E11B37CCB959}" type="slidenum">
              <a:rPr lang="en-US" smtClean="0"/>
              <a:t>39</a:t>
            </a:fld>
            <a:endParaRPr lang="en-US"/>
          </a:p>
        </p:txBody>
      </p:sp>
      <p:pic>
        <p:nvPicPr>
          <p:cNvPr id="5"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108732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law under </a:t>
            </a:r>
            <a:r>
              <a:rPr lang="en-US" i="1" dirty="0" smtClean="0"/>
              <a:t>Spruce-up </a:t>
            </a:r>
            <a:r>
              <a:rPr lang="en-US" dirty="0" smtClean="0"/>
              <a:t>allows the successor to set new terms of employment even though it is a “perfectly clear” successor.	</a:t>
            </a:r>
            <a:endParaRPr lang="en-US" dirty="0"/>
          </a:p>
        </p:txBody>
      </p:sp>
    </p:spTree>
    <p:extLst>
      <p:ext uri="{BB962C8B-B14F-4D97-AF65-F5344CB8AC3E}">
        <p14:creationId xmlns:p14="http://schemas.microsoft.com/office/powerpoint/2010/main" val="26558117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696" y="969264"/>
            <a:ext cx="6629400" cy="941832"/>
          </a:xfrm>
        </p:spPr>
        <p:txBody>
          <a:bodyPr/>
          <a:lstStyle/>
          <a:p>
            <a:r>
              <a:rPr lang="en-US" smtClean="0"/>
              <a:t>Procedural History</a:t>
            </a:r>
            <a:endParaRPr lang="en-US"/>
          </a:p>
        </p:txBody>
      </p:sp>
      <p:sp>
        <p:nvSpPr>
          <p:cNvPr id="3" name="Content Placeholder 2"/>
          <p:cNvSpPr>
            <a:spLocks noGrp="1"/>
          </p:cNvSpPr>
          <p:nvPr>
            <p:ph idx="1"/>
          </p:nvPr>
        </p:nvSpPr>
        <p:spPr>
          <a:xfrm>
            <a:off x="2396925" y="2291788"/>
            <a:ext cx="7693025" cy="4234527"/>
          </a:xfrm>
        </p:spPr>
        <p:txBody>
          <a:bodyPr/>
          <a:lstStyle/>
          <a:p>
            <a:pPr>
              <a:buFont typeface="Wingdings" pitchFamily="2" charset="2"/>
              <a:buChar char="§"/>
            </a:pPr>
            <a:r>
              <a:rPr lang="en-US" b="1" smtClean="0"/>
              <a:t>Proposed</a:t>
            </a:r>
            <a:r>
              <a:rPr lang="en-US" smtClean="0"/>
              <a:t>: </a:t>
            </a:r>
            <a:r>
              <a:rPr lang="en-US" smtClean="0">
                <a:solidFill>
                  <a:srgbClr val="000000"/>
                </a:solidFill>
              </a:rPr>
              <a:t>February 6, 2014 (NPRM)</a:t>
            </a:r>
            <a:br>
              <a:rPr lang="en-US" smtClean="0">
                <a:solidFill>
                  <a:srgbClr val="000000"/>
                </a:solidFill>
              </a:rPr>
            </a:br>
            <a:endParaRPr lang="en-US" smtClean="0">
              <a:solidFill>
                <a:srgbClr val="000000"/>
              </a:solidFill>
            </a:endParaRPr>
          </a:p>
          <a:p>
            <a:pPr>
              <a:buFont typeface="Wingdings" pitchFamily="2" charset="2"/>
              <a:buChar char="§"/>
            </a:pPr>
            <a:r>
              <a:rPr lang="en-US" b="1" smtClean="0"/>
              <a:t>Public Hearings</a:t>
            </a:r>
            <a:r>
              <a:rPr lang="en-US" smtClean="0"/>
              <a:t>: </a:t>
            </a:r>
            <a:r>
              <a:rPr lang="en-US" smtClean="0">
                <a:solidFill>
                  <a:srgbClr val="000000"/>
                </a:solidFill>
              </a:rPr>
              <a:t>April 10 and 11, 2014</a:t>
            </a:r>
            <a:br>
              <a:rPr lang="en-US" smtClean="0">
                <a:solidFill>
                  <a:srgbClr val="000000"/>
                </a:solidFill>
              </a:rPr>
            </a:br>
            <a:endParaRPr lang="en-US" smtClean="0">
              <a:solidFill>
                <a:srgbClr val="000000"/>
              </a:solidFill>
            </a:endParaRPr>
          </a:p>
          <a:p>
            <a:pPr>
              <a:buFont typeface="Wingdings" pitchFamily="2" charset="2"/>
              <a:buChar char="§"/>
            </a:pPr>
            <a:r>
              <a:rPr lang="en-US" b="1" smtClean="0"/>
              <a:t>Final Rule Issued</a:t>
            </a:r>
            <a:r>
              <a:rPr lang="en-US" smtClean="0"/>
              <a:t>:  </a:t>
            </a:r>
            <a:r>
              <a:rPr lang="en-US" smtClean="0">
                <a:solidFill>
                  <a:srgbClr val="000000"/>
                </a:solidFill>
              </a:rPr>
              <a:t>December 15, 2014</a:t>
            </a:r>
            <a:br>
              <a:rPr lang="en-US" smtClean="0">
                <a:solidFill>
                  <a:srgbClr val="000000"/>
                </a:solidFill>
              </a:rPr>
            </a:br>
            <a:endParaRPr lang="en-US" smtClean="0">
              <a:solidFill>
                <a:srgbClr val="000000"/>
              </a:solidFill>
            </a:endParaRPr>
          </a:p>
          <a:p>
            <a:endParaRPr lang="en-US"/>
          </a:p>
        </p:txBody>
      </p:sp>
      <p:sp>
        <p:nvSpPr>
          <p:cNvPr id="4" name="Slide Number Placeholder 3"/>
          <p:cNvSpPr>
            <a:spLocks noGrp="1"/>
          </p:cNvSpPr>
          <p:nvPr>
            <p:ph type="sldNum" sz="quarter" idx="12"/>
          </p:nvPr>
        </p:nvSpPr>
        <p:spPr/>
        <p:txBody>
          <a:bodyPr/>
          <a:lstStyle/>
          <a:p>
            <a:fld id="{CA82BC09-9687-4DD1-9D9A-E11B37CCB959}" type="slidenum">
              <a:rPr lang="en-US" smtClean="0"/>
              <a:t>40</a:t>
            </a:fld>
            <a:endParaRPr lang="en-US"/>
          </a:p>
        </p:txBody>
      </p:sp>
      <p:pic>
        <p:nvPicPr>
          <p:cNvPr id="7" name="Picture 6"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067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696" y="969264"/>
            <a:ext cx="6629400" cy="941832"/>
          </a:xfrm>
        </p:spPr>
        <p:txBody>
          <a:bodyPr/>
          <a:lstStyle/>
          <a:p>
            <a:r>
              <a:rPr lang="en-US" smtClean="0"/>
              <a:t>Procedural History</a:t>
            </a:r>
            <a:endParaRPr lang="en-US"/>
          </a:p>
        </p:txBody>
      </p:sp>
      <p:sp>
        <p:nvSpPr>
          <p:cNvPr id="3" name="Content Placeholder 2"/>
          <p:cNvSpPr>
            <a:spLocks noGrp="1"/>
          </p:cNvSpPr>
          <p:nvPr>
            <p:ph idx="1"/>
          </p:nvPr>
        </p:nvSpPr>
        <p:spPr>
          <a:xfrm>
            <a:off x="2362201" y="1851950"/>
            <a:ext cx="7693025" cy="4234527"/>
          </a:xfrm>
        </p:spPr>
        <p:txBody>
          <a:bodyPr/>
          <a:lstStyle/>
          <a:p>
            <a:pPr>
              <a:buNone/>
            </a:pPr>
            <a:r>
              <a:rPr lang="en-US" smtClean="0">
                <a:solidFill>
                  <a:srgbClr val="000000"/>
                </a:solidFill>
              </a:rPr>
              <a:t/>
            </a:r>
            <a:br>
              <a:rPr lang="en-US" smtClean="0">
                <a:solidFill>
                  <a:srgbClr val="000000"/>
                </a:solidFill>
              </a:rPr>
            </a:br>
            <a:endParaRPr lang="en-US" smtClean="0">
              <a:solidFill>
                <a:srgbClr val="000000"/>
              </a:solidFill>
            </a:endParaRPr>
          </a:p>
          <a:p>
            <a:pPr>
              <a:buFont typeface="Wingdings" pitchFamily="2" charset="2"/>
              <a:buChar char="§"/>
            </a:pPr>
            <a:r>
              <a:rPr lang="en-US" b="1" smtClean="0"/>
              <a:t>Effective Date</a:t>
            </a:r>
            <a:r>
              <a:rPr lang="en-US" smtClean="0"/>
              <a:t>:  </a:t>
            </a:r>
            <a:r>
              <a:rPr lang="en-US" b="1" smtClean="0">
                <a:solidFill>
                  <a:srgbClr val="000000"/>
                </a:solidFill>
              </a:rPr>
              <a:t>April 14, 2015</a:t>
            </a:r>
          </a:p>
          <a:p>
            <a:pPr>
              <a:buFont typeface="Wingdings" pitchFamily="2" charset="2"/>
              <a:buChar char="§"/>
            </a:pPr>
            <a:endParaRPr lang="en-US" b="1" smtClean="0">
              <a:solidFill>
                <a:srgbClr val="000000"/>
              </a:solidFill>
            </a:endParaRPr>
          </a:p>
          <a:p>
            <a:pPr>
              <a:buFont typeface="Wingdings" pitchFamily="2" charset="2"/>
              <a:buChar char="§"/>
            </a:pPr>
            <a:endParaRPr lang="en-US" b="1" smtClean="0">
              <a:solidFill>
                <a:srgbClr val="000000"/>
              </a:solidFill>
            </a:endParaRPr>
          </a:p>
          <a:p>
            <a:pPr>
              <a:buFont typeface="Wingdings" pitchFamily="2" charset="2"/>
              <a:buChar char="§"/>
            </a:pPr>
            <a:r>
              <a:rPr lang="en-US" b="1" smtClean="0">
                <a:solidFill>
                  <a:srgbClr val="000000"/>
                </a:solidFill>
              </a:rPr>
              <a:t>New Rules will only apply to petitions filed </a:t>
            </a:r>
            <a:r>
              <a:rPr lang="en-US" b="1" i="1" smtClean="0">
                <a:solidFill>
                  <a:srgbClr val="000000"/>
                </a:solidFill>
              </a:rPr>
              <a:t>on or after </a:t>
            </a:r>
            <a:r>
              <a:rPr lang="en-US" b="1" smtClean="0">
                <a:solidFill>
                  <a:srgbClr val="000000"/>
                </a:solidFill>
              </a:rPr>
              <a:t>April 14, 2015.  </a:t>
            </a:r>
            <a:br>
              <a:rPr lang="en-US" b="1" smtClean="0">
                <a:solidFill>
                  <a:srgbClr val="000000"/>
                </a:solidFill>
              </a:rPr>
            </a:br>
            <a:r>
              <a:rPr lang="en-US" b="1" smtClean="0">
                <a:solidFill>
                  <a:srgbClr val="000000"/>
                </a:solidFill>
              </a:rPr>
              <a:t>Old rules will continue to be applied to all petitions filed </a:t>
            </a:r>
            <a:r>
              <a:rPr lang="en-US" b="1" i="1" smtClean="0">
                <a:solidFill>
                  <a:srgbClr val="000000"/>
                </a:solidFill>
              </a:rPr>
              <a:t>before</a:t>
            </a:r>
            <a:r>
              <a:rPr lang="en-US" b="1" smtClean="0">
                <a:solidFill>
                  <a:srgbClr val="000000"/>
                </a:solidFill>
              </a:rPr>
              <a:t> April 14, 2015.</a:t>
            </a:r>
          </a:p>
          <a:p>
            <a:endParaRPr lang="en-US"/>
          </a:p>
        </p:txBody>
      </p:sp>
      <p:sp>
        <p:nvSpPr>
          <p:cNvPr id="4" name="Slide Number Placeholder 3"/>
          <p:cNvSpPr>
            <a:spLocks noGrp="1"/>
          </p:cNvSpPr>
          <p:nvPr>
            <p:ph type="sldNum" sz="quarter" idx="12"/>
          </p:nvPr>
        </p:nvSpPr>
        <p:spPr/>
        <p:txBody>
          <a:bodyPr/>
          <a:lstStyle/>
          <a:p>
            <a:fld id="{CA82BC09-9687-4DD1-9D9A-E11B37CCB959}" type="slidenum">
              <a:rPr lang="en-US" smtClean="0"/>
              <a:t>41</a:t>
            </a:fld>
            <a:endParaRPr lang="en-US"/>
          </a:p>
        </p:txBody>
      </p:sp>
      <p:pic>
        <p:nvPicPr>
          <p:cNvPr id="5" name="Picture 4" descr="april-2015-calendar.png"/>
          <p:cNvPicPr>
            <a:picLocks noChangeAspect="1"/>
          </p:cNvPicPr>
          <p:nvPr/>
        </p:nvPicPr>
        <p:blipFill>
          <a:blip r:embed="rId3"/>
          <a:srcRect r="2264" b="16390"/>
          <a:stretch>
            <a:fillRect/>
          </a:stretch>
        </p:blipFill>
        <p:spPr>
          <a:xfrm>
            <a:off x="7904422" y="1979271"/>
            <a:ext cx="2418154" cy="1747777"/>
          </a:xfrm>
          <a:prstGeom prst="rect">
            <a:avLst/>
          </a:prstGeom>
        </p:spPr>
      </p:pic>
      <p:sp>
        <p:nvSpPr>
          <p:cNvPr id="6" name="Oval 5"/>
          <p:cNvSpPr/>
          <p:nvPr/>
        </p:nvSpPr>
        <p:spPr>
          <a:xfrm>
            <a:off x="8700305" y="2826740"/>
            <a:ext cx="266217" cy="735747"/>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algn="ctr" eaLnBrk="0" fontAlgn="base" hangingPunct="0">
              <a:spcBef>
                <a:spcPct val="0"/>
              </a:spcBef>
              <a:spcAft>
                <a:spcPct val="0"/>
              </a:spcAft>
            </a:pPr>
            <a:endParaRPr lang="en-US" sz="2800">
              <a:latin typeface="Arial" pitchFamily="34" charset="0"/>
            </a:endParaRPr>
          </a:p>
        </p:txBody>
      </p:sp>
      <p:pic>
        <p:nvPicPr>
          <p:cNvPr id="7" name="Picture 6" descr="logocolo"/>
          <p:cNvPicPr>
            <a:picLocks noChangeAspect="1" noChangeArrowheads="1"/>
          </p:cNvPicPr>
          <p:nvPr/>
        </p:nvPicPr>
        <p:blipFill>
          <a:blip r:embed="rId4"/>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00168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bg/>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6" presetClass="emph" presetSubtype="0" fill="hold" grpId="0" nodeType="withEffect">
                                  <p:stCondLst>
                                    <p:cond delay="0"/>
                                  </p:stCondLst>
                                  <p:childTnLst>
                                    <p:animScale>
                                      <p:cBhvr>
                                        <p:cTn id="12" dur="2000" fill="hold"/>
                                        <p:tgtEl>
                                          <p:spTgt spid="6"/>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42</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Filing the Petition</a:t>
            </a:r>
            <a:endParaRPr lang="en-US"/>
          </a:p>
        </p:txBody>
      </p:sp>
      <p:sp>
        <p:nvSpPr>
          <p:cNvPr id="399363" name="Rectangle 3"/>
          <p:cNvSpPr>
            <a:spLocks noGrp="1" noChangeArrowheads="1"/>
          </p:cNvSpPr>
          <p:nvPr>
            <p:ph type="body" idx="1"/>
          </p:nvPr>
        </p:nvSpPr>
        <p:spPr>
          <a:xfrm>
            <a:off x="2362200" y="1600200"/>
            <a:ext cx="8305800" cy="4800600"/>
          </a:xfrm>
        </p:spPr>
        <p:txBody>
          <a:bodyPr/>
          <a:lstStyle/>
          <a:p>
            <a:pPr>
              <a:buFont typeface="Wingdings" pitchFamily="2" charset="2"/>
              <a:buChar char="§"/>
            </a:pPr>
            <a:r>
              <a:rPr lang="en-US" b="1" smtClean="0"/>
              <a:t>Petition form will include Petitioner’s preference on election details (date, time, place and method) </a:t>
            </a:r>
            <a:r>
              <a:rPr lang="en-US" sz="1800" b="1">
                <a:solidFill>
                  <a:srgbClr val="008000"/>
                </a:solidFill>
              </a:rPr>
              <a:t>(Sec. 102.61)</a:t>
            </a:r>
            <a:endParaRPr lang="en-US" sz="1800" b="1"/>
          </a:p>
          <a:p>
            <a:pPr>
              <a:buFont typeface="Wingdings" pitchFamily="2" charset="2"/>
              <a:buChar char="§"/>
            </a:pPr>
            <a:r>
              <a:rPr lang="en-US" b="1" smtClean="0"/>
              <a:t>Petition </a:t>
            </a:r>
            <a:r>
              <a:rPr lang="en-US" b="1" i="1" smtClean="0"/>
              <a:t>can</a:t>
            </a:r>
            <a:r>
              <a:rPr lang="en-US" b="1" smtClean="0"/>
              <a:t> be e-Filed </a:t>
            </a:r>
            <a:br>
              <a:rPr lang="en-US" b="1" smtClean="0"/>
            </a:br>
            <a:r>
              <a:rPr lang="en-US" sz="2000" b="1">
                <a:solidFill>
                  <a:srgbClr val="008000"/>
                </a:solidFill>
              </a:rPr>
              <a:t>(Sec. 102.60)</a:t>
            </a:r>
          </a:p>
          <a:p>
            <a:pPr>
              <a:lnSpc>
                <a:spcPct val="150000"/>
              </a:lnSpc>
              <a:buFont typeface="Wingdings" pitchFamily="2" charset="2"/>
              <a:buChar char="§"/>
            </a:pPr>
            <a:r>
              <a:rPr lang="en-US" b="1" smtClean="0"/>
              <a:t>When filed, Petition must be accompanied by:</a:t>
            </a:r>
            <a:endParaRPr lang="en-US" b="1" smtClean="0">
              <a:solidFill>
                <a:srgbClr val="008000"/>
              </a:solidFill>
            </a:endParaRPr>
          </a:p>
          <a:p>
            <a:pPr lvl="1">
              <a:buFont typeface="Wingdings" pitchFamily="2" charset="2"/>
              <a:buChar char="§"/>
            </a:pPr>
            <a:r>
              <a:rPr lang="en-US" b="1" smtClean="0">
                <a:solidFill>
                  <a:srgbClr val="000000"/>
                </a:solidFill>
              </a:rPr>
              <a:t>Showing of Interest </a:t>
            </a:r>
            <a:r>
              <a:rPr lang="en-US" smtClean="0">
                <a:solidFill>
                  <a:srgbClr val="000000"/>
                </a:solidFill>
              </a:rPr>
              <a:t>(may be e-filed or faxed if originals provided to Region within 2 business days)</a:t>
            </a:r>
            <a:r>
              <a:rPr lang="en-US" b="1" smtClean="0">
                <a:solidFill>
                  <a:srgbClr val="008000"/>
                </a:solidFill>
              </a:rPr>
              <a:t> </a:t>
            </a:r>
            <a:br>
              <a:rPr lang="en-US" b="1" smtClean="0">
                <a:solidFill>
                  <a:srgbClr val="008000"/>
                </a:solidFill>
              </a:rPr>
            </a:br>
            <a:r>
              <a:rPr lang="en-US" sz="1800" b="1">
                <a:solidFill>
                  <a:srgbClr val="008000"/>
                </a:solidFill>
              </a:rPr>
              <a:t>(Sec. 102.61)</a:t>
            </a:r>
            <a:endParaRPr lang="en-US" sz="1800">
              <a:solidFill>
                <a:srgbClr val="000000"/>
              </a:solidFill>
            </a:endParaRPr>
          </a:p>
          <a:p>
            <a:pPr lvl="1">
              <a:buFont typeface="Wingdings" pitchFamily="2" charset="2"/>
              <a:buChar char="§"/>
            </a:pPr>
            <a:r>
              <a:rPr lang="en-US" b="1" smtClean="0">
                <a:solidFill>
                  <a:srgbClr val="000000"/>
                </a:solidFill>
              </a:rPr>
              <a:t>Certificate of Service </a:t>
            </a:r>
            <a:r>
              <a:rPr lang="en-US" smtClean="0">
                <a:solidFill>
                  <a:srgbClr val="000000"/>
                </a:solidFill>
              </a:rPr>
              <a:t>showing service on all parties named in petition </a:t>
            </a:r>
            <a:r>
              <a:rPr lang="en-US" sz="1800" b="1">
                <a:solidFill>
                  <a:srgbClr val="008000"/>
                </a:solidFill>
              </a:rPr>
              <a:t>(Sec. 102.60)</a:t>
            </a:r>
            <a:endParaRPr lang="en-US" sz="1800"/>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8" name="Picture 7" descr="Electronic filing.jpg"/>
          <p:cNvPicPr>
            <a:picLocks noChangeAspect="1"/>
          </p:cNvPicPr>
          <p:nvPr/>
        </p:nvPicPr>
        <p:blipFill>
          <a:blip r:embed="rId4"/>
          <a:srcRect/>
          <a:stretch>
            <a:fillRect/>
          </a:stretch>
        </p:blipFill>
        <p:spPr>
          <a:xfrm>
            <a:off x="7503048" y="2581154"/>
            <a:ext cx="1972760" cy="1479570"/>
          </a:xfrm>
          <a:prstGeom prst="rect">
            <a:avLst/>
          </a:prstGeom>
        </p:spPr>
      </p:pic>
    </p:spTree>
    <p:extLst>
      <p:ext uri="{BB962C8B-B14F-4D97-AF65-F5344CB8AC3E}">
        <p14:creationId xmlns:p14="http://schemas.microsoft.com/office/powerpoint/2010/main" val="162825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43</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Filing the Petition</a:t>
            </a:r>
            <a:endParaRPr lang="en-US"/>
          </a:p>
        </p:txBody>
      </p:sp>
      <p:sp>
        <p:nvSpPr>
          <p:cNvPr id="399363" name="Rectangle 3"/>
          <p:cNvSpPr>
            <a:spLocks noGrp="1" noChangeArrowheads="1"/>
          </p:cNvSpPr>
          <p:nvPr>
            <p:ph type="body" idx="1"/>
          </p:nvPr>
        </p:nvSpPr>
        <p:spPr>
          <a:xfrm>
            <a:off x="2362201" y="1724628"/>
            <a:ext cx="7808089" cy="4676172"/>
          </a:xfrm>
        </p:spPr>
        <p:txBody>
          <a:bodyPr/>
          <a:lstStyle/>
          <a:p>
            <a:pPr>
              <a:buNone/>
            </a:pPr>
            <a:r>
              <a:rPr lang="en-US" b="1" smtClean="0"/>
              <a:t>Petitioner must serve the parties</a:t>
            </a:r>
            <a:br>
              <a:rPr lang="en-US" b="1" smtClean="0"/>
            </a:br>
            <a:r>
              <a:rPr lang="en-US" b="1" smtClean="0"/>
              <a:t> named in the petition with:</a:t>
            </a:r>
          </a:p>
          <a:p>
            <a:pPr>
              <a:buNone/>
            </a:pPr>
            <a:endParaRPr lang="en-US" sz="1400" b="1"/>
          </a:p>
          <a:p>
            <a:pPr lvl="1">
              <a:buFont typeface="Wingdings" pitchFamily="2" charset="2"/>
              <a:buChar char="§"/>
            </a:pPr>
            <a:r>
              <a:rPr lang="en-US" b="1" smtClean="0">
                <a:solidFill>
                  <a:srgbClr val="000000"/>
                </a:solidFill>
              </a:rPr>
              <a:t>A copy of the Petition </a:t>
            </a:r>
          </a:p>
          <a:p>
            <a:pPr lvl="1">
              <a:buFont typeface="Wingdings" pitchFamily="2" charset="2"/>
              <a:buChar char="§"/>
            </a:pPr>
            <a:r>
              <a:rPr lang="en-US" b="1" smtClean="0">
                <a:solidFill>
                  <a:srgbClr val="000000"/>
                </a:solidFill>
              </a:rPr>
              <a:t>Statement of Position form (new)</a:t>
            </a:r>
          </a:p>
          <a:p>
            <a:pPr lvl="1">
              <a:buFont typeface="Wingdings" pitchFamily="2" charset="2"/>
              <a:buChar char="§"/>
            </a:pPr>
            <a:r>
              <a:rPr lang="en-US" b="1" smtClean="0">
                <a:solidFill>
                  <a:srgbClr val="000000"/>
                </a:solidFill>
              </a:rPr>
              <a:t>Description of Procedures in R Cases (revised Form 4812)</a:t>
            </a:r>
          </a:p>
          <a:p>
            <a:pPr lvl="1">
              <a:spcBef>
                <a:spcPts val="1200"/>
              </a:spcBef>
              <a:buNone/>
            </a:pPr>
            <a:r>
              <a:rPr lang="en-US" sz="1800" b="1">
                <a:solidFill>
                  <a:srgbClr val="008000"/>
                </a:solidFill>
              </a:rPr>
              <a:t>(Sec. 102.60)</a:t>
            </a:r>
            <a:endParaRPr lang="en-US" sz="1800" b="1">
              <a:solidFill>
                <a:srgbClr val="000000"/>
              </a:solidFill>
            </a:endParaRPr>
          </a:p>
          <a:p>
            <a:pPr marL="463550" lvl="1" indent="-6350">
              <a:buNone/>
            </a:pPr>
            <a:endParaRPr lang="en-US" sz="1600" i="1">
              <a:solidFill>
                <a:schemeClr val="tx2">
                  <a:lumMod val="75000"/>
                </a:schemeClr>
              </a:solidFill>
            </a:endParaRPr>
          </a:p>
          <a:p>
            <a:pPr marL="463550" lvl="1" indent="-6350">
              <a:buNone/>
            </a:pPr>
            <a:r>
              <a:rPr lang="en-US" i="1" smtClean="0">
                <a:solidFill>
                  <a:schemeClr val="tx2">
                    <a:lumMod val="75000"/>
                  </a:schemeClr>
                </a:solidFill>
              </a:rPr>
              <a:t>The Statement of Position form and the Description of Procedures will be available on the NLRB website and in Field Offices.</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service.jpg"/>
          <p:cNvPicPr>
            <a:picLocks noChangeAspect="1"/>
          </p:cNvPicPr>
          <p:nvPr/>
        </p:nvPicPr>
        <p:blipFill>
          <a:blip r:embed="rId4"/>
          <a:srcRect/>
          <a:stretch>
            <a:fillRect/>
          </a:stretch>
        </p:blipFill>
        <p:spPr>
          <a:xfrm>
            <a:off x="8211381" y="1770927"/>
            <a:ext cx="1721278" cy="2141316"/>
          </a:xfrm>
          <a:prstGeom prst="rect">
            <a:avLst/>
          </a:prstGeom>
        </p:spPr>
      </p:pic>
    </p:spTree>
    <p:extLst>
      <p:ext uri="{BB962C8B-B14F-4D97-AF65-F5344CB8AC3E}">
        <p14:creationId xmlns:p14="http://schemas.microsoft.com/office/powerpoint/2010/main" val="289292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44</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85350" y="1713053"/>
            <a:ext cx="7808088" cy="4826643"/>
          </a:xfrm>
        </p:spPr>
        <p:txBody>
          <a:bodyPr/>
          <a:lstStyle/>
          <a:p>
            <a:pPr>
              <a:buNone/>
            </a:pPr>
            <a:r>
              <a:rPr lang="en-US" b="1" smtClean="0"/>
              <a:t>Region will serve:</a:t>
            </a:r>
          </a:p>
          <a:p>
            <a:pPr lvl="1">
              <a:buFont typeface="Wingdings" pitchFamily="2" charset="2"/>
              <a:buChar char="§"/>
            </a:pPr>
            <a:r>
              <a:rPr lang="en-US" b="1" smtClean="0">
                <a:solidFill>
                  <a:srgbClr val="000000"/>
                </a:solidFill>
              </a:rPr>
              <a:t>Notice of Hearing which sets </a:t>
            </a:r>
          </a:p>
          <a:p>
            <a:pPr lvl="2">
              <a:buClr>
                <a:schemeClr val="accent2"/>
              </a:buClr>
              <a:buFont typeface="Wingdings" pitchFamily="2" charset="2"/>
              <a:buChar char="§"/>
            </a:pPr>
            <a:r>
              <a:rPr lang="en-US" sz="2400" b="1">
                <a:solidFill>
                  <a:schemeClr val="tx2">
                    <a:lumMod val="75000"/>
                  </a:schemeClr>
                </a:solidFill>
              </a:rPr>
              <a:t>Hearing date</a:t>
            </a:r>
            <a:endParaRPr lang="en-US" sz="2400">
              <a:solidFill>
                <a:schemeClr val="tx2">
                  <a:lumMod val="75000"/>
                </a:schemeClr>
              </a:solidFill>
            </a:endParaRPr>
          </a:p>
          <a:p>
            <a:pPr lvl="2">
              <a:buClr>
                <a:schemeClr val="accent2"/>
              </a:buClr>
              <a:buFont typeface="Wingdings" pitchFamily="2" charset="2"/>
              <a:buChar char="§"/>
            </a:pPr>
            <a:r>
              <a:rPr lang="en-US" sz="2400" b="1">
                <a:solidFill>
                  <a:schemeClr val="tx2">
                    <a:lumMod val="75000"/>
                  </a:schemeClr>
                </a:solidFill>
              </a:rPr>
              <a:t>Statement of Position due date – </a:t>
            </a:r>
            <a:br>
              <a:rPr lang="en-US" sz="2400" b="1">
                <a:solidFill>
                  <a:schemeClr val="tx2">
                    <a:lumMod val="75000"/>
                  </a:schemeClr>
                </a:solidFill>
              </a:rPr>
            </a:br>
            <a:r>
              <a:rPr lang="en-US" sz="2400">
                <a:solidFill>
                  <a:schemeClr val="tx2">
                    <a:lumMod val="75000"/>
                  </a:schemeClr>
                </a:solidFill>
              </a:rPr>
              <a:t>generally </a:t>
            </a:r>
            <a:r>
              <a:rPr lang="en-US" sz="2400" i="1">
                <a:solidFill>
                  <a:schemeClr val="tx2">
                    <a:lumMod val="75000"/>
                  </a:schemeClr>
                </a:solidFill>
              </a:rPr>
              <a:t>noon</a:t>
            </a:r>
            <a:r>
              <a:rPr lang="en-US" sz="2400">
                <a:solidFill>
                  <a:schemeClr val="tx2">
                    <a:lumMod val="75000"/>
                  </a:schemeClr>
                </a:solidFill>
              </a:rPr>
              <a:t> of business day before hearing is set to open</a:t>
            </a:r>
          </a:p>
          <a:p>
            <a:pPr lvl="1">
              <a:buFont typeface="Wingdings" pitchFamily="2" charset="2"/>
              <a:buChar char="§"/>
            </a:pPr>
            <a:r>
              <a:rPr lang="en-US" b="1" smtClean="0">
                <a:solidFill>
                  <a:srgbClr val="000000"/>
                </a:solidFill>
              </a:rPr>
              <a:t>Notice of Petition for Election – </a:t>
            </a:r>
            <a:r>
              <a:rPr lang="en-US" smtClean="0">
                <a:solidFill>
                  <a:srgbClr val="000000"/>
                </a:solidFill>
              </a:rPr>
              <a:t>similar to current Form 5492 but specifies the proposed unit</a:t>
            </a:r>
          </a:p>
          <a:p>
            <a:pPr lvl="1">
              <a:buFont typeface="Wingdings" pitchFamily="2" charset="2"/>
              <a:buChar char="§"/>
            </a:pPr>
            <a:r>
              <a:rPr lang="en-US" b="1" smtClean="0">
                <a:solidFill>
                  <a:srgbClr val="000000"/>
                </a:solidFill>
              </a:rPr>
              <a:t>Description of Procedures in R Cases</a:t>
            </a:r>
          </a:p>
          <a:p>
            <a:pPr marL="742950" lvl="2" indent="-342900">
              <a:buFont typeface="Wingdings" pitchFamily="2" charset="2"/>
              <a:buChar char="§"/>
            </a:pPr>
            <a:r>
              <a:rPr lang="en-US" sz="2400" b="1">
                <a:solidFill>
                  <a:srgbClr val="000000"/>
                </a:solidFill>
              </a:rPr>
              <a:t>Statement of Position form  </a:t>
            </a:r>
          </a:p>
          <a:p>
            <a:pPr marL="742950" lvl="2" indent="-342900">
              <a:buFont typeface="Wingdings" pitchFamily="2" charset="2"/>
              <a:buChar char="§"/>
            </a:pPr>
            <a:r>
              <a:rPr lang="en-US" sz="2400" b="1">
                <a:solidFill>
                  <a:srgbClr val="000000"/>
                </a:solidFill>
              </a:rPr>
              <a:t>Copy of the petition</a:t>
            </a:r>
          </a:p>
          <a:p>
            <a:pPr marL="342900" lvl="1" indent="-342900">
              <a:spcBef>
                <a:spcPts val="1200"/>
              </a:spcBef>
              <a:buNone/>
            </a:pPr>
            <a:r>
              <a:rPr lang="en-US" sz="1800" b="1">
                <a:solidFill>
                  <a:srgbClr val="008000"/>
                </a:solidFill>
              </a:rPr>
              <a:t>(Sec. 102.63(a)(1))</a:t>
            </a:r>
            <a:endParaRPr lang="en-US" sz="1800" b="1">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service.jpg"/>
          <p:cNvPicPr>
            <a:picLocks noChangeAspect="1"/>
          </p:cNvPicPr>
          <p:nvPr/>
        </p:nvPicPr>
        <p:blipFill>
          <a:blip r:embed="rId4"/>
          <a:srcRect/>
          <a:stretch>
            <a:fillRect/>
          </a:stretch>
        </p:blipFill>
        <p:spPr>
          <a:xfrm>
            <a:off x="8367949" y="1678331"/>
            <a:ext cx="1414239" cy="1759351"/>
          </a:xfrm>
          <a:prstGeom prst="rect">
            <a:avLst/>
          </a:prstGeom>
        </p:spPr>
      </p:pic>
    </p:spTree>
    <p:extLst>
      <p:ext uri="{BB962C8B-B14F-4D97-AF65-F5344CB8AC3E}">
        <p14:creationId xmlns:p14="http://schemas.microsoft.com/office/powerpoint/2010/main" val="247367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par>
                          <p:cTn id="7" fill="hold">
                            <p:stCondLst>
                              <p:cond delay="1"/>
                            </p:stCondLst>
                            <p:childTnLst>
                              <p:par>
                                <p:cTn id="8" presetID="1" presetClass="entr" presetSubtype="0" fill="hold" nodeType="afterEffect">
                                  <p:stCondLst>
                                    <p:cond delay="1000"/>
                                  </p:stCondLst>
                                  <p:childTnLst>
                                    <p:set>
                                      <p:cBhvr>
                                        <p:cTn id="9" dur="1" fill="hold">
                                          <p:stCondLst>
                                            <p:cond delay="0"/>
                                          </p:stCondLst>
                                        </p:cTn>
                                        <p:tgtEl>
                                          <p:spTgt spid="399363">
                                            <p:txEl>
                                              <p:pRg st="2" end="2"/>
                                            </p:txEl>
                                          </p:spTgt>
                                        </p:tgtEl>
                                        <p:attrNameLst>
                                          <p:attrName>style.visibility</p:attrName>
                                        </p:attrNameLst>
                                      </p:cBhvr>
                                      <p:to>
                                        <p:strVal val="visible"/>
                                      </p:to>
                                    </p:set>
                                  </p:childTnLst>
                                </p:cTn>
                              </p:par>
                            </p:childTnLst>
                          </p:cTn>
                        </p:par>
                        <p:par>
                          <p:cTn id="10" fill="hold">
                            <p:stCondLst>
                              <p:cond delay="1002"/>
                            </p:stCondLst>
                            <p:childTnLst>
                              <p:par>
                                <p:cTn id="11" presetID="1" presetClass="entr" presetSubtype="0" fill="hold" nodeType="afterEffect">
                                  <p:stCondLst>
                                    <p:cond delay="100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93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45</a:t>
            </a:fld>
            <a:endParaRPr lang="en-US"/>
          </a:p>
        </p:txBody>
      </p:sp>
      <p:sp>
        <p:nvSpPr>
          <p:cNvPr id="399362" name="AutoShape 2"/>
          <p:cNvSpPr>
            <a:spLocks noGrp="1" noChangeArrowheads="1"/>
          </p:cNvSpPr>
          <p:nvPr>
            <p:ph type="title"/>
          </p:nvPr>
        </p:nvSpPr>
        <p:spPr>
          <a:xfrm>
            <a:off x="2297574" y="787078"/>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1" y="1273215"/>
            <a:ext cx="7808089" cy="5185459"/>
          </a:xfrm>
        </p:spPr>
        <p:txBody>
          <a:bodyPr/>
          <a:lstStyle/>
          <a:p>
            <a:pPr marL="463550" indent="0">
              <a:buNone/>
            </a:pPr>
            <a:r>
              <a:rPr lang="en-US" b="1" smtClean="0"/>
              <a:t>	Employer </a:t>
            </a:r>
            <a:r>
              <a:rPr lang="en-US" b="1" i="1" smtClean="0"/>
              <a:t>must</a:t>
            </a:r>
            <a:r>
              <a:rPr lang="en-US" b="1" smtClean="0"/>
              <a:t> </a:t>
            </a:r>
            <a:r>
              <a:rPr lang="en-US" sz="1800" b="1">
                <a:solidFill>
                  <a:srgbClr val="008000"/>
                </a:solidFill>
              </a:rPr>
              <a:t>(Sec. 102.63(a)(2))</a:t>
            </a:r>
            <a:r>
              <a:rPr lang="en-US" b="1" smtClean="0">
                <a:solidFill>
                  <a:srgbClr val="C00000"/>
                </a:solidFill>
              </a:rPr>
              <a:t>:</a:t>
            </a:r>
          </a:p>
          <a:p>
            <a:pPr marL="463550" indent="0">
              <a:buNone/>
            </a:pPr>
            <a:r>
              <a:rPr lang="en-US" b="1" smtClean="0"/>
              <a:t> </a:t>
            </a:r>
            <a:r>
              <a:rPr lang="en-US" sz="2400" b="1"/>
              <a:t>Post Notice of Petition for Election</a:t>
            </a:r>
            <a:r>
              <a:rPr lang="en-US" sz="2400" b="1">
                <a:solidFill>
                  <a:srgbClr val="008000"/>
                </a:solidFill>
              </a:rPr>
              <a:t> </a:t>
            </a:r>
          </a:p>
          <a:p>
            <a:pPr marL="741363" indent="-277813">
              <a:buFont typeface="Wingdings" pitchFamily="2" charset="2"/>
              <a:buChar char="§"/>
            </a:pPr>
            <a:r>
              <a:rPr lang="en-US" sz="2200" b="1" u="sng">
                <a:solidFill>
                  <a:srgbClr val="000000"/>
                </a:solidFill>
              </a:rPr>
              <a:t>When</a:t>
            </a:r>
            <a:r>
              <a:rPr lang="en-US" sz="2200" b="1">
                <a:solidFill>
                  <a:srgbClr val="000000"/>
                </a:solidFill>
              </a:rPr>
              <a:t>:  Within 2 business days of service </a:t>
            </a:r>
            <a:br>
              <a:rPr lang="en-US" sz="2200" b="1">
                <a:solidFill>
                  <a:srgbClr val="000000"/>
                </a:solidFill>
              </a:rPr>
            </a:br>
            <a:r>
              <a:rPr lang="en-US" sz="2200" b="1">
                <a:solidFill>
                  <a:srgbClr val="000000"/>
                </a:solidFill>
              </a:rPr>
              <a:t>of Notice of Hearing</a:t>
            </a:r>
          </a:p>
          <a:p>
            <a:pPr lvl="1">
              <a:buFont typeface="Wingdings" pitchFamily="2" charset="2"/>
              <a:buChar char="§"/>
            </a:pPr>
            <a:r>
              <a:rPr lang="en-US" sz="2200" b="1" u="sng">
                <a:solidFill>
                  <a:srgbClr val="000000"/>
                </a:solidFill>
              </a:rPr>
              <a:t>Where</a:t>
            </a:r>
            <a:r>
              <a:rPr lang="en-US" sz="2200" b="1">
                <a:solidFill>
                  <a:srgbClr val="000000"/>
                </a:solidFill>
              </a:rPr>
              <a:t>:  In conspicuous places, including all places where notices to employees are customarily posted</a:t>
            </a:r>
          </a:p>
          <a:p>
            <a:pPr lvl="1">
              <a:buFont typeface="Wingdings" pitchFamily="2" charset="2"/>
              <a:buChar char="§"/>
            </a:pPr>
            <a:r>
              <a:rPr lang="en-US" sz="2200" b="1" u="sng">
                <a:solidFill>
                  <a:srgbClr val="000000"/>
                </a:solidFill>
              </a:rPr>
              <a:t>How Long</a:t>
            </a:r>
            <a:r>
              <a:rPr lang="en-US" sz="2200" b="1">
                <a:solidFill>
                  <a:srgbClr val="000000"/>
                </a:solidFill>
              </a:rPr>
              <a:t>:  Until petition is dismissed or withdrawn or is replaced by the Notice of Election</a:t>
            </a:r>
          </a:p>
          <a:p>
            <a:pPr marL="463550" lvl="1" indent="-6350">
              <a:buNone/>
            </a:pPr>
            <a:r>
              <a:rPr lang="en-US" b="1" smtClean="0"/>
              <a:t>Distribute Notice electronically </a:t>
            </a:r>
            <a:r>
              <a:rPr lang="en-US" b="1" i="1" smtClean="0"/>
              <a:t>if</a:t>
            </a:r>
            <a:r>
              <a:rPr lang="en-US" b="1" smtClean="0"/>
              <a:t>  it customarily communicates with employees electronically </a:t>
            </a:r>
          </a:p>
          <a:p>
            <a:pPr lvl="1">
              <a:buFont typeface="Wingdings" pitchFamily="2" charset="2"/>
              <a:buChar char="§"/>
            </a:pPr>
            <a:r>
              <a:rPr lang="en-US" b="1" smtClean="0">
                <a:solidFill>
                  <a:srgbClr val="000000"/>
                </a:solidFill>
              </a:rPr>
              <a:t>Failure to post or distribute </a:t>
            </a:r>
            <a:r>
              <a:rPr lang="en-US" b="1" i="1" smtClean="0">
                <a:solidFill>
                  <a:srgbClr val="000000"/>
                </a:solidFill>
              </a:rPr>
              <a:t>may</a:t>
            </a:r>
            <a:r>
              <a:rPr lang="en-US" b="1" smtClean="0">
                <a:solidFill>
                  <a:srgbClr val="000000"/>
                </a:solidFill>
              </a:rPr>
              <a:t> be </a:t>
            </a:r>
            <a:br>
              <a:rPr lang="en-US" b="1" smtClean="0">
                <a:solidFill>
                  <a:srgbClr val="000000"/>
                </a:solidFill>
              </a:rPr>
            </a:br>
            <a:r>
              <a:rPr lang="en-US" b="1" smtClean="0">
                <a:solidFill>
                  <a:srgbClr val="000000"/>
                </a:solidFill>
              </a:rPr>
              <a:t>grounds for setting aside election</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nOTICE POSTING.png"/>
          <p:cNvPicPr>
            <a:picLocks noChangeAspect="1"/>
          </p:cNvPicPr>
          <p:nvPr/>
        </p:nvPicPr>
        <p:blipFill>
          <a:blip r:embed="rId4"/>
          <a:srcRect t="823" r="41508"/>
          <a:stretch>
            <a:fillRect/>
          </a:stretch>
        </p:blipFill>
        <p:spPr>
          <a:xfrm>
            <a:off x="9103507" y="1629296"/>
            <a:ext cx="1124656" cy="1264374"/>
          </a:xfrm>
          <a:prstGeom prst="rect">
            <a:avLst/>
          </a:prstGeom>
        </p:spPr>
      </p:pic>
      <p:pic>
        <p:nvPicPr>
          <p:cNvPr id="8" name="Picture 7" descr="intranet.jpg"/>
          <p:cNvPicPr>
            <a:picLocks noChangeAspect="1"/>
          </p:cNvPicPr>
          <p:nvPr/>
        </p:nvPicPr>
        <p:blipFill>
          <a:blip r:embed="rId5"/>
          <a:srcRect/>
          <a:stretch>
            <a:fillRect/>
          </a:stretch>
        </p:blipFill>
        <p:spPr>
          <a:xfrm>
            <a:off x="8518376" y="5259441"/>
            <a:ext cx="1446510" cy="1083486"/>
          </a:xfrm>
          <a:prstGeom prst="rect">
            <a:avLst/>
          </a:prstGeom>
        </p:spPr>
      </p:pic>
    </p:spTree>
    <p:extLst>
      <p:ext uri="{BB962C8B-B14F-4D97-AF65-F5344CB8AC3E}">
        <p14:creationId xmlns:p14="http://schemas.microsoft.com/office/powerpoint/2010/main" val="379042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6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46</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0" y="1724628"/>
            <a:ext cx="8305800" cy="4676172"/>
          </a:xfrm>
        </p:spPr>
        <p:txBody>
          <a:bodyPr/>
          <a:lstStyle/>
          <a:p>
            <a:pPr marL="342900" lvl="1" indent="-342900">
              <a:buNone/>
            </a:pPr>
            <a:r>
              <a:rPr lang="en-US" sz="2800" b="1"/>
              <a:t>Statement of Position form (in RC case) will include: </a:t>
            </a:r>
            <a:r>
              <a:rPr lang="en-US" sz="1800">
                <a:solidFill>
                  <a:srgbClr val="008000"/>
                </a:solidFill>
              </a:rPr>
              <a:t>(Sec. 102.63(b))</a:t>
            </a:r>
            <a:endParaRPr lang="en-US" b="1" smtClean="0"/>
          </a:p>
          <a:p>
            <a:pPr lvl="1">
              <a:buFont typeface="Wingdings" pitchFamily="2" charset="2"/>
              <a:buChar char="§"/>
            </a:pPr>
            <a:r>
              <a:rPr lang="en-US" b="1" smtClean="0">
                <a:solidFill>
                  <a:srgbClr val="000000"/>
                </a:solidFill>
              </a:rPr>
              <a:t>Jurisdiction and commerce (completed commerce questionnaire)</a:t>
            </a:r>
          </a:p>
          <a:p>
            <a:pPr lvl="1">
              <a:buFont typeface="Wingdings" pitchFamily="2" charset="2"/>
              <a:buChar char="§"/>
            </a:pPr>
            <a:r>
              <a:rPr lang="en-US" b="1" smtClean="0">
                <a:solidFill>
                  <a:srgbClr val="000000"/>
                </a:solidFill>
              </a:rPr>
              <a:t>Whether Employer agrees proposed unit is appropriate. If not:</a:t>
            </a:r>
          </a:p>
          <a:p>
            <a:pPr lvl="2">
              <a:buFont typeface="Wingdings" pitchFamily="2" charset="2"/>
              <a:buChar char="§"/>
            </a:pPr>
            <a:r>
              <a:rPr lang="en-US" b="1" smtClean="0">
                <a:solidFill>
                  <a:schemeClr val="tx2"/>
                </a:solidFill>
              </a:rPr>
              <a:t>Basis for contention it is not appropriate</a:t>
            </a:r>
          </a:p>
          <a:p>
            <a:pPr lvl="2">
              <a:buFont typeface="Wingdings" pitchFamily="2" charset="2"/>
              <a:buChar char="§"/>
            </a:pPr>
            <a:r>
              <a:rPr lang="en-US" b="1" smtClean="0">
                <a:solidFill>
                  <a:schemeClr val="tx2"/>
                </a:solidFill>
              </a:rPr>
              <a:t>The classifications, locations, or other employee groupings that should be added or excluded</a:t>
            </a:r>
          </a:p>
          <a:p>
            <a:pPr lvl="1">
              <a:buFont typeface="Wingdings" pitchFamily="2" charset="2"/>
              <a:buChar char="§"/>
            </a:pPr>
            <a:r>
              <a:rPr lang="en-US" b="1" smtClean="0">
                <a:solidFill>
                  <a:srgbClr val="000000"/>
                </a:solidFill>
              </a:rPr>
              <a:t>Individuals whose voting eligibility the Employer intends to contest at the pre-election hearing and the basis for each such contention</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74916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47</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0" y="1724628"/>
            <a:ext cx="8109030" cy="4815068"/>
          </a:xfrm>
        </p:spPr>
        <p:txBody>
          <a:bodyPr/>
          <a:lstStyle/>
          <a:p>
            <a:pPr>
              <a:buNone/>
            </a:pPr>
            <a:r>
              <a:rPr lang="en-US" b="1" smtClean="0"/>
              <a:t>Statement of Position form (cont.):</a:t>
            </a:r>
          </a:p>
          <a:p>
            <a:pPr lvl="1">
              <a:buFont typeface="Wingdings" pitchFamily="2" charset="2"/>
              <a:buChar char="§"/>
            </a:pPr>
            <a:r>
              <a:rPr lang="en-US" b="1" smtClean="0">
                <a:solidFill>
                  <a:srgbClr val="000000"/>
                </a:solidFill>
              </a:rPr>
              <a:t>Any election bar asserted by Employer</a:t>
            </a:r>
          </a:p>
          <a:p>
            <a:pPr lvl="1">
              <a:buFont typeface="Wingdings" pitchFamily="2" charset="2"/>
              <a:buChar char="§"/>
            </a:pPr>
            <a:r>
              <a:rPr lang="en-US" b="1" smtClean="0">
                <a:solidFill>
                  <a:srgbClr val="000000"/>
                </a:solidFill>
              </a:rPr>
              <a:t>Other issues Employer intends to raise at the pre-election hearing</a:t>
            </a:r>
          </a:p>
          <a:p>
            <a:pPr lvl="1">
              <a:buFont typeface="Wingdings" pitchFamily="2" charset="2"/>
              <a:buChar char="§"/>
            </a:pPr>
            <a:r>
              <a:rPr lang="en-US" b="1" smtClean="0">
                <a:solidFill>
                  <a:srgbClr val="000000"/>
                </a:solidFill>
              </a:rPr>
              <a:t>Employer’s position on election details:</a:t>
            </a:r>
          </a:p>
          <a:p>
            <a:pPr lvl="2">
              <a:buFont typeface="Wingdings" pitchFamily="2" charset="2"/>
              <a:buChar char="§"/>
            </a:pPr>
            <a:r>
              <a:rPr lang="en-US" b="1" smtClean="0">
                <a:solidFill>
                  <a:schemeClr val="tx2"/>
                </a:solidFill>
              </a:rPr>
              <a:t>Type (Manual, Mail, Mixed Mail/Manual)</a:t>
            </a:r>
          </a:p>
          <a:p>
            <a:pPr lvl="2">
              <a:buFont typeface="Wingdings" pitchFamily="2" charset="2"/>
              <a:buChar char="§"/>
            </a:pPr>
            <a:r>
              <a:rPr lang="en-US" b="1" smtClean="0">
                <a:solidFill>
                  <a:schemeClr val="tx2"/>
                </a:solidFill>
              </a:rPr>
              <a:t>Date(s)</a:t>
            </a:r>
          </a:p>
          <a:p>
            <a:pPr lvl="2">
              <a:buFont typeface="Wingdings" pitchFamily="2" charset="2"/>
              <a:buChar char="§"/>
            </a:pPr>
            <a:r>
              <a:rPr lang="en-US" b="1" smtClean="0">
                <a:solidFill>
                  <a:schemeClr val="tx2"/>
                </a:solidFill>
              </a:rPr>
              <a:t>Time(s)</a:t>
            </a:r>
          </a:p>
          <a:p>
            <a:pPr lvl="2">
              <a:buFont typeface="Wingdings" pitchFamily="2" charset="2"/>
              <a:buChar char="§"/>
            </a:pPr>
            <a:r>
              <a:rPr lang="en-US" b="1" smtClean="0">
                <a:solidFill>
                  <a:schemeClr val="tx2"/>
                </a:solidFill>
              </a:rPr>
              <a:t>Location(s)</a:t>
            </a:r>
          </a:p>
          <a:p>
            <a:pPr lvl="2">
              <a:buFont typeface="Wingdings" pitchFamily="2" charset="2"/>
              <a:buChar char="§"/>
            </a:pPr>
            <a:r>
              <a:rPr lang="en-US" b="1" smtClean="0">
                <a:solidFill>
                  <a:schemeClr val="tx2"/>
                </a:solidFill>
              </a:rPr>
              <a:t>Payroll Period information (length and last ending date)</a:t>
            </a:r>
          </a:p>
          <a:p>
            <a:pPr lvl="2">
              <a:buFont typeface="Wingdings" pitchFamily="2" charset="2"/>
              <a:buChar char="§"/>
            </a:pPr>
            <a:r>
              <a:rPr lang="en-US" b="1" smtClean="0">
                <a:solidFill>
                  <a:schemeClr val="tx2"/>
                </a:solidFill>
              </a:rPr>
              <a:t>Eligibility period (e.g. special eligibility formulas)</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67634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par>
                          <p:cTn id="15" fill="hold">
                            <p:stCondLst>
                              <p:cond delay="1"/>
                            </p:stCondLst>
                            <p:childTnLst>
                              <p:par>
                                <p:cTn id="16" presetID="1" presetClass="entr" presetSubtype="0" fill="hold" nodeType="afterEffect">
                                  <p:stCondLst>
                                    <p:cond delay="2000"/>
                                  </p:stCondLst>
                                  <p:childTnLst>
                                    <p:set>
                                      <p:cBhvr>
                                        <p:cTn id="17" dur="1" fill="hold">
                                          <p:stCondLst>
                                            <p:cond delay="0"/>
                                          </p:stCondLst>
                                        </p:cTn>
                                        <p:tgtEl>
                                          <p:spTgt spid="399363">
                                            <p:txEl>
                                              <p:pRg st="4" end="4"/>
                                            </p:txEl>
                                          </p:spTgt>
                                        </p:tgtEl>
                                        <p:attrNameLst>
                                          <p:attrName>style.visibility</p:attrName>
                                        </p:attrNameLst>
                                      </p:cBhvr>
                                      <p:to>
                                        <p:strVal val="visible"/>
                                      </p:to>
                                    </p:set>
                                  </p:childTnLst>
                                </p:cTn>
                              </p:par>
                            </p:childTnLst>
                          </p:cTn>
                        </p:par>
                        <p:par>
                          <p:cTn id="18" fill="hold">
                            <p:stCondLst>
                              <p:cond delay="2002"/>
                            </p:stCondLst>
                            <p:childTnLst>
                              <p:par>
                                <p:cTn id="19" presetID="1" presetClass="entr" presetSubtype="0" fill="hold" nodeType="afterEffect">
                                  <p:stCondLst>
                                    <p:cond delay="2000"/>
                                  </p:stCondLst>
                                  <p:childTnLst>
                                    <p:set>
                                      <p:cBhvr>
                                        <p:cTn id="20" dur="1" fill="hold">
                                          <p:stCondLst>
                                            <p:cond delay="0"/>
                                          </p:stCondLst>
                                        </p:cTn>
                                        <p:tgtEl>
                                          <p:spTgt spid="399363">
                                            <p:txEl>
                                              <p:pRg st="5" end="5"/>
                                            </p:txEl>
                                          </p:spTgt>
                                        </p:tgtEl>
                                        <p:attrNameLst>
                                          <p:attrName>style.visibility</p:attrName>
                                        </p:attrNameLst>
                                      </p:cBhvr>
                                      <p:to>
                                        <p:strVal val="visible"/>
                                      </p:to>
                                    </p:set>
                                  </p:childTnLst>
                                </p:cTn>
                              </p:par>
                            </p:childTnLst>
                          </p:cTn>
                        </p:par>
                        <p:par>
                          <p:cTn id="21" fill="hold">
                            <p:stCondLst>
                              <p:cond delay="4003"/>
                            </p:stCondLst>
                            <p:childTnLst>
                              <p:par>
                                <p:cTn id="22" presetID="1" presetClass="entr" presetSubtype="0" fill="hold" nodeType="afterEffect">
                                  <p:stCondLst>
                                    <p:cond delay="2000"/>
                                  </p:stCondLst>
                                  <p:childTnLst>
                                    <p:set>
                                      <p:cBhvr>
                                        <p:cTn id="23" dur="1" fill="hold">
                                          <p:stCondLst>
                                            <p:cond delay="0"/>
                                          </p:stCondLst>
                                        </p:cTn>
                                        <p:tgtEl>
                                          <p:spTgt spid="399363">
                                            <p:txEl>
                                              <p:pRg st="6" end="6"/>
                                            </p:txEl>
                                          </p:spTgt>
                                        </p:tgtEl>
                                        <p:attrNameLst>
                                          <p:attrName>style.visibility</p:attrName>
                                        </p:attrNameLst>
                                      </p:cBhvr>
                                      <p:to>
                                        <p:strVal val="visible"/>
                                      </p:to>
                                    </p:set>
                                  </p:childTnLst>
                                </p:cTn>
                              </p:par>
                            </p:childTnLst>
                          </p:cTn>
                        </p:par>
                        <p:par>
                          <p:cTn id="24" fill="hold">
                            <p:stCondLst>
                              <p:cond delay="6004"/>
                            </p:stCondLst>
                            <p:childTnLst>
                              <p:par>
                                <p:cTn id="25" presetID="1" presetClass="entr" presetSubtype="0" fill="hold" nodeType="afterEffect">
                                  <p:stCondLst>
                                    <p:cond delay="2000"/>
                                  </p:stCondLst>
                                  <p:childTnLst>
                                    <p:set>
                                      <p:cBhvr>
                                        <p:cTn id="26" dur="1" fill="hold">
                                          <p:stCondLst>
                                            <p:cond delay="0"/>
                                          </p:stCondLst>
                                        </p:cTn>
                                        <p:tgtEl>
                                          <p:spTgt spid="399363">
                                            <p:txEl>
                                              <p:pRg st="7" end="7"/>
                                            </p:txEl>
                                          </p:spTgt>
                                        </p:tgtEl>
                                        <p:attrNameLst>
                                          <p:attrName>style.visibility</p:attrName>
                                        </p:attrNameLst>
                                      </p:cBhvr>
                                      <p:to>
                                        <p:strVal val="visible"/>
                                      </p:to>
                                    </p:set>
                                  </p:childTnLst>
                                </p:cTn>
                              </p:par>
                            </p:childTnLst>
                          </p:cTn>
                        </p:par>
                        <p:par>
                          <p:cTn id="27" fill="hold">
                            <p:stCondLst>
                              <p:cond delay="8005"/>
                            </p:stCondLst>
                            <p:childTnLst>
                              <p:par>
                                <p:cTn id="28" presetID="1" presetClass="entr" presetSubtype="0" fill="hold" nodeType="afterEffect">
                                  <p:stCondLst>
                                    <p:cond delay="2000"/>
                                  </p:stCondLst>
                                  <p:childTnLst>
                                    <p:set>
                                      <p:cBhvr>
                                        <p:cTn id="29" dur="1" fill="hold">
                                          <p:stCondLst>
                                            <p:cond delay="0"/>
                                          </p:stCondLst>
                                        </p:cTn>
                                        <p:tgtEl>
                                          <p:spTgt spid="399363">
                                            <p:txEl>
                                              <p:pRg st="8" end="8"/>
                                            </p:txEl>
                                          </p:spTgt>
                                        </p:tgtEl>
                                        <p:attrNameLst>
                                          <p:attrName>style.visibility</p:attrName>
                                        </p:attrNameLst>
                                      </p:cBhvr>
                                      <p:to>
                                        <p:strVal val="visible"/>
                                      </p:to>
                                    </p:set>
                                  </p:childTnLst>
                                </p:cTn>
                              </p:par>
                            </p:childTnLst>
                          </p:cTn>
                        </p:par>
                        <p:par>
                          <p:cTn id="30" fill="hold">
                            <p:stCondLst>
                              <p:cond delay="10006"/>
                            </p:stCondLst>
                            <p:childTnLst>
                              <p:par>
                                <p:cTn id="31" presetID="1" presetClass="entr" presetSubtype="0" fill="hold" nodeType="afterEffect">
                                  <p:stCondLst>
                                    <p:cond delay="2000"/>
                                  </p:stCondLst>
                                  <p:childTnLst>
                                    <p:set>
                                      <p:cBhvr>
                                        <p:cTn id="32" dur="1" fill="hold">
                                          <p:stCondLst>
                                            <p:cond delay="0"/>
                                          </p:stCondLst>
                                        </p:cTn>
                                        <p:tgtEl>
                                          <p:spTgt spid="399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48</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0" y="1458411"/>
            <a:ext cx="8109030" cy="5243331"/>
          </a:xfrm>
        </p:spPr>
        <p:txBody>
          <a:bodyPr/>
          <a:lstStyle/>
          <a:p>
            <a:pPr>
              <a:buNone/>
            </a:pPr>
            <a:r>
              <a:rPr lang="en-US" b="1" smtClean="0"/>
              <a:t>Statement of Position form (cont.):</a:t>
            </a:r>
          </a:p>
          <a:p>
            <a:pPr lvl="1">
              <a:buFont typeface="Wingdings" pitchFamily="2" charset="2"/>
              <a:buChar char="§"/>
            </a:pPr>
            <a:r>
              <a:rPr lang="en-US" b="1" smtClean="0">
                <a:solidFill>
                  <a:srgbClr val="000000"/>
                </a:solidFill>
              </a:rPr>
              <a:t>Name, title, and contact information for Employer’s authorized representative for service</a:t>
            </a:r>
          </a:p>
          <a:p>
            <a:pPr lvl="1">
              <a:buFont typeface="Wingdings" pitchFamily="2" charset="2"/>
              <a:buChar char="§"/>
            </a:pPr>
            <a:r>
              <a:rPr lang="en-US" b="1" smtClean="0">
                <a:solidFill>
                  <a:srgbClr val="000000"/>
                </a:solidFill>
              </a:rPr>
              <a:t>Alphabetized electronic list(s) of employees:</a:t>
            </a:r>
          </a:p>
          <a:p>
            <a:pPr marL="1262063" lvl="2" indent="-347663">
              <a:buNone/>
            </a:pPr>
            <a:r>
              <a:rPr lang="en-US" b="1" smtClean="0">
                <a:solidFill>
                  <a:schemeClr val="tx2"/>
                </a:solidFill>
              </a:rPr>
              <a:t>(a) With full names, work locations, shifts and job classifications of all individuals </a:t>
            </a:r>
            <a:r>
              <a:rPr lang="en-US" b="1" i="1" smtClean="0">
                <a:solidFill>
                  <a:schemeClr val="tx2"/>
                </a:solidFill>
              </a:rPr>
              <a:t>in proposed unit</a:t>
            </a:r>
          </a:p>
          <a:p>
            <a:pPr marL="1262063" lvl="2" indent="-347663">
              <a:buNone/>
            </a:pPr>
            <a:r>
              <a:rPr lang="en-US" b="1" smtClean="0">
                <a:solidFill>
                  <a:schemeClr val="tx2"/>
                </a:solidFill>
              </a:rPr>
              <a:t>(b) If Employer claims unit is inappropriate, a separate list of the full names, work locations, shifts and job classifications of all individuals Employer claims should be </a:t>
            </a:r>
            <a:r>
              <a:rPr lang="en-US" b="1" i="1" smtClean="0">
                <a:solidFill>
                  <a:schemeClr val="tx2"/>
                </a:solidFill>
              </a:rPr>
              <a:t>added to the unit</a:t>
            </a:r>
          </a:p>
          <a:p>
            <a:pPr lvl="1">
              <a:buFont typeface="Wingdings" pitchFamily="2" charset="2"/>
              <a:buChar char="§"/>
            </a:pPr>
            <a:r>
              <a:rPr lang="en-US" b="1" smtClean="0">
                <a:solidFill>
                  <a:srgbClr val="000000"/>
                </a:solidFill>
              </a:rPr>
              <a:t>If Employer contends unit is not appropriate, it must also separately list the individuals whom it believes should be </a:t>
            </a:r>
            <a:r>
              <a:rPr lang="en-US" b="1" i="1" smtClean="0">
                <a:solidFill>
                  <a:srgbClr val="000000"/>
                </a:solidFill>
              </a:rPr>
              <a:t>excluded from the proposed unit</a:t>
            </a:r>
            <a:r>
              <a:rPr lang="en-US" b="1" smtClean="0">
                <a:solidFill>
                  <a:srgbClr val="000000"/>
                </a:solidFill>
              </a:rPr>
              <a:t> to make it an appropriate unit.</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18139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49</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0" y="1562583"/>
            <a:ext cx="7692342" cy="5139159"/>
          </a:xfrm>
        </p:spPr>
        <p:txBody>
          <a:bodyPr/>
          <a:lstStyle/>
          <a:p>
            <a:pPr>
              <a:buNone/>
            </a:pPr>
            <a:r>
              <a:rPr lang="en-US" b="1" smtClean="0"/>
              <a:t>Statement of Position form (cont.):</a:t>
            </a:r>
          </a:p>
          <a:p>
            <a:pPr lvl="1">
              <a:buFont typeface="Wingdings" pitchFamily="2" charset="2"/>
              <a:buChar char="§"/>
            </a:pPr>
            <a:r>
              <a:rPr lang="en-US" b="1" smtClean="0">
                <a:solidFill>
                  <a:srgbClr val="000000"/>
                </a:solidFill>
              </a:rPr>
              <a:t>Failure to provide list:  </a:t>
            </a:r>
          </a:p>
          <a:p>
            <a:pPr marL="914400" lvl="2" indent="0">
              <a:buNone/>
            </a:pPr>
            <a:r>
              <a:rPr lang="en-US" sz="2200" b="1">
                <a:solidFill>
                  <a:schemeClr val="tx2"/>
                </a:solidFill>
              </a:rPr>
              <a:t>If the Employer fails to timely furnish the list of employees, the Employer will be precluded:</a:t>
            </a:r>
          </a:p>
          <a:p>
            <a:pPr marL="1262063" lvl="2" indent="-347663">
              <a:buFont typeface="Wingdings" pitchFamily="2" charset="2"/>
              <a:buChar char="§"/>
            </a:pPr>
            <a:r>
              <a:rPr lang="en-US" sz="2200" b="1">
                <a:solidFill>
                  <a:schemeClr val="tx2"/>
                </a:solidFill>
              </a:rPr>
              <a:t>from contesting the appropriateness of the proposed unit at any time and </a:t>
            </a:r>
          </a:p>
          <a:p>
            <a:pPr marL="1262063" lvl="2" indent="-347663">
              <a:buFont typeface="Wingdings" pitchFamily="2" charset="2"/>
              <a:buChar char="§"/>
            </a:pPr>
            <a:r>
              <a:rPr lang="en-US" sz="2200" b="1">
                <a:solidFill>
                  <a:schemeClr val="tx2"/>
                </a:solidFill>
              </a:rPr>
              <a:t>from contesting the eligibility or inclusion of any individuals at the pre-election hearing. </a:t>
            </a:r>
            <a:endParaRPr lang="en-US" sz="1800" b="1">
              <a:solidFill>
                <a:schemeClr val="tx2"/>
              </a:solidFill>
            </a:endParaRPr>
          </a:p>
          <a:p>
            <a:pPr lvl="1">
              <a:buClrTx/>
              <a:buFont typeface="Wingdings" pitchFamily="2" charset="2"/>
              <a:buChar char="§"/>
            </a:pPr>
            <a:r>
              <a:rPr lang="en-US" b="1" smtClean="0">
                <a:solidFill>
                  <a:srgbClr val="000000"/>
                </a:solidFill>
              </a:rPr>
              <a:t>Eligibility issues not raised</a:t>
            </a:r>
            <a:r>
              <a:rPr lang="en-US" smtClean="0">
                <a:solidFill>
                  <a:srgbClr val="000000"/>
                </a:solidFill>
              </a:rPr>
              <a:t> – At the election, a party generally can challenge someone for cause even if their eligibility was not contested at the hearing.  </a:t>
            </a:r>
            <a:br>
              <a:rPr lang="en-US" smtClean="0">
                <a:solidFill>
                  <a:srgbClr val="000000"/>
                </a:solidFill>
              </a:rPr>
            </a:br>
            <a:r>
              <a:rPr lang="en-US" sz="1800" b="1">
                <a:solidFill>
                  <a:srgbClr val="008000"/>
                </a:solidFill>
              </a:rPr>
              <a:t>(Sec. 102.66(d))</a:t>
            </a:r>
          </a:p>
          <a:p>
            <a:pPr lvl="1">
              <a:buNone/>
            </a:pPr>
            <a:endParaRPr lang="en-US" b="1" smtClean="0">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31147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536" y="3398795"/>
            <a:ext cx="8534401" cy="2281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What is the result?</a:t>
            </a:r>
            <a:br>
              <a:rPr lang="en-US" dirty="0" smtClean="0"/>
            </a:br>
            <a:r>
              <a:rPr lang="en-US" dirty="0" smtClean="0"/>
              <a:t>Successor employers who choose the benefit of hiring the predecessors experienced workforce can force predecessor employees to accept half of their wages and eliminate all benefits without even permitting the employees’ bargaining representative to have any say.  	</a:t>
            </a:r>
            <a:endParaRPr lang="en-US" dirty="0"/>
          </a:p>
        </p:txBody>
      </p:sp>
    </p:spTree>
    <p:extLst>
      <p:ext uri="{BB962C8B-B14F-4D97-AF65-F5344CB8AC3E}">
        <p14:creationId xmlns:p14="http://schemas.microsoft.com/office/powerpoint/2010/main" val="35092210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50</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1" y="1770927"/>
            <a:ext cx="7808089" cy="4676172"/>
          </a:xfrm>
        </p:spPr>
        <p:txBody>
          <a:bodyPr/>
          <a:lstStyle/>
          <a:p>
            <a:pPr>
              <a:buNone/>
            </a:pPr>
            <a:r>
              <a:rPr lang="en-US" b="1" smtClean="0"/>
              <a:t>Date for Pre-Election Hearing </a:t>
            </a:r>
            <a:r>
              <a:rPr lang="en-US" sz="1800" b="1">
                <a:solidFill>
                  <a:srgbClr val="008000"/>
                </a:solidFill>
              </a:rPr>
              <a:t>(Sec. 102.63(a)(1))</a:t>
            </a:r>
            <a:r>
              <a:rPr lang="en-US" b="1" smtClean="0"/>
              <a:t>:</a:t>
            </a:r>
          </a:p>
          <a:p>
            <a:pPr marL="463550" lvl="1" indent="-6350">
              <a:buNone/>
            </a:pPr>
            <a:r>
              <a:rPr lang="en-US" b="1" smtClean="0">
                <a:solidFill>
                  <a:srgbClr val="000000"/>
                </a:solidFill>
              </a:rPr>
              <a:t>Except in cases presenting unusually complex issues, the Regional Director will set the hearing for </a:t>
            </a:r>
          </a:p>
          <a:p>
            <a:pPr lvl="3">
              <a:buFont typeface="Wingdings" pitchFamily="2" charset="2"/>
              <a:buChar char="§"/>
            </a:pPr>
            <a:r>
              <a:rPr lang="en-US" sz="2200" b="1">
                <a:solidFill>
                  <a:schemeClr val="tx2"/>
                </a:solidFill>
              </a:rPr>
              <a:t>a date 8 days (excluding intervening Federal holidays) from the date of service of the </a:t>
            </a:r>
            <a:br>
              <a:rPr lang="en-US" sz="2200" b="1">
                <a:solidFill>
                  <a:schemeClr val="tx2"/>
                </a:solidFill>
              </a:rPr>
            </a:br>
            <a:r>
              <a:rPr lang="en-US" sz="2200" b="1">
                <a:solidFill>
                  <a:schemeClr val="tx2"/>
                </a:solidFill>
              </a:rPr>
              <a:t>Notice of Hearing </a:t>
            </a:r>
          </a:p>
          <a:p>
            <a:pPr lvl="3">
              <a:buFont typeface="Wingdings" pitchFamily="2" charset="2"/>
              <a:buChar char="§"/>
            </a:pPr>
            <a:endParaRPr lang="en-US" sz="2200" b="1">
              <a:solidFill>
                <a:schemeClr val="tx2"/>
              </a:solidFill>
            </a:endParaRPr>
          </a:p>
          <a:p>
            <a:pPr lvl="3">
              <a:buFont typeface="Wingdings" pitchFamily="2" charset="2"/>
              <a:buChar char="§"/>
            </a:pPr>
            <a:r>
              <a:rPr lang="en-US" sz="2200" b="1">
                <a:solidFill>
                  <a:schemeClr val="tx2"/>
                </a:solidFill>
              </a:rPr>
              <a:t>or the next business day thereafter if the 8</a:t>
            </a:r>
            <a:r>
              <a:rPr lang="en-US" sz="2200" b="1" baseline="30000">
                <a:solidFill>
                  <a:schemeClr val="tx2"/>
                </a:solidFill>
              </a:rPr>
              <a:t>th</a:t>
            </a:r>
            <a:r>
              <a:rPr lang="en-US" sz="2200" b="1">
                <a:solidFill>
                  <a:schemeClr val="tx2"/>
                </a:solidFill>
              </a:rPr>
              <a:t> day falls on a weekend or Federal holiday</a:t>
            </a:r>
          </a:p>
          <a:p>
            <a:pPr lvl="2">
              <a:buNone/>
            </a:pPr>
            <a:endParaRPr lang="en-US" sz="2400" b="1">
              <a:solidFill>
                <a:schemeClr val="tx2"/>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calendar.png"/>
          <p:cNvPicPr>
            <a:picLocks noChangeAspect="1"/>
          </p:cNvPicPr>
          <p:nvPr/>
        </p:nvPicPr>
        <p:blipFill>
          <a:blip r:embed="rId4"/>
          <a:srcRect/>
          <a:stretch>
            <a:fillRect/>
          </a:stretch>
        </p:blipFill>
        <p:spPr>
          <a:xfrm>
            <a:off x="2300808" y="3808071"/>
            <a:ext cx="1642302" cy="1162528"/>
          </a:xfrm>
          <a:prstGeom prst="rect">
            <a:avLst/>
          </a:prstGeom>
        </p:spPr>
      </p:pic>
    </p:spTree>
    <p:extLst>
      <p:ext uri="{BB962C8B-B14F-4D97-AF65-F5344CB8AC3E}">
        <p14:creationId xmlns:p14="http://schemas.microsoft.com/office/powerpoint/2010/main" val="251173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51</a:t>
            </a:fld>
            <a:endParaRPr lang="en-US"/>
          </a:p>
        </p:txBody>
      </p:sp>
      <p:sp>
        <p:nvSpPr>
          <p:cNvPr id="399362" name="AutoShape 2"/>
          <p:cNvSpPr>
            <a:spLocks noGrp="1" noChangeArrowheads="1"/>
          </p:cNvSpPr>
          <p:nvPr>
            <p:ph type="title"/>
          </p:nvPr>
        </p:nvSpPr>
        <p:spPr>
          <a:xfrm>
            <a:off x="2286000" y="914400"/>
            <a:ext cx="7010400" cy="609600"/>
          </a:xfrm>
        </p:spPr>
        <p:txBody>
          <a:bodyPr/>
          <a:lstStyle/>
          <a:p>
            <a:r>
              <a:rPr lang="en-US" smtClean="0"/>
              <a:t>Changes:  Initial Processing</a:t>
            </a:r>
            <a:endParaRPr lang="en-US"/>
          </a:p>
        </p:txBody>
      </p:sp>
      <p:sp>
        <p:nvSpPr>
          <p:cNvPr id="399363" name="Rectangle 3"/>
          <p:cNvSpPr>
            <a:spLocks noGrp="1" noChangeArrowheads="1"/>
          </p:cNvSpPr>
          <p:nvPr>
            <p:ph type="body" idx="1"/>
          </p:nvPr>
        </p:nvSpPr>
        <p:spPr>
          <a:xfrm>
            <a:off x="2362201" y="1770927"/>
            <a:ext cx="7808089" cy="4676172"/>
          </a:xfrm>
        </p:spPr>
        <p:txBody>
          <a:bodyPr/>
          <a:lstStyle/>
          <a:p>
            <a:pPr>
              <a:buNone/>
            </a:pPr>
            <a:r>
              <a:rPr lang="en-US" b="1" smtClean="0"/>
              <a:t>	Postponement of Hearing </a:t>
            </a:r>
            <a:br>
              <a:rPr lang="en-US" b="1" smtClean="0"/>
            </a:br>
            <a:r>
              <a:rPr lang="en-US" sz="1800" b="1">
                <a:solidFill>
                  <a:srgbClr val="008000"/>
                </a:solidFill>
              </a:rPr>
              <a:t>(Sec. 102.63(a)(1))</a:t>
            </a:r>
            <a:endParaRPr lang="en-US" sz="1800" b="1"/>
          </a:p>
          <a:p>
            <a:pPr marL="463550" lvl="1" indent="-6350">
              <a:buNone/>
            </a:pPr>
            <a:endParaRPr lang="en-US" sz="2800"/>
          </a:p>
          <a:p>
            <a:pPr marL="463550" lvl="1" indent="-6350">
              <a:buNone/>
            </a:pPr>
            <a:r>
              <a:rPr lang="en-US" sz="2800"/>
              <a:t>The Regional Director may postpone the hearing for</a:t>
            </a:r>
          </a:p>
          <a:p>
            <a:pPr lvl="1">
              <a:buFont typeface="Wingdings" pitchFamily="2" charset="2"/>
              <a:buChar char="§"/>
            </a:pPr>
            <a:r>
              <a:rPr lang="en-US" b="1" i="1" smtClean="0">
                <a:solidFill>
                  <a:srgbClr val="000000"/>
                </a:solidFill>
              </a:rPr>
              <a:t>up to </a:t>
            </a:r>
            <a:r>
              <a:rPr lang="en-US" smtClean="0">
                <a:solidFill>
                  <a:srgbClr val="000000"/>
                </a:solidFill>
              </a:rPr>
              <a:t>2 business days upon request of a party showing </a:t>
            </a:r>
            <a:r>
              <a:rPr lang="en-US" b="1" smtClean="0">
                <a:solidFill>
                  <a:srgbClr val="000000"/>
                </a:solidFill>
              </a:rPr>
              <a:t>special circumstances</a:t>
            </a:r>
          </a:p>
          <a:p>
            <a:pPr lvl="1">
              <a:buFont typeface="Wingdings" pitchFamily="2" charset="2"/>
              <a:buChar char="§"/>
            </a:pPr>
            <a:endParaRPr lang="en-US" sz="1200" b="1">
              <a:solidFill>
                <a:srgbClr val="000000"/>
              </a:solidFill>
            </a:endParaRPr>
          </a:p>
          <a:p>
            <a:pPr lvl="1">
              <a:buFont typeface="Wingdings" pitchFamily="2" charset="2"/>
              <a:buChar char="§"/>
            </a:pPr>
            <a:r>
              <a:rPr lang="en-US" b="1" i="1" smtClean="0">
                <a:solidFill>
                  <a:srgbClr val="000000"/>
                </a:solidFill>
              </a:rPr>
              <a:t>more than</a:t>
            </a:r>
            <a:r>
              <a:rPr lang="en-US" b="1" smtClean="0">
                <a:solidFill>
                  <a:srgbClr val="000000"/>
                </a:solidFill>
              </a:rPr>
              <a:t> </a:t>
            </a:r>
            <a:r>
              <a:rPr lang="en-US" smtClean="0">
                <a:solidFill>
                  <a:srgbClr val="000000"/>
                </a:solidFill>
              </a:rPr>
              <a:t>2 business days upon request of a party showing </a:t>
            </a:r>
            <a:r>
              <a:rPr lang="en-US" b="1" smtClean="0">
                <a:solidFill>
                  <a:srgbClr val="000000"/>
                </a:solidFill>
              </a:rPr>
              <a:t>extraordinary circumstances</a:t>
            </a:r>
            <a:r>
              <a:rPr lang="en-US" smtClean="0"/>
              <a:t>. </a:t>
            </a:r>
            <a:endParaRPr lang="en-US" b="1" smtClean="0">
              <a:solidFill>
                <a:srgbClr val="000000"/>
              </a:solidFill>
            </a:endParaRPr>
          </a:p>
          <a:p>
            <a:pPr>
              <a:buNone/>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rubber_stamp_postponed.png"/>
          <p:cNvPicPr>
            <a:picLocks noChangeAspect="1"/>
          </p:cNvPicPr>
          <p:nvPr/>
        </p:nvPicPr>
        <p:blipFill>
          <a:blip r:embed="rId4"/>
          <a:srcRect/>
          <a:stretch>
            <a:fillRect/>
          </a:stretch>
        </p:blipFill>
        <p:spPr>
          <a:xfrm>
            <a:off x="7603987" y="1615052"/>
            <a:ext cx="1127762" cy="1127762"/>
          </a:xfrm>
          <a:prstGeom prst="rect">
            <a:avLst/>
          </a:prstGeom>
        </p:spPr>
      </p:pic>
    </p:spTree>
    <p:extLst>
      <p:ext uri="{BB962C8B-B14F-4D97-AF65-F5344CB8AC3E}">
        <p14:creationId xmlns:p14="http://schemas.microsoft.com/office/powerpoint/2010/main" val="114025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52</a:t>
            </a:fld>
            <a:endParaRPr lang="en-US"/>
          </a:p>
        </p:txBody>
      </p:sp>
      <p:sp>
        <p:nvSpPr>
          <p:cNvPr id="399362" name="AutoShape 2"/>
          <p:cNvSpPr>
            <a:spLocks noGrp="1" noChangeArrowheads="1"/>
          </p:cNvSpPr>
          <p:nvPr>
            <p:ph type="title"/>
          </p:nvPr>
        </p:nvSpPr>
        <p:spPr>
          <a:xfrm>
            <a:off x="2204977" y="925975"/>
            <a:ext cx="7224532"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1" y="1574158"/>
            <a:ext cx="7808089" cy="5069710"/>
          </a:xfrm>
        </p:spPr>
        <p:txBody>
          <a:bodyPr/>
          <a:lstStyle/>
          <a:p>
            <a:pPr>
              <a:buNone/>
            </a:pPr>
            <a:r>
              <a:rPr lang="en-US" b="1" smtClean="0"/>
              <a:t>			</a:t>
            </a:r>
            <a:br>
              <a:rPr lang="en-US" b="1" smtClean="0"/>
            </a:br>
            <a:r>
              <a:rPr lang="en-US" b="1" smtClean="0"/>
              <a:t>		Hearing </a:t>
            </a:r>
            <a:r>
              <a:rPr lang="en-US" sz="1800" b="1">
                <a:solidFill>
                  <a:srgbClr val="008000"/>
                </a:solidFill>
              </a:rPr>
              <a:t>(Sec. 102.64):  </a:t>
            </a:r>
            <a:endParaRPr lang="en-US" sz="1800" b="1">
              <a:solidFill>
                <a:schemeClr val="tx2"/>
              </a:solidFill>
            </a:endParaRPr>
          </a:p>
          <a:p>
            <a:pPr lvl="1">
              <a:buFont typeface="Wingdings" pitchFamily="2" charset="2"/>
              <a:buChar char="§"/>
            </a:pPr>
            <a:endParaRPr lang="en-US" sz="1400" b="1">
              <a:solidFill>
                <a:srgbClr val="000000"/>
              </a:solidFill>
            </a:endParaRPr>
          </a:p>
          <a:p>
            <a:pPr lvl="1">
              <a:buFont typeface="Wingdings" pitchFamily="2" charset="2"/>
              <a:buChar char="§"/>
            </a:pPr>
            <a:endParaRPr lang="en-US" sz="1200" b="1">
              <a:solidFill>
                <a:srgbClr val="000000"/>
              </a:solidFill>
            </a:endParaRPr>
          </a:p>
          <a:p>
            <a:pPr lvl="1">
              <a:buFont typeface="Wingdings" pitchFamily="2" charset="2"/>
              <a:buChar char="§"/>
            </a:pPr>
            <a:endParaRPr lang="en-US" sz="1200" b="1">
              <a:solidFill>
                <a:srgbClr val="000000"/>
              </a:solidFill>
            </a:endParaRPr>
          </a:p>
          <a:p>
            <a:pPr lvl="1">
              <a:buFont typeface="Wingdings" pitchFamily="2" charset="2"/>
              <a:buChar char="§"/>
            </a:pPr>
            <a:r>
              <a:rPr lang="en-US" sz="2800" b="1">
                <a:solidFill>
                  <a:srgbClr val="000000"/>
                </a:solidFill>
              </a:rPr>
              <a:t>Purpose of the hearing is defined - to determine if a question of representation exists.</a:t>
            </a:r>
          </a:p>
          <a:p>
            <a:pPr lvl="1">
              <a:buFont typeface="Wingdings" pitchFamily="2" charset="2"/>
              <a:buChar char="§"/>
            </a:pPr>
            <a:endParaRPr lang="en-US" sz="1400"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872541" y="1666756"/>
            <a:ext cx="1252728" cy="1165413"/>
          </a:xfrm>
          <a:prstGeom prst="rect">
            <a:avLst/>
          </a:prstGeom>
        </p:spPr>
      </p:pic>
    </p:spTree>
    <p:extLst>
      <p:ext uri="{BB962C8B-B14F-4D97-AF65-F5344CB8AC3E}">
        <p14:creationId xmlns:p14="http://schemas.microsoft.com/office/powerpoint/2010/main" val="3255744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53</a:t>
            </a:fld>
            <a:endParaRPr lang="en-US"/>
          </a:p>
        </p:txBody>
      </p:sp>
      <p:sp>
        <p:nvSpPr>
          <p:cNvPr id="399362" name="AutoShape 2"/>
          <p:cNvSpPr>
            <a:spLocks noGrp="1" noChangeArrowheads="1"/>
          </p:cNvSpPr>
          <p:nvPr>
            <p:ph type="title"/>
          </p:nvPr>
        </p:nvSpPr>
        <p:spPr>
          <a:xfrm>
            <a:off x="2204977" y="925975"/>
            <a:ext cx="7224532"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1" y="1597307"/>
            <a:ext cx="7808089" cy="4849793"/>
          </a:xfrm>
        </p:spPr>
        <p:txBody>
          <a:bodyPr/>
          <a:lstStyle/>
          <a:p>
            <a:pPr lvl="2">
              <a:buNone/>
              <a:tabLst>
                <a:tab pos="1828800" algn="l"/>
              </a:tabLst>
            </a:pPr>
            <a:r>
              <a:rPr lang="en-US" sz="1200" b="1"/>
              <a:t>		</a:t>
            </a:r>
            <a:r>
              <a:rPr lang="en-US" sz="2800" b="1"/>
              <a:t>   </a:t>
            </a:r>
            <a:r>
              <a:rPr lang="en-US" sz="1200" b="1"/>
              <a:t/>
            </a:r>
            <a:br>
              <a:rPr lang="en-US" sz="1200" b="1"/>
            </a:br>
            <a:r>
              <a:rPr lang="en-US" b="1" smtClean="0"/>
              <a:t>	</a:t>
            </a:r>
            <a:r>
              <a:rPr lang="en-US" sz="2800" b="1"/>
              <a:t>Hearing</a:t>
            </a:r>
            <a:r>
              <a:rPr lang="en-US" b="1" smtClean="0"/>
              <a:t> </a:t>
            </a:r>
            <a:r>
              <a:rPr lang="en-US" sz="1800" b="1">
                <a:solidFill>
                  <a:srgbClr val="008000"/>
                </a:solidFill>
              </a:rPr>
              <a:t>(Sec. 102.64):</a:t>
            </a:r>
            <a:endParaRPr lang="en-US" sz="1800" b="1">
              <a:solidFill>
                <a:schemeClr val="tx2"/>
              </a:solidFill>
            </a:endParaRPr>
          </a:p>
          <a:p>
            <a:pPr lvl="1">
              <a:buFont typeface="Wingdings" pitchFamily="2" charset="2"/>
              <a:buChar char="§"/>
            </a:pPr>
            <a:endParaRPr lang="en-US" sz="1400" b="1">
              <a:solidFill>
                <a:srgbClr val="000000"/>
              </a:solidFill>
            </a:endParaRPr>
          </a:p>
          <a:p>
            <a:pPr lvl="1">
              <a:buFont typeface="Wingdings" pitchFamily="2" charset="2"/>
              <a:buChar char="§"/>
            </a:pPr>
            <a:endParaRPr lang="en-US" b="1" smtClean="0">
              <a:solidFill>
                <a:srgbClr val="000000"/>
              </a:solidFill>
            </a:endParaRPr>
          </a:p>
          <a:p>
            <a:pPr lvl="1">
              <a:buFont typeface="Wingdings" pitchFamily="2" charset="2"/>
              <a:buChar char="§"/>
            </a:pPr>
            <a:r>
              <a:rPr lang="en-US" b="1" smtClean="0">
                <a:solidFill>
                  <a:srgbClr val="000000"/>
                </a:solidFill>
              </a:rPr>
              <a:t>Although appropriate unit must always be established, disputes concerning individuals’ </a:t>
            </a:r>
            <a:r>
              <a:rPr lang="en-US" b="1" i="1" smtClean="0">
                <a:solidFill>
                  <a:srgbClr val="000000"/>
                </a:solidFill>
              </a:rPr>
              <a:t>eligibility</a:t>
            </a:r>
            <a:r>
              <a:rPr lang="en-US" b="1" smtClean="0">
                <a:solidFill>
                  <a:srgbClr val="000000"/>
                </a:solidFill>
              </a:rPr>
              <a:t> to vote or </a:t>
            </a:r>
            <a:r>
              <a:rPr lang="en-US" b="1" i="1" smtClean="0">
                <a:solidFill>
                  <a:srgbClr val="000000"/>
                </a:solidFill>
              </a:rPr>
              <a:t>inclusion</a:t>
            </a:r>
            <a:r>
              <a:rPr lang="en-US" b="1" smtClean="0">
                <a:solidFill>
                  <a:srgbClr val="000000"/>
                </a:solidFill>
              </a:rPr>
              <a:t> in an appropriate unit ordinarily need not be litigated.</a:t>
            </a:r>
          </a:p>
          <a:p>
            <a:pPr lvl="1">
              <a:buNone/>
            </a:pPr>
            <a:r>
              <a:rPr lang="en-US" b="1" smtClean="0">
                <a:solidFill>
                  <a:srgbClr val="000000"/>
                </a:solidFill>
              </a:rPr>
              <a:t>	</a:t>
            </a:r>
            <a:r>
              <a:rPr lang="en-US" b="1" smtClean="0">
                <a:solidFill>
                  <a:schemeClr val="tx2"/>
                </a:solidFill>
              </a:rPr>
              <a:t>RD has discretion to postpone litigation of eligibility and inclusion issues that affect a small percentage of employees in the unit.  </a:t>
            </a:r>
            <a:br>
              <a:rPr lang="en-US" b="1" smtClean="0">
                <a:solidFill>
                  <a:schemeClr val="tx2"/>
                </a:solidFill>
              </a:rPr>
            </a:br>
            <a:r>
              <a:rPr lang="en-US" b="1" smtClean="0">
                <a:solidFill>
                  <a:schemeClr val="tx2"/>
                </a:solidFill>
              </a:rPr>
              <a:t>No mandatory 20 percent rule. </a:t>
            </a:r>
          </a:p>
          <a:p>
            <a:pPr lvl="1">
              <a:buClrTx/>
              <a:buFont typeface="Wingdings" pitchFamily="2" charset="2"/>
              <a:buChar char="§"/>
            </a:pPr>
            <a:endParaRPr lang="en-US" b="1" smtClean="0">
              <a:solidFill>
                <a:srgbClr val="000000"/>
              </a:solidFill>
            </a:endParaRPr>
          </a:p>
          <a:p>
            <a:pPr>
              <a:buNone/>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877312" y="1664208"/>
            <a:ext cx="1258123" cy="1170432"/>
          </a:xfrm>
          <a:prstGeom prst="rect">
            <a:avLst/>
          </a:prstGeom>
        </p:spPr>
      </p:pic>
    </p:spTree>
    <p:extLst>
      <p:ext uri="{BB962C8B-B14F-4D97-AF65-F5344CB8AC3E}">
        <p14:creationId xmlns:p14="http://schemas.microsoft.com/office/powerpoint/2010/main" val="381510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54</a:t>
            </a:fld>
            <a:endParaRPr lang="en-US"/>
          </a:p>
        </p:txBody>
      </p:sp>
      <p:sp>
        <p:nvSpPr>
          <p:cNvPr id="399362" name="AutoShape 2"/>
          <p:cNvSpPr>
            <a:spLocks noGrp="1" noChangeArrowheads="1"/>
          </p:cNvSpPr>
          <p:nvPr>
            <p:ph type="title"/>
          </p:nvPr>
        </p:nvSpPr>
        <p:spPr>
          <a:xfrm>
            <a:off x="2228128" y="844952"/>
            <a:ext cx="6969889"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1" y="1423686"/>
            <a:ext cx="7808089" cy="5173884"/>
          </a:xfrm>
        </p:spPr>
        <p:txBody>
          <a:bodyPr/>
          <a:lstStyle/>
          <a:p>
            <a:pPr>
              <a:buNone/>
            </a:pPr>
            <a:r>
              <a:rPr lang="en-US" b="1" smtClean="0"/>
              <a:t>			</a:t>
            </a:r>
          </a:p>
          <a:p>
            <a:pPr>
              <a:buNone/>
            </a:pPr>
            <a:r>
              <a:rPr lang="en-US" b="1" smtClean="0"/>
              <a:t>			Hearing </a:t>
            </a:r>
            <a:r>
              <a:rPr lang="en-US" sz="1800" b="1">
                <a:solidFill>
                  <a:srgbClr val="008000"/>
                </a:solidFill>
              </a:rPr>
              <a:t>(Sec. 102.64):</a:t>
            </a:r>
            <a:endParaRPr lang="en-US" sz="1800" b="1">
              <a:solidFill>
                <a:schemeClr val="tx2"/>
              </a:solidFill>
            </a:endParaRPr>
          </a:p>
          <a:p>
            <a:pPr lvl="1">
              <a:buClrTx/>
              <a:buFont typeface="Wingdings" pitchFamily="2" charset="2"/>
              <a:buChar char="§"/>
            </a:pPr>
            <a:endParaRPr lang="en-US" sz="1400" b="1">
              <a:solidFill>
                <a:srgbClr val="000000"/>
              </a:solidFill>
            </a:endParaRPr>
          </a:p>
          <a:p>
            <a:pPr lvl="1">
              <a:buClrTx/>
              <a:buFont typeface="Wingdings" pitchFamily="2" charset="2"/>
              <a:buChar char="§"/>
            </a:pPr>
            <a:endParaRPr lang="en-US" sz="1200" b="1">
              <a:solidFill>
                <a:srgbClr val="000000"/>
              </a:solidFill>
            </a:endParaRPr>
          </a:p>
          <a:p>
            <a:pPr lvl="1">
              <a:buClrTx/>
              <a:buFont typeface="Wingdings" pitchFamily="2" charset="2"/>
              <a:buChar char="§"/>
            </a:pPr>
            <a:r>
              <a:rPr lang="en-US" b="1" smtClean="0">
                <a:solidFill>
                  <a:srgbClr val="000000"/>
                </a:solidFill>
              </a:rPr>
              <a:t>Statement of Position is received in evidence (RD may allow it to be amended in a timely manner for good cause) </a:t>
            </a:r>
          </a:p>
          <a:p>
            <a:pPr lvl="1">
              <a:buClrTx/>
              <a:buFont typeface="Wingdings" pitchFamily="2" charset="2"/>
              <a:buChar char="§"/>
            </a:pPr>
            <a:endParaRPr lang="en-US" b="1" smtClean="0">
              <a:solidFill>
                <a:srgbClr val="000000"/>
              </a:solidFill>
            </a:endParaRPr>
          </a:p>
          <a:p>
            <a:pPr lvl="1">
              <a:buClrTx/>
              <a:buFont typeface="Wingdings" pitchFamily="2" charset="2"/>
              <a:buChar char="§"/>
            </a:pPr>
            <a:r>
              <a:rPr lang="en-US" b="1" smtClean="0">
                <a:solidFill>
                  <a:srgbClr val="000000"/>
                </a:solidFill>
              </a:rPr>
              <a:t>All other parties will respond on the record to each issue raised in the Statement of Position before introduction of further evidence. (RD may allow responses to be amended in a timely manner for good cause) </a:t>
            </a: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9" name="Picture 8" descr="hearing.jpg"/>
          <p:cNvPicPr>
            <a:picLocks noChangeAspect="1"/>
          </p:cNvPicPr>
          <p:nvPr/>
        </p:nvPicPr>
        <p:blipFill>
          <a:blip r:embed="rId4"/>
          <a:srcRect t="-879" r="28838"/>
          <a:stretch>
            <a:fillRect/>
          </a:stretch>
        </p:blipFill>
        <p:spPr>
          <a:xfrm flipH="1">
            <a:off x="2877313" y="1664208"/>
            <a:ext cx="1258123" cy="1170432"/>
          </a:xfrm>
          <a:prstGeom prst="rect">
            <a:avLst/>
          </a:prstGeom>
        </p:spPr>
      </p:pic>
    </p:spTree>
    <p:extLst>
      <p:ext uri="{BB962C8B-B14F-4D97-AF65-F5344CB8AC3E}">
        <p14:creationId xmlns:p14="http://schemas.microsoft.com/office/powerpoint/2010/main" val="295584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55</a:t>
            </a:fld>
            <a:endParaRPr lang="en-US"/>
          </a:p>
        </p:txBody>
      </p:sp>
      <p:sp>
        <p:nvSpPr>
          <p:cNvPr id="399362" name="AutoShape 2"/>
          <p:cNvSpPr>
            <a:spLocks noGrp="1" noChangeArrowheads="1"/>
          </p:cNvSpPr>
          <p:nvPr>
            <p:ph type="title"/>
          </p:nvPr>
        </p:nvSpPr>
        <p:spPr>
          <a:xfrm>
            <a:off x="2204978" y="925975"/>
            <a:ext cx="7004613"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1" y="1770927"/>
            <a:ext cx="7808089" cy="4676172"/>
          </a:xfrm>
        </p:spPr>
        <p:txBody>
          <a:bodyPr/>
          <a:lstStyle/>
          <a:p>
            <a:pPr>
              <a:buNone/>
            </a:pPr>
            <a:r>
              <a:rPr lang="en-US" b="1" smtClean="0"/>
              <a:t>			Hearing </a:t>
            </a:r>
            <a:r>
              <a:rPr lang="en-US" sz="1800" b="1">
                <a:solidFill>
                  <a:srgbClr val="008000"/>
                </a:solidFill>
              </a:rPr>
              <a:t>(Sec. 102.66):</a:t>
            </a:r>
            <a:endParaRPr lang="en-US" sz="1800" b="1">
              <a:solidFill>
                <a:schemeClr val="tx2"/>
              </a:solidFill>
            </a:endParaRPr>
          </a:p>
          <a:p>
            <a:pPr lvl="1">
              <a:buClrTx/>
              <a:buFont typeface="Wingdings" pitchFamily="2" charset="2"/>
              <a:buChar char="§"/>
            </a:pPr>
            <a:endParaRPr lang="en-US" sz="1400" b="1">
              <a:solidFill>
                <a:srgbClr val="000000"/>
              </a:solidFill>
            </a:endParaRPr>
          </a:p>
          <a:p>
            <a:pPr lvl="1">
              <a:buClrTx/>
              <a:buFont typeface="Wingdings" pitchFamily="2" charset="2"/>
              <a:buChar char="§"/>
            </a:pPr>
            <a:endParaRPr lang="en-US" b="1" smtClean="0">
              <a:solidFill>
                <a:srgbClr val="000000"/>
              </a:solidFill>
            </a:endParaRPr>
          </a:p>
          <a:p>
            <a:pPr lvl="1">
              <a:buClrTx/>
              <a:buFont typeface="Wingdings" pitchFamily="2" charset="2"/>
              <a:buChar char="§"/>
            </a:pPr>
            <a:r>
              <a:rPr lang="en-US" b="1" smtClean="0">
                <a:solidFill>
                  <a:srgbClr val="000000"/>
                </a:solidFill>
              </a:rPr>
              <a:t>The hearing officer will not receive evidence concerning any issue as to which parties have not taken adverse positions, except: </a:t>
            </a:r>
          </a:p>
          <a:p>
            <a:pPr lvl="2">
              <a:buClrTx/>
              <a:buFont typeface="Wingdings" pitchFamily="2" charset="2"/>
              <a:buChar char="§"/>
            </a:pPr>
            <a:r>
              <a:rPr lang="en-US" sz="2400" b="1">
                <a:solidFill>
                  <a:schemeClr val="tx2"/>
                </a:solidFill>
              </a:rPr>
              <a:t>evidence regarding the Board’s jurisdiction; and </a:t>
            </a:r>
          </a:p>
          <a:p>
            <a:pPr lvl="2">
              <a:buClrTx/>
              <a:buFont typeface="Wingdings" pitchFamily="2" charset="2"/>
              <a:buChar char="§"/>
            </a:pPr>
            <a:r>
              <a:rPr lang="en-US" sz="2400" b="1">
                <a:solidFill>
                  <a:schemeClr val="tx2"/>
                </a:solidFill>
              </a:rPr>
              <a:t>other evidence the RD decides is necessary, such as evidence concerning the appropriateness of the proposed unit.</a:t>
            </a:r>
          </a:p>
          <a:p>
            <a:pPr lvl="2">
              <a:buClrTx/>
              <a:buFont typeface="Wingdings" pitchFamily="2" charset="2"/>
              <a:buChar char="§"/>
            </a:pPr>
            <a:endParaRPr lang="en-US" b="1" smtClean="0">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693043" y="1666754"/>
            <a:ext cx="1248294" cy="1161288"/>
          </a:xfrm>
          <a:prstGeom prst="rect">
            <a:avLst/>
          </a:prstGeom>
        </p:spPr>
      </p:pic>
    </p:spTree>
    <p:extLst>
      <p:ext uri="{BB962C8B-B14F-4D97-AF65-F5344CB8AC3E}">
        <p14:creationId xmlns:p14="http://schemas.microsoft.com/office/powerpoint/2010/main" val="147212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56</a:t>
            </a:fld>
            <a:endParaRPr lang="en-US"/>
          </a:p>
        </p:txBody>
      </p:sp>
      <p:sp>
        <p:nvSpPr>
          <p:cNvPr id="399362" name="AutoShape 2"/>
          <p:cNvSpPr>
            <a:spLocks noGrp="1" noChangeArrowheads="1"/>
          </p:cNvSpPr>
          <p:nvPr>
            <p:ph type="title"/>
          </p:nvPr>
        </p:nvSpPr>
        <p:spPr>
          <a:xfrm>
            <a:off x="2239701" y="844953"/>
            <a:ext cx="7016188"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0" y="1539434"/>
            <a:ext cx="8305800" cy="5318567"/>
          </a:xfrm>
        </p:spPr>
        <p:txBody>
          <a:bodyPr/>
          <a:lstStyle/>
          <a:p>
            <a:pPr>
              <a:buNone/>
            </a:pPr>
            <a:r>
              <a:rPr lang="en-US" sz="1200" b="1"/>
              <a:t>			</a:t>
            </a:r>
            <a:br>
              <a:rPr lang="en-US" sz="1200" b="1"/>
            </a:br>
            <a:r>
              <a:rPr lang="en-US" sz="1200" b="1"/>
              <a:t>		</a:t>
            </a:r>
            <a:r>
              <a:rPr lang="en-US" b="1" smtClean="0"/>
              <a:t>Hearing </a:t>
            </a:r>
            <a:r>
              <a:rPr lang="en-US" sz="1800" b="1">
                <a:solidFill>
                  <a:srgbClr val="008000"/>
                </a:solidFill>
              </a:rPr>
              <a:t>(Sec. 102.66):</a:t>
            </a:r>
          </a:p>
          <a:p>
            <a:pPr>
              <a:buNone/>
            </a:pPr>
            <a:endParaRPr lang="en-US" sz="1800" b="1">
              <a:solidFill>
                <a:srgbClr val="008000"/>
              </a:solidFill>
            </a:endParaRPr>
          </a:p>
          <a:p>
            <a:pPr>
              <a:buNone/>
            </a:pPr>
            <a:endParaRPr lang="en-US" sz="1100" b="1">
              <a:solidFill>
                <a:srgbClr val="008000"/>
              </a:solidFill>
            </a:endParaRPr>
          </a:p>
          <a:p>
            <a:pPr lvl="1">
              <a:buClrTx/>
              <a:buFont typeface="Wingdings" pitchFamily="2" charset="2"/>
              <a:buChar char="§"/>
            </a:pPr>
            <a:r>
              <a:rPr lang="en-US" sz="2200" b="1">
                <a:solidFill>
                  <a:srgbClr val="000000"/>
                </a:solidFill>
              </a:rPr>
              <a:t>Offers of Proof:</a:t>
            </a:r>
            <a:r>
              <a:rPr lang="en-US" sz="2200">
                <a:solidFill>
                  <a:srgbClr val="000000"/>
                </a:solidFill>
              </a:rPr>
              <a:t> Not required, but hearing officer may solicit offers of proof.  RD will decide what issues will be litigated.</a:t>
            </a:r>
          </a:p>
          <a:p>
            <a:pPr lvl="1">
              <a:buClrTx/>
              <a:buFont typeface="Wingdings" pitchFamily="2" charset="2"/>
              <a:buChar char="§"/>
            </a:pPr>
            <a:r>
              <a:rPr lang="en-US" sz="2200" b="1">
                <a:solidFill>
                  <a:srgbClr val="000000"/>
                </a:solidFill>
              </a:rPr>
              <a:t>Preclusion</a:t>
            </a:r>
            <a:r>
              <a:rPr lang="en-US" sz="2200">
                <a:solidFill>
                  <a:srgbClr val="000000"/>
                </a:solidFill>
              </a:rPr>
              <a:t>:  A party is precluded from:</a:t>
            </a:r>
          </a:p>
          <a:p>
            <a:pPr lvl="2">
              <a:buClrTx/>
              <a:buFont typeface="Wingdings" pitchFamily="2" charset="2"/>
              <a:buChar char="§"/>
            </a:pPr>
            <a:r>
              <a:rPr lang="en-US" sz="2200">
                <a:solidFill>
                  <a:schemeClr val="tx2"/>
                </a:solidFill>
              </a:rPr>
              <a:t>raising any issue, </a:t>
            </a:r>
          </a:p>
          <a:p>
            <a:pPr lvl="2">
              <a:buClrTx/>
              <a:buFont typeface="Wingdings" pitchFamily="2" charset="2"/>
              <a:buChar char="§"/>
            </a:pPr>
            <a:r>
              <a:rPr lang="en-US" sz="2200">
                <a:solidFill>
                  <a:schemeClr val="tx2"/>
                </a:solidFill>
              </a:rPr>
              <a:t>presenting evidence relating to any issue, </a:t>
            </a:r>
          </a:p>
          <a:p>
            <a:pPr lvl="2">
              <a:buClrTx/>
              <a:buFont typeface="Wingdings" pitchFamily="2" charset="2"/>
              <a:buChar char="§"/>
            </a:pPr>
            <a:r>
              <a:rPr lang="en-US" sz="2200">
                <a:solidFill>
                  <a:schemeClr val="tx2"/>
                </a:solidFill>
              </a:rPr>
              <a:t>cross-examining any witness concerning any issue, and </a:t>
            </a:r>
          </a:p>
          <a:p>
            <a:pPr lvl="2">
              <a:buClrTx/>
              <a:buFont typeface="Wingdings" pitchFamily="2" charset="2"/>
              <a:buChar char="§"/>
            </a:pPr>
            <a:r>
              <a:rPr lang="en-US" sz="2200">
                <a:solidFill>
                  <a:schemeClr val="tx2"/>
                </a:solidFill>
              </a:rPr>
              <a:t>presenting argument concerning any issue </a:t>
            </a:r>
          </a:p>
          <a:p>
            <a:pPr lvl="1">
              <a:buClrTx/>
              <a:buNone/>
            </a:pPr>
            <a:r>
              <a:rPr lang="en-US" sz="2200">
                <a:solidFill>
                  <a:srgbClr val="000000"/>
                </a:solidFill>
              </a:rPr>
              <a:t>	that the party failed to raise in its timely Statement of Position or to place in dispute in response to another party’s Statement of Position or response.</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2"/>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877313" y="1583186"/>
            <a:ext cx="1258123" cy="1170432"/>
          </a:xfrm>
          <a:prstGeom prst="rect">
            <a:avLst/>
          </a:prstGeom>
        </p:spPr>
      </p:pic>
    </p:spTree>
    <p:extLst>
      <p:ext uri="{BB962C8B-B14F-4D97-AF65-F5344CB8AC3E}">
        <p14:creationId xmlns:p14="http://schemas.microsoft.com/office/powerpoint/2010/main" val="415975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57</a:t>
            </a:fld>
            <a:endParaRPr lang="en-US"/>
          </a:p>
        </p:txBody>
      </p:sp>
      <p:sp>
        <p:nvSpPr>
          <p:cNvPr id="399362" name="AutoShape 2"/>
          <p:cNvSpPr>
            <a:spLocks noGrp="1" noChangeArrowheads="1"/>
          </p:cNvSpPr>
          <p:nvPr>
            <p:ph type="title"/>
          </p:nvPr>
        </p:nvSpPr>
        <p:spPr>
          <a:xfrm>
            <a:off x="2204978" y="925975"/>
            <a:ext cx="7108785"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177005" y="1516284"/>
            <a:ext cx="8490995" cy="5341716"/>
          </a:xfrm>
        </p:spPr>
        <p:txBody>
          <a:bodyPr/>
          <a:lstStyle/>
          <a:p>
            <a:pPr lvl="1">
              <a:buClrTx/>
              <a:buFont typeface="Wingdings" pitchFamily="2" charset="2"/>
              <a:buChar char="§"/>
            </a:pPr>
            <a:r>
              <a:rPr lang="en-US" b="1" smtClean="0">
                <a:solidFill>
                  <a:srgbClr val="000000"/>
                </a:solidFill>
              </a:rPr>
              <a:t>Preclusion</a:t>
            </a:r>
            <a:r>
              <a:rPr lang="en-US" b="1" smtClean="0"/>
              <a:t> </a:t>
            </a:r>
            <a:r>
              <a:rPr lang="en-US" sz="1800" b="1">
                <a:solidFill>
                  <a:srgbClr val="008000"/>
                </a:solidFill>
              </a:rPr>
              <a:t>(Sec. 102.66 (d)</a:t>
            </a:r>
            <a:r>
              <a:rPr lang="en-US" sz="1800">
                <a:solidFill>
                  <a:srgbClr val="000000"/>
                </a:solidFill>
              </a:rPr>
              <a:t> :</a:t>
            </a:r>
            <a:r>
              <a:rPr lang="en-US" sz="1800" b="1">
                <a:solidFill>
                  <a:srgbClr val="008000"/>
                </a:solidFill>
              </a:rPr>
              <a:t>  </a:t>
            </a:r>
            <a:r>
              <a:rPr lang="en-US" smtClean="0">
                <a:solidFill>
                  <a:srgbClr val="000000"/>
                </a:solidFill>
              </a:rPr>
              <a:t>If a party contends in its Statement of Position that the proposed unit is not appropriate but fails to specify the classifications, locations, or other employee groupings that must be added to or excluded from the proposed unit to make it an appropriate unit, the party shall also be precluded from: </a:t>
            </a:r>
          </a:p>
          <a:p>
            <a:pPr lvl="2">
              <a:buClrTx/>
              <a:buFont typeface="Wingdings" pitchFamily="2" charset="2"/>
              <a:buChar char="§"/>
            </a:pPr>
            <a:r>
              <a:rPr lang="en-US" smtClean="0">
                <a:solidFill>
                  <a:schemeClr val="tx2"/>
                </a:solidFill>
              </a:rPr>
              <a:t>raising any issue as to the appropriateness of the unit; </a:t>
            </a:r>
          </a:p>
          <a:p>
            <a:pPr lvl="2">
              <a:buClrTx/>
              <a:buFont typeface="Wingdings" pitchFamily="2" charset="2"/>
              <a:buChar char="§"/>
            </a:pPr>
            <a:r>
              <a:rPr lang="en-US" smtClean="0">
                <a:solidFill>
                  <a:schemeClr val="tx2"/>
                </a:solidFill>
              </a:rPr>
              <a:t>presenting any evidence relating to the appropriateness of the unit; </a:t>
            </a:r>
          </a:p>
          <a:p>
            <a:pPr lvl="2">
              <a:buClrTx/>
              <a:buFont typeface="Wingdings" pitchFamily="2" charset="2"/>
              <a:buChar char="§"/>
            </a:pPr>
            <a:r>
              <a:rPr lang="en-US" smtClean="0">
                <a:solidFill>
                  <a:schemeClr val="tx2"/>
                </a:solidFill>
              </a:rPr>
              <a:t>cross examining any witness concerning the appropriateness of the unit; and </a:t>
            </a:r>
          </a:p>
          <a:p>
            <a:pPr lvl="2">
              <a:buClrTx/>
              <a:buFont typeface="Wingdings" pitchFamily="2" charset="2"/>
              <a:buChar char="§"/>
            </a:pPr>
            <a:r>
              <a:rPr lang="en-US" smtClean="0">
                <a:solidFill>
                  <a:schemeClr val="tx2"/>
                </a:solidFill>
              </a:rPr>
              <a:t>presenting argument concerning the appropriateness of the unit. </a:t>
            </a:r>
          </a:p>
          <a:p>
            <a:pPr lvl="2">
              <a:buClrTx/>
              <a:buNone/>
            </a:pPr>
            <a:endParaRPr lang="en-US" sz="1800" b="1">
              <a:solidFill>
                <a:schemeClr val="tx2"/>
              </a:solidFill>
            </a:endParaRPr>
          </a:p>
          <a:p>
            <a:pPr lvl="2">
              <a:buClrTx/>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205638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58</a:t>
            </a:fld>
            <a:endParaRPr lang="en-US"/>
          </a:p>
        </p:txBody>
      </p:sp>
      <p:sp>
        <p:nvSpPr>
          <p:cNvPr id="399362" name="AutoShape 2"/>
          <p:cNvSpPr>
            <a:spLocks noGrp="1" noChangeArrowheads="1"/>
          </p:cNvSpPr>
          <p:nvPr>
            <p:ph type="title"/>
          </p:nvPr>
        </p:nvSpPr>
        <p:spPr>
          <a:xfrm>
            <a:off x="2285999" y="833378"/>
            <a:ext cx="7039338"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276354" y="1296364"/>
            <a:ext cx="8229600" cy="5364866"/>
          </a:xfrm>
        </p:spPr>
        <p:txBody>
          <a:bodyPr/>
          <a:lstStyle/>
          <a:p>
            <a:pPr>
              <a:buNone/>
            </a:pPr>
            <a:r>
              <a:rPr lang="en-US" sz="1200" b="1"/>
              <a:t>			</a:t>
            </a:r>
            <a:br>
              <a:rPr lang="en-US" sz="1200" b="1"/>
            </a:br>
            <a:r>
              <a:rPr lang="en-US" sz="1200" b="1"/>
              <a:t>	</a:t>
            </a:r>
            <a:r>
              <a:rPr lang="en-US" sz="1000" b="1"/>
              <a:t>                        </a:t>
            </a:r>
          </a:p>
          <a:p>
            <a:pPr>
              <a:buNone/>
            </a:pPr>
            <a:r>
              <a:rPr lang="en-US" sz="1000" b="1"/>
              <a:t>			</a:t>
            </a:r>
            <a:r>
              <a:rPr lang="en-US" b="1" smtClean="0"/>
              <a:t>Hearing </a:t>
            </a:r>
            <a:r>
              <a:rPr lang="en-US" sz="1800" b="1">
                <a:solidFill>
                  <a:srgbClr val="008000"/>
                </a:solidFill>
              </a:rPr>
              <a:t>(Sec. 102.66):</a:t>
            </a:r>
          </a:p>
          <a:p>
            <a:pPr>
              <a:buNone/>
            </a:pPr>
            <a:endParaRPr lang="en-US" sz="1800" b="1">
              <a:solidFill>
                <a:srgbClr val="008000"/>
              </a:solidFill>
            </a:endParaRPr>
          </a:p>
          <a:p>
            <a:pPr lvl="3">
              <a:buClrTx/>
              <a:buNone/>
            </a:pPr>
            <a:endParaRPr lang="en-US" sz="2400" b="1">
              <a:solidFill>
                <a:srgbClr val="000000"/>
              </a:solidFill>
            </a:endParaRPr>
          </a:p>
          <a:p>
            <a:pPr lvl="3" indent="-1136650">
              <a:buClrTx/>
              <a:buNone/>
            </a:pPr>
            <a:r>
              <a:rPr lang="en-US" sz="2400" b="1">
                <a:solidFill>
                  <a:srgbClr val="000000"/>
                </a:solidFill>
              </a:rPr>
              <a:t>Election Details: </a:t>
            </a:r>
            <a:r>
              <a:rPr lang="en-US" sz="2400">
                <a:solidFill>
                  <a:srgbClr val="000000"/>
                </a:solidFill>
              </a:rPr>
              <a:t>Prior to the close of the hearing the Hearing Officer will: </a:t>
            </a:r>
          </a:p>
          <a:p>
            <a:pPr lvl="2">
              <a:buClrTx/>
              <a:buFont typeface="Wingdings" pitchFamily="2" charset="2"/>
              <a:buChar char="§"/>
            </a:pPr>
            <a:r>
              <a:rPr lang="en-US" b="1" smtClean="0">
                <a:solidFill>
                  <a:schemeClr val="tx2"/>
                </a:solidFill>
              </a:rPr>
              <a:t>solicit the parties’ positions on the type, date(s), time(s), and location(s) of the election, and the eligibility period;</a:t>
            </a:r>
          </a:p>
          <a:p>
            <a:pPr lvl="2">
              <a:buClrTx/>
              <a:buFont typeface="Wingdings" pitchFamily="2" charset="2"/>
              <a:buChar char="§"/>
            </a:pPr>
            <a:r>
              <a:rPr lang="en-US" b="1" smtClean="0">
                <a:solidFill>
                  <a:schemeClr val="tx2"/>
                </a:solidFill>
              </a:rPr>
              <a:t>solicit the name, address, email address, facsimile number, and phone number of the employer’s on-site representative to whom the Region should transmit the Notice of Election if the RD directs an election; </a:t>
            </a:r>
          </a:p>
          <a:p>
            <a:pPr lvl="2">
              <a:buClrTx/>
              <a:buFont typeface="Wingdings" pitchFamily="2" charset="2"/>
              <a:buChar char="§"/>
            </a:pPr>
            <a:r>
              <a:rPr lang="en-US" b="1" smtClean="0">
                <a:solidFill>
                  <a:schemeClr val="tx2"/>
                </a:solidFill>
              </a:rPr>
              <a:t>inform the parties what their obligations will be if an election is directed and the time for complying with such obligations.</a:t>
            </a:r>
            <a:endParaRPr lang="en-US" b="1" smtClean="0">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694433" y="1490588"/>
            <a:ext cx="1258123" cy="1170432"/>
          </a:xfrm>
          <a:prstGeom prst="rect">
            <a:avLst/>
          </a:prstGeom>
        </p:spPr>
      </p:pic>
    </p:spTree>
    <p:extLst>
      <p:ext uri="{BB962C8B-B14F-4D97-AF65-F5344CB8AC3E}">
        <p14:creationId xmlns:p14="http://schemas.microsoft.com/office/powerpoint/2010/main" val="318186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59</a:t>
            </a:fld>
            <a:endParaRPr lang="en-US"/>
          </a:p>
        </p:txBody>
      </p:sp>
      <p:sp>
        <p:nvSpPr>
          <p:cNvPr id="399362" name="AutoShape 2"/>
          <p:cNvSpPr>
            <a:spLocks noGrp="1" noChangeArrowheads="1"/>
          </p:cNvSpPr>
          <p:nvPr>
            <p:ph type="title"/>
          </p:nvPr>
        </p:nvSpPr>
        <p:spPr>
          <a:xfrm>
            <a:off x="2285999" y="833378"/>
            <a:ext cx="7050912" cy="609600"/>
          </a:xfrm>
        </p:spPr>
        <p:txBody>
          <a:bodyPr/>
          <a:lstStyle/>
          <a:p>
            <a:r>
              <a:rPr lang="en-US" smtClean="0"/>
              <a:t>Changes: Pre-Election Hearing</a:t>
            </a:r>
            <a:endParaRPr lang="en-US"/>
          </a:p>
        </p:txBody>
      </p:sp>
      <p:sp>
        <p:nvSpPr>
          <p:cNvPr id="399363" name="Rectangle 3"/>
          <p:cNvSpPr>
            <a:spLocks noGrp="1" noChangeArrowheads="1"/>
          </p:cNvSpPr>
          <p:nvPr>
            <p:ph type="body" idx="1"/>
          </p:nvPr>
        </p:nvSpPr>
        <p:spPr>
          <a:xfrm>
            <a:off x="2362201" y="1354238"/>
            <a:ext cx="7946985" cy="5503762"/>
          </a:xfrm>
        </p:spPr>
        <p:txBody>
          <a:bodyPr/>
          <a:lstStyle/>
          <a:p>
            <a:pPr>
              <a:buNone/>
            </a:pPr>
            <a:r>
              <a:rPr lang="en-US" sz="1800" b="1"/>
              <a:t/>
            </a:r>
            <a:br>
              <a:rPr lang="en-US" sz="1800" b="1"/>
            </a:br>
            <a:r>
              <a:rPr lang="en-US" sz="1800" b="1"/>
              <a:t>	</a:t>
            </a:r>
            <a:r>
              <a:rPr lang="en-US" sz="1200" b="1"/>
              <a:t>                     </a:t>
            </a:r>
            <a:r>
              <a:rPr lang="en-US" b="1" smtClean="0"/>
              <a:t>Hearing</a:t>
            </a:r>
            <a:r>
              <a:rPr lang="en-US" sz="1200" b="1"/>
              <a:t> </a:t>
            </a:r>
            <a:r>
              <a:rPr lang="en-US" sz="1800" b="1">
                <a:solidFill>
                  <a:srgbClr val="008000"/>
                </a:solidFill>
              </a:rPr>
              <a:t>(Sec. 102.66):</a:t>
            </a:r>
          </a:p>
          <a:p>
            <a:pPr>
              <a:buNone/>
            </a:pPr>
            <a:endParaRPr lang="en-US" sz="1200" b="1">
              <a:solidFill>
                <a:srgbClr val="008000"/>
              </a:solidFill>
            </a:endParaRPr>
          </a:p>
          <a:p>
            <a:pPr>
              <a:buNone/>
            </a:pPr>
            <a:r>
              <a:rPr lang="en-US" sz="1200" b="1"/>
              <a:t>			</a:t>
            </a:r>
            <a:br>
              <a:rPr lang="en-US" sz="1200" b="1"/>
            </a:br>
            <a:r>
              <a:rPr lang="en-US" sz="1200" b="1"/>
              <a:t>	</a:t>
            </a:r>
            <a:r>
              <a:rPr lang="en-US" sz="1000" b="1"/>
              <a:t>                       </a:t>
            </a:r>
            <a:endParaRPr lang="en-US" b="1" smtClean="0">
              <a:solidFill>
                <a:srgbClr val="000000"/>
              </a:solidFill>
            </a:endParaRPr>
          </a:p>
          <a:p>
            <a:pPr lvl="1">
              <a:buClrTx/>
              <a:buFont typeface="Wingdings" pitchFamily="2" charset="2"/>
              <a:buChar char="§"/>
            </a:pPr>
            <a:r>
              <a:rPr lang="en-US" b="1" smtClean="0">
                <a:solidFill>
                  <a:srgbClr val="000000"/>
                </a:solidFill>
              </a:rPr>
              <a:t>Briefs:  </a:t>
            </a:r>
            <a:r>
              <a:rPr lang="en-US" smtClean="0">
                <a:solidFill>
                  <a:srgbClr val="000000"/>
                </a:solidFill>
              </a:rPr>
              <a:t>Parties are entitled to oral argument but are not allowed to file post-hearing briefs unless RD  grants special permission.  </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hearing.jpg"/>
          <p:cNvPicPr>
            <a:picLocks noChangeAspect="1"/>
          </p:cNvPicPr>
          <p:nvPr/>
        </p:nvPicPr>
        <p:blipFill>
          <a:blip r:embed="rId4"/>
          <a:srcRect t="-879" r="28838"/>
          <a:stretch>
            <a:fillRect/>
          </a:stretch>
        </p:blipFill>
        <p:spPr>
          <a:xfrm flipH="1">
            <a:off x="2694433" y="1490472"/>
            <a:ext cx="1258125" cy="1170432"/>
          </a:xfrm>
          <a:prstGeom prst="rect">
            <a:avLst/>
          </a:prstGeom>
        </p:spPr>
      </p:pic>
    </p:spTree>
    <p:extLst>
      <p:ext uri="{BB962C8B-B14F-4D97-AF65-F5344CB8AC3E}">
        <p14:creationId xmlns:p14="http://schemas.microsoft.com/office/powerpoint/2010/main" val="490031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general counsel’s position is correct and </a:t>
            </a:r>
            <a:r>
              <a:rPr lang="en-US" i="1" dirty="0" smtClean="0"/>
              <a:t>spruce-up </a:t>
            </a:r>
            <a:r>
              <a:rPr lang="en-US" dirty="0" smtClean="0"/>
              <a:t>should be overturned.  Successor employer’s who are “perfectly clear” successors should not be permitted to fix initial terms without first bargaining with the employee’s bargaining representative.  </a:t>
            </a:r>
            <a:endParaRPr lang="en-US" dirty="0"/>
          </a:p>
        </p:txBody>
      </p:sp>
      <p:sp>
        <p:nvSpPr>
          <p:cNvPr id="3" name="Text Placeholder 2"/>
          <p:cNvSpPr>
            <a:spLocks noGrp="1"/>
          </p:cNvSpPr>
          <p:nvPr>
            <p:ph type="body" idx="1"/>
          </p:nvPr>
        </p:nvSpPr>
        <p:spPr/>
        <p:txBody>
          <a:bodyPr/>
          <a:lstStyle/>
          <a:p>
            <a:r>
              <a:rPr lang="en-US" b="1" dirty="0" smtClean="0">
                <a:solidFill>
                  <a:schemeClr val="bg1"/>
                </a:solidFill>
              </a:rPr>
              <a:t>General Counsel’s position is set out in the attached exceptions filed to the ALJ’s decision in </a:t>
            </a:r>
            <a:r>
              <a:rPr lang="en-US" b="1" u="sng" dirty="0" smtClean="0">
                <a:solidFill>
                  <a:schemeClr val="bg1"/>
                </a:solidFill>
              </a:rPr>
              <a:t>Novel Service Group, Inc., </a:t>
            </a:r>
            <a:r>
              <a:rPr lang="en-US" b="1" dirty="0" smtClean="0">
                <a:solidFill>
                  <a:schemeClr val="bg1"/>
                </a:solidFill>
              </a:rPr>
              <a:t>Case No. 2-CA-113834 and 2-CA-118386.</a:t>
            </a:r>
            <a:endParaRPr lang="en-US" b="1" dirty="0">
              <a:solidFill>
                <a:schemeClr val="bg1"/>
              </a:solidFill>
            </a:endParaRPr>
          </a:p>
        </p:txBody>
      </p:sp>
    </p:spTree>
    <p:extLst>
      <p:ext uri="{BB962C8B-B14F-4D97-AF65-F5344CB8AC3E}">
        <p14:creationId xmlns:p14="http://schemas.microsoft.com/office/powerpoint/2010/main" val="14753641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60</a:t>
            </a:fld>
            <a:endParaRPr lang="en-US"/>
          </a:p>
        </p:txBody>
      </p:sp>
      <p:sp>
        <p:nvSpPr>
          <p:cNvPr id="399362" name="AutoShape 2"/>
          <p:cNvSpPr>
            <a:spLocks noGrp="1" noChangeArrowheads="1"/>
          </p:cNvSpPr>
          <p:nvPr>
            <p:ph type="title"/>
          </p:nvPr>
        </p:nvSpPr>
        <p:spPr>
          <a:xfrm>
            <a:off x="2332299" y="844952"/>
            <a:ext cx="7074061" cy="960698"/>
          </a:xfrm>
        </p:spPr>
        <p:txBody>
          <a:bodyPr/>
          <a:lstStyle/>
          <a:p>
            <a:pPr marL="2176463" indent="-2176463"/>
            <a:r>
              <a:rPr lang="en-US" smtClean="0"/>
              <a:t>Changes: Decision and Direction of Election</a:t>
            </a:r>
            <a:endParaRPr lang="en-US"/>
          </a:p>
        </p:txBody>
      </p:sp>
      <p:sp>
        <p:nvSpPr>
          <p:cNvPr id="399363" name="Rectangle 3"/>
          <p:cNvSpPr>
            <a:spLocks noGrp="1" noChangeArrowheads="1"/>
          </p:cNvSpPr>
          <p:nvPr>
            <p:ph type="body" idx="1"/>
          </p:nvPr>
        </p:nvSpPr>
        <p:spPr>
          <a:xfrm>
            <a:off x="2385349" y="1701479"/>
            <a:ext cx="8097456" cy="5156521"/>
          </a:xfrm>
        </p:spPr>
        <p:txBody>
          <a:bodyPr/>
          <a:lstStyle/>
          <a:p>
            <a:pPr>
              <a:buNone/>
            </a:pPr>
            <a:r>
              <a:rPr lang="en-US" b="1" smtClean="0"/>
              <a:t>Direction of Elections </a:t>
            </a:r>
            <a:r>
              <a:rPr lang="en-US" sz="1800" b="1">
                <a:solidFill>
                  <a:srgbClr val="008000"/>
                </a:solidFill>
              </a:rPr>
              <a:t>(Sec. 102.67):</a:t>
            </a:r>
            <a:endParaRPr lang="en-US" sz="1800" b="1">
              <a:solidFill>
                <a:schemeClr val="tx2"/>
              </a:solidFill>
            </a:endParaRPr>
          </a:p>
          <a:p>
            <a:pPr lvl="1">
              <a:buClrTx/>
              <a:buFont typeface="Wingdings" pitchFamily="2" charset="2"/>
              <a:buChar char="§"/>
            </a:pPr>
            <a:r>
              <a:rPr lang="en-US" b="1" smtClean="0">
                <a:solidFill>
                  <a:srgbClr val="000000"/>
                </a:solidFill>
              </a:rPr>
              <a:t>Election Details</a:t>
            </a:r>
            <a:r>
              <a:rPr lang="en-US" smtClean="0">
                <a:solidFill>
                  <a:srgbClr val="000000"/>
                </a:solidFill>
              </a:rPr>
              <a:t>: If the RD directs an election, the D&amp;DE will ordinarily specify the type, date(s), time(s), and location(s) of the election and the eligibility period.</a:t>
            </a:r>
          </a:p>
          <a:p>
            <a:pPr lvl="1">
              <a:buClrTx/>
              <a:buFont typeface="Wingdings" pitchFamily="2" charset="2"/>
              <a:buChar char="§"/>
            </a:pPr>
            <a:r>
              <a:rPr lang="en-US" b="1" smtClean="0">
                <a:solidFill>
                  <a:srgbClr val="000000"/>
                </a:solidFill>
              </a:rPr>
              <a:t>Election Date</a:t>
            </a:r>
            <a:r>
              <a:rPr lang="en-US" smtClean="0">
                <a:solidFill>
                  <a:srgbClr val="000000"/>
                </a:solidFill>
              </a:rPr>
              <a:t>:  The RD will schedule the election for the earliest date practicable.   The 25-day waiting period – to allow the Board to rule on a request for review - has been eliminated.</a:t>
            </a:r>
          </a:p>
          <a:p>
            <a:pPr lvl="1">
              <a:buClrTx/>
              <a:buFont typeface="Wingdings" pitchFamily="2" charset="2"/>
              <a:buChar char="§"/>
            </a:pPr>
            <a:r>
              <a:rPr lang="en-US" b="1" smtClean="0">
                <a:solidFill>
                  <a:srgbClr val="000000"/>
                </a:solidFill>
              </a:rPr>
              <a:t>Service</a:t>
            </a:r>
            <a:r>
              <a:rPr lang="en-US" smtClean="0">
                <a:solidFill>
                  <a:srgbClr val="000000"/>
                </a:solidFill>
              </a:rPr>
              <a:t>:  Region will send the direction and notice of election to the parties and their representatives by email, facsimile, or by overnight mail (if neither an email address nor facsimile number was provided).</a:t>
            </a: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51742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61</a:t>
            </a:fld>
            <a:endParaRPr lang="en-US"/>
          </a:p>
        </p:txBody>
      </p:sp>
      <p:sp>
        <p:nvSpPr>
          <p:cNvPr id="399362" name="AutoShape 2"/>
          <p:cNvSpPr>
            <a:spLocks noGrp="1" noChangeArrowheads="1"/>
          </p:cNvSpPr>
          <p:nvPr>
            <p:ph type="title"/>
          </p:nvPr>
        </p:nvSpPr>
        <p:spPr>
          <a:xfrm>
            <a:off x="2204978" y="925975"/>
            <a:ext cx="7074061" cy="937549"/>
          </a:xfrm>
        </p:spPr>
        <p:txBody>
          <a:bodyPr/>
          <a:lstStyle/>
          <a:p>
            <a:pPr marL="2292350" indent="-2292350"/>
            <a:r>
              <a:rPr lang="en-US" smtClean="0"/>
              <a:t>Changes:  Decision and Direction of Election</a:t>
            </a:r>
            <a:endParaRPr lang="en-US"/>
          </a:p>
        </p:txBody>
      </p:sp>
      <p:sp>
        <p:nvSpPr>
          <p:cNvPr id="399363" name="Rectangle 3"/>
          <p:cNvSpPr>
            <a:spLocks noGrp="1" noChangeArrowheads="1"/>
          </p:cNvSpPr>
          <p:nvPr>
            <p:ph type="body" idx="1"/>
          </p:nvPr>
        </p:nvSpPr>
        <p:spPr>
          <a:xfrm>
            <a:off x="2362201" y="1875099"/>
            <a:ext cx="7808089" cy="4676172"/>
          </a:xfrm>
        </p:spPr>
        <p:txBody>
          <a:bodyPr/>
          <a:lstStyle/>
          <a:p>
            <a:pPr>
              <a:buNone/>
            </a:pPr>
            <a:r>
              <a:rPr lang="en-US" b="1" smtClean="0"/>
              <a:t>Direction of Elections </a:t>
            </a:r>
            <a:r>
              <a:rPr lang="en-US" sz="1800" b="1">
                <a:solidFill>
                  <a:srgbClr val="008000"/>
                </a:solidFill>
              </a:rPr>
              <a:t>(Sec. 102.67):</a:t>
            </a:r>
            <a:endParaRPr lang="en-US" sz="1800" b="1">
              <a:solidFill>
                <a:schemeClr val="tx2"/>
              </a:solidFill>
            </a:endParaRPr>
          </a:p>
          <a:p>
            <a:pPr lvl="1">
              <a:buClrTx/>
              <a:buFont typeface="Wingdings" pitchFamily="2" charset="2"/>
              <a:buChar char="§"/>
            </a:pPr>
            <a:r>
              <a:rPr lang="en-US" b="1" smtClean="0">
                <a:solidFill>
                  <a:srgbClr val="000000"/>
                </a:solidFill>
              </a:rPr>
              <a:t>Request for Review</a:t>
            </a:r>
            <a:r>
              <a:rPr lang="en-US" smtClean="0">
                <a:solidFill>
                  <a:srgbClr val="000000"/>
                </a:solidFill>
              </a:rPr>
              <a:t>: Parties may file a request for review at any time following the decision until 14 days after a final disposition of the proceeding by the Regional Director.</a:t>
            </a:r>
          </a:p>
          <a:p>
            <a:pPr lvl="2">
              <a:buClrTx/>
              <a:buFont typeface="Wingdings" pitchFamily="2" charset="2"/>
              <a:buChar char="§"/>
            </a:pPr>
            <a:r>
              <a:rPr lang="en-US" smtClean="0">
                <a:solidFill>
                  <a:schemeClr val="tx2"/>
                </a:solidFill>
              </a:rPr>
              <a:t>Can file before the election or wait until after the election and see if the election results moot an appeal.</a:t>
            </a:r>
          </a:p>
          <a:p>
            <a:pPr lvl="1">
              <a:buClrTx/>
              <a:buFont typeface="Wingdings" pitchFamily="2" charset="2"/>
              <a:buChar char="§"/>
            </a:pPr>
            <a:r>
              <a:rPr lang="en-US" b="1" smtClean="0">
                <a:solidFill>
                  <a:srgbClr val="000000"/>
                </a:solidFill>
              </a:rPr>
              <a:t>Stay of Election, Expedited Consideration, or Impounding of Ballots</a:t>
            </a:r>
            <a:r>
              <a:rPr lang="en-US" smtClean="0">
                <a:solidFill>
                  <a:srgbClr val="000000"/>
                </a:solidFill>
              </a:rPr>
              <a:t>:  May be requested, but will only be granted upon a “clear showing that it is necessary under the specific circumstances of the case.”</a:t>
            </a:r>
          </a:p>
          <a:p>
            <a:pPr lvl="1">
              <a:buClrTx/>
              <a:buFont typeface="Wingdings" pitchFamily="2" charset="2"/>
              <a:buChar char="§"/>
            </a:pPr>
            <a:endParaRPr lang="en-US" smtClean="0">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87842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62</a:t>
            </a:fld>
            <a:endParaRPr lang="en-US"/>
          </a:p>
        </p:txBody>
      </p:sp>
      <p:sp>
        <p:nvSpPr>
          <p:cNvPr id="399362" name="AutoShape 2"/>
          <p:cNvSpPr>
            <a:spLocks noGrp="1" noChangeArrowheads="1"/>
          </p:cNvSpPr>
          <p:nvPr>
            <p:ph type="title"/>
          </p:nvPr>
        </p:nvSpPr>
        <p:spPr>
          <a:xfrm>
            <a:off x="2216552" y="821803"/>
            <a:ext cx="7224532" cy="821802"/>
          </a:xfrm>
        </p:spPr>
        <p:txBody>
          <a:bodyPr/>
          <a:lstStyle/>
          <a:p>
            <a:pPr marL="2292350" indent="-2292350"/>
            <a:r>
              <a:rPr lang="en-US" smtClean="0"/>
              <a:t>Changes:  Election</a:t>
            </a:r>
            <a:endParaRPr lang="en-US"/>
          </a:p>
        </p:txBody>
      </p:sp>
      <p:sp>
        <p:nvSpPr>
          <p:cNvPr id="399363" name="Rectangle 3"/>
          <p:cNvSpPr>
            <a:spLocks noGrp="1" noChangeArrowheads="1"/>
          </p:cNvSpPr>
          <p:nvPr>
            <p:ph type="body" idx="1"/>
          </p:nvPr>
        </p:nvSpPr>
        <p:spPr>
          <a:xfrm>
            <a:off x="2362201" y="1678330"/>
            <a:ext cx="7808089" cy="4953965"/>
          </a:xfrm>
        </p:spPr>
        <p:txBody>
          <a:bodyPr/>
          <a:lstStyle/>
          <a:p>
            <a:pPr lvl="1">
              <a:buClrTx/>
              <a:buNone/>
            </a:pPr>
            <a:r>
              <a:rPr lang="en-US" b="1" smtClean="0"/>
              <a:t>	Voter List</a:t>
            </a:r>
            <a:r>
              <a:rPr lang="en-US" smtClean="0"/>
              <a:t>:   </a:t>
            </a:r>
            <a:r>
              <a:rPr lang="en-US" b="1"/>
              <a:t>Employer must provide an alphabetized voter (</a:t>
            </a:r>
            <a:r>
              <a:rPr lang="en-US" b="1" i="1"/>
              <a:t>Excelsior)</a:t>
            </a:r>
            <a:r>
              <a:rPr lang="en-US" b="1"/>
              <a:t> list in electronic format which is due: </a:t>
            </a:r>
            <a:endParaRPr lang="en-US" sz="1800" b="1"/>
          </a:p>
          <a:p>
            <a:pPr lvl="2">
              <a:buClrTx/>
              <a:buNone/>
            </a:pPr>
            <a:endParaRPr lang="en-US" sz="900" b="1">
              <a:solidFill>
                <a:srgbClr val="000000"/>
              </a:solidFill>
            </a:endParaRPr>
          </a:p>
          <a:p>
            <a:pPr lvl="2">
              <a:buClrTx/>
              <a:buFont typeface="Wingdings" pitchFamily="2" charset="2"/>
              <a:buChar char="§"/>
            </a:pPr>
            <a:r>
              <a:rPr lang="en-US" sz="2400" b="1">
                <a:solidFill>
                  <a:srgbClr val="000000"/>
                </a:solidFill>
              </a:rPr>
              <a:t>Directed Election:  </a:t>
            </a:r>
            <a:r>
              <a:rPr lang="en-US" sz="2400">
                <a:solidFill>
                  <a:srgbClr val="000000"/>
                </a:solidFill>
              </a:rPr>
              <a:t>Absent extraordinary circumstances specified in the D&amp;DE, within </a:t>
            </a:r>
            <a:br>
              <a:rPr lang="en-US" sz="2400">
                <a:solidFill>
                  <a:srgbClr val="000000"/>
                </a:solidFill>
              </a:rPr>
            </a:br>
            <a:r>
              <a:rPr lang="en-US" sz="2400" b="1">
                <a:solidFill>
                  <a:srgbClr val="000000"/>
                </a:solidFill>
              </a:rPr>
              <a:t>2 business days</a:t>
            </a:r>
            <a:r>
              <a:rPr lang="en-US" sz="2400">
                <a:solidFill>
                  <a:srgbClr val="000000"/>
                </a:solidFill>
              </a:rPr>
              <a:t> after issuance of the direction </a:t>
            </a:r>
            <a:r>
              <a:rPr lang="en-US" sz="2400">
                <a:solidFill>
                  <a:srgbClr val="008000"/>
                </a:solidFill>
              </a:rPr>
              <a:t>(</a:t>
            </a:r>
            <a:r>
              <a:rPr lang="en-US" sz="1800" b="1">
                <a:solidFill>
                  <a:srgbClr val="008000"/>
                </a:solidFill>
              </a:rPr>
              <a:t>Sec. 102.67(l))</a:t>
            </a:r>
            <a:endParaRPr lang="en-US" sz="1800">
              <a:solidFill>
                <a:srgbClr val="000000"/>
              </a:solidFill>
            </a:endParaRPr>
          </a:p>
          <a:p>
            <a:pPr lvl="2">
              <a:buClrTx/>
              <a:buFont typeface="Wingdings" pitchFamily="2" charset="2"/>
              <a:buChar char="§"/>
            </a:pPr>
            <a:endParaRPr lang="en-US" sz="1400">
              <a:solidFill>
                <a:srgbClr val="000000"/>
              </a:solidFill>
            </a:endParaRPr>
          </a:p>
          <a:p>
            <a:pPr lvl="2">
              <a:buClrTx/>
              <a:buFont typeface="Wingdings" pitchFamily="2" charset="2"/>
              <a:buChar char="§"/>
            </a:pPr>
            <a:r>
              <a:rPr lang="en-US" sz="2400" b="1">
                <a:solidFill>
                  <a:srgbClr val="000000"/>
                </a:solidFill>
              </a:rPr>
              <a:t>Election Agreement:  </a:t>
            </a:r>
            <a:r>
              <a:rPr lang="en-US" sz="2400">
                <a:solidFill>
                  <a:srgbClr val="000000"/>
                </a:solidFill>
              </a:rPr>
              <a:t>Unless the parties agree otherwise, within </a:t>
            </a:r>
            <a:r>
              <a:rPr lang="en-US" sz="2400" b="1">
                <a:solidFill>
                  <a:srgbClr val="000000"/>
                </a:solidFill>
              </a:rPr>
              <a:t>2 business days</a:t>
            </a:r>
            <a:r>
              <a:rPr lang="en-US" sz="2400">
                <a:solidFill>
                  <a:srgbClr val="000000"/>
                </a:solidFill>
              </a:rPr>
              <a:t> after approval of the election agreement </a:t>
            </a:r>
            <a:br>
              <a:rPr lang="en-US" sz="2400">
                <a:solidFill>
                  <a:srgbClr val="000000"/>
                </a:solidFill>
              </a:rPr>
            </a:br>
            <a:r>
              <a:rPr lang="en-US" sz="1800">
                <a:solidFill>
                  <a:srgbClr val="008000"/>
                </a:solidFill>
              </a:rPr>
              <a:t>(</a:t>
            </a:r>
            <a:r>
              <a:rPr lang="en-US" sz="1800" b="1">
                <a:solidFill>
                  <a:srgbClr val="008000"/>
                </a:solidFill>
              </a:rPr>
              <a:t>Sec. 102.62(d)) </a:t>
            </a:r>
            <a:endParaRPr lang="en-US" sz="1800">
              <a:solidFill>
                <a:srgbClr val="000000"/>
              </a:solidFill>
            </a:endParaRPr>
          </a:p>
          <a:p>
            <a:pPr marL="914400" lvl="2" indent="0">
              <a:buClrTx/>
              <a:buNone/>
            </a:pPr>
            <a:endParaRPr lang="en-US" b="1" smtClean="0">
              <a:solidFill>
                <a:schemeClr val="tx2"/>
              </a:solidFill>
            </a:endParaRPr>
          </a:p>
          <a:p>
            <a:pPr lvl="1">
              <a:buClrTx/>
              <a:buFont typeface="Wingdings" pitchFamily="2" charset="2"/>
              <a:buChar char="§"/>
            </a:pPr>
            <a:endParaRPr lang="en-US" smtClean="0">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55469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63</a:t>
            </a:fld>
            <a:endParaRPr lang="en-US"/>
          </a:p>
        </p:txBody>
      </p:sp>
      <p:sp>
        <p:nvSpPr>
          <p:cNvPr id="399362" name="AutoShape 2"/>
          <p:cNvSpPr>
            <a:spLocks noGrp="1" noChangeArrowheads="1"/>
          </p:cNvSpPr>
          <p:nvPr>
            <p:ph type="title"/>
          </p:nvPr>
        </p:nvSpPr>
        <p:spPr>
          <a:xfrm>
            <a:off x="2297575" y="729207"/>
            <a:ext cx="7224532" cy="706055"/>
          </a:xfrm>
        </p:spPr>
        <p:txBody>
          <a:bodyPr/>
          <a:lstStyle/>
          <a:p>
            <a:pPr marL="2292350" indent="-2292350"/>
            <a:r>
              <a:rPr lang="en-US" smtClean="0"/>
              <a:t>Changes:  Election</a:t>
            </a:r>
            <a:endParaRPr lang="en-US"/>
          </a:p>
        </p:txBody>
      </p:sp>
      <p:sp>
        <p:nvSpPr>
          <p:cNvPr id="399363" name="Rectangle 3"/>
          <p:cNvSpPr>
            <a:spLocks noGrp="1" noChangeArrowheads="1"/>
          </p:cNvSpPr>
          <p:nvPr>
            <p:ph type="body" idx="1"/>
          </p:nvPr>
        </p:nvSpPr>
        <p:spPr>
          <a:xfrm>
            <a:off x="2362201" y="1331090"/>
            <a:ext cx="7808089" cy="5347503"/>
          </a:xfrm>
        </p:spPr>
        <p:txBody>
          <a:bodyPr/>
          <a:lstStyle/>
          <a:p>
            <a:pPr lvl="1">
              <a:buClrTx/>
              <a:buNone/>
            </a:pPr>
            <a:r>
              <a:rPr lang="en-US" b="1" smtClean="0"/>
              <a:t>Voter List </a:t>
            </a:r>
            <a:r>
              <a:rPr lang="en-US" sz="1800" b="1">
                <a:solidFill>
                  <a:srgbClr val="008000"/>
                </a:solidFill>
              </a:rPr>
              <a:t>(Sec. 102.62(d) and Sec. 102.67(l))</a:t>
            </a:r>
            <a:r>
              <a:rPr lang="en-US" smtClean="0"/>
              <a:t>:   </a:t>
            </a:r>
          </a:p>
          <a:p>
            <a:pPr lvl="1">
              <a:buClrTx/>
              <a:buFont typeface="Wingdings" pitchFamily="2" charset="2"/>
              <a:buChar char="§"/>
            </a:pPr>
            <a:r>
              <a:rPr lang="en-US" b="1" u="sng" smtClean="0">
                <a:solidFill>
                  <a:srgbClr val="000000"/>
                </a:solidFill>
              </a:rPr>
              <a:t>Filing and Service</a:t>
            </a:r>
            <a:r>
              <a:rPr lang="en-US" b="1" smtClean="0">
                <a:solidFill>
                  <a:srgbClr val="000000"/>
                </a:solidFill>
              </a:rPr>
              <a:t>:  Employer must provide (electronically, if feasible) the parties and the Region with the voter list.  </a:t>
            </a:r>
            <a:r>
              <a:rPr lang="en-US" b="1" i="1" smtClean="0">
                <a:solidFill>
                  <a:srgbClr val="000000"/>
                </a:solidFill>
              </a:rPr>
              <a:t>Regions will no longer serve the list.</a:t>
            </a:r>
          </a:p>
          <a:p>
            <a:pPr lvl="1">
              <a:buClrTx/>
              <a:buFont typeface="Wingdings" pitchFamily="2" charset="2"/>
              <a:buChar char="§"/>
            </a:pPr>
            <a:r>
              <a:rPr lang="en-US" b="1" u="sng" smtClean="0">
                <a:solidFill>
                  <a:srgbClr val="000000"/>
                </a:solidFill>
              </a:rPr>
              <a:t>Contents</a:t>
            </a:r>
            <a:r>
              <a:rPr lang="en-US" b="1" smtClean="0">
                <a:solidFill>
                  <a:srgbClr val="000000"/>
                </a:solidFill>
              </a:rPr>
              <a:t>: The list must contain the following information for all eligible voters: </a:t>
            </a:r>
            <a:endParaRPr lang="en-US" sz="1400" b="1">
              <a:solidFill>
                <a:schemeClr val="tx2"/>
              </a:solidFill>
            </a:endParaRPr>
          </a:p>
          <a:p>
            <a:pPr lvl="2">
              <a:buClrTx/>
              <a:buFont typeface="Wingdings" pitchFamily="2" charset="2"/>
              <a:buChar char="§"/>
            </a:pPr>
            <a:r>
              <a:rPr lang="en-US" sz="2100" b="1">
                <a:solidFill>
                  <a:schemeClr val="tx2"/>
                </a:solidFill>
              </a:rPr>
              <a:t>Full names</a:t>
            </a:r>
          </a:p>
          <a:p>
            <a:pPr lvl="2">
              <a:buClrTx/>
              <a:buFont typeface="Wingdings" pitchFamily="2" charset="2"/>
              <a:buChar char="§"/>
            </a:pPr>
            <a:r>
              <a:rPr lang="en-US" sz="2100" b="1">
                <a:solidFill>
                  <a:schemeClr val="tx2"/>
                </a:solidFill>
              </a:rPr>
              <a:t>Work locations</a:t>
            </a:r>
          </a:p>
          <a:p>
            <a:pPr lvl="2">
              <a:buClrTx/>
              <a:buFont typeface="Wingdings" pitchFamily="2" charset="2"/>
              <a:buChar char="§"/>
            </a:pPr>
            <a:r>
              <a:rPr lang="en-US" sz="2100" b="1">
                <a:solidFill>
                  <a:schemeClr val="tx2"/>
                </a:solidFill>
              </a:rPr>
              <a:t>Shifts</a:t>
            </a:r>
          </a:p>
          <a:p>
            <a:pPr lvl="2">
              <a:buClrTx/>
              <a:buFont typeface="Wingdings" pitchFamily="2" charset="2"/>
              <a:buChar char="§"/>
            </a:pPr>
            <a:r>
              <a:rPr lang="en-US" sz="2100" b="1">
                <a:solidFill>
                  <a:schemeClr val="tx2"/>
                </a:solidFill>
              </a:rPr>
              <a:t>Job classifications</a:t>
            </a:r>
          </a:p>
          <a:p>
            <a:pPr lvl="2">
              <a:buClrTx/>
              <a:buFont typeface="Wingdings" pitchFamily="2" charset="2"/>
              <a:buChar char="§"/>
            </a:pPr>
            <a:r>
              <a:rPr lang="en-US" sz="2100" b="1">
                <a:solidFill>
                  <a:schemeClr val="tx2"/>
                </a:solidFill>
              </a:rPr>
              <a:t>Contact information (including home addresses, available personal email addresses and available home and personal cell telephone numbers)</a:t>
            </a:r>
          </a:p>
          <a:p>
            <a:pPr lvl="2">
              <a:buClrTx/>
              <a:buNone/>
            </a:pPr>
            <a:endParaRPr lang="en-US" sz="2100" b="1">
              <a:solidFill>
                <a:schemeClr val="tx2"/>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76095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64</a:t>
            </a:fld>
            <a:endParaRPr lang="en-US"/>
          </a:p>
        </p:txBody>
      </p:sp>
      <p:sp>
        <p:nvSpPr>
          <p:cNvPr id="399362" name="AutoShape 2"/>
          <p:cNvSpPr>
            <a:spLocks noGrp="1" noChangeArrowheads="1"/>
          </p:cNvSpPr>
          <p:nvPr>
            <p:ph type="title"/>
          </p:nvPr>
        </p:nvSpPr>
        <p:spPr>
          <a:xfrm>
            <a:off x="2216552" y="821804"/>
            <a:ext cx="7224532" cy="706055"/>
          </a:xfrm>
        </p:spPr>
        <p:txBody>
          <a:bodyPr/>
          <a:lstStyle/>
          <a:p>
            <a:pPr marL="2292350" indent="-2292350"/>
            <a:r>
              <a:rPr lang="en-US" smtClean="0"/>
              <a:t>Changes:  Election</a:t>
            </a:r>
            <a:endParaRPr lang="en-US"/>
          </a:p>
        </p:txBody>
      </p:sp>
      <p:sp>
        <p:nvSpPr>
          <p:cNvPr id="399363" name="Rectangle 3"/>
          <p:cNvSpPr>
            <a:spLocks noGrp="1" noChangeArrowheads="1"/>
          </p:cNvSpPr>
          <p:nvPr>
            <p:ph type="body" idx="1"/>
          </p:nvPr>
        </p:nvSpPr>
        <p:spPr>
          <a:xfrm>
            <a:off x="2362201" y="1446836"/>
            <a:ext cx="7808089" cy="5104436"/>
          </a:xfrm>
        </p:spPr>
        <p:txBody>
          <a:bodyPr/>
          <a:lstStyle/>
          <a:p>
            <a:pPr lvl="1">
              <a:buFont typeface="Wingdings" pitchFamily="2" charset="2"/>
              <a:buChar char="§"/>
            </a:pPr>
            <a:r>
              <a:rPr lang="en-US" b="1" smtClean="0"/>
              <a:t>Voter List Contents – Voters to be Challenged</a:t>
            </a:r>
            <a:r>
              <a:rPr lang="en-US" smtClean="0"/>
              <a:t>: </a:t>
            </a:r>
            <a:r>
              <a:rPr lang="en-US" smtClean="0">
                <a:solidFill>
                  <a:srgbClr val="000000"/>
                </a:solidFill>
              </a:rPr>
              <a:t>The Employer must also include in a separate section of the voter list the same information for those individuals who will be permitted to vote subject to challenge based on the parties agreement or the direction of election.</a:t>
            </a:r>
          </a:p>
          <a:p>
            <a:pPr lvl="1">
              <a:buClrTx/>
              <a:buFont typeface="Wingdings" pitchFamily="2" charset="2"/>
              <a:buChar char="§"/>
            </a:pPr>
            <a:r>
              <a:rPr lang="en-US" b="1" smtClean="0"/>
              <a:t>Use of Voter List</a:t>
            </a:r>
            <a:r>
              <a:rPr lang="en-US" smtClean="0">
                <a:solidFill>
                  <a:srgbClr val="000000"/>
                </a:solidFill>
              </a:rPr>
              <a:t>: Parties shall not use the voter list for purposes other than: </a:t>
            </a:r>
          </a:p>
          <a:p>
            <a:pPr lvl="2">
              <a:buClrTx/>
              <a:buFont typeface="Wingdings" pitchFamily="2" charset="2"/>
              <a:buChar char="§"/>
            </a:pPr>
            <a:r>
              <a:rPr lang="en-US" sz="2400">
                <a:solidFill>
                  <a:schemeClr val="tx2"/>
                </a:solidFill>
              </a:rPr>
              <a:t>the representation proceeding;</a:t>
            </a:r>
          </a:p>
          <a:p>
            <a:pPr lvl="2">
              <a:buClrTx/>
              <a:buFont typeface="Wingdings" pitchFamily="2" charset="2"/>
              <a:buChar char="§"/>
            </a:pPr>
            <a:r>
              <a:rPr lang="en-US" sz="2400">
                <a:solidFill>
                  <a:schemeClr val="tx2"/>
                </a:solidFill>
              </a:rPr>
              <a:t>Board proceedings arising from it; and </a:t>
            </a:r>
          </a:p>
          <a:p>
            <a:pPr lvl="2">
              <a:buClrTx/>
              <a:buFont typeface="Wingdings" pitchFamily="2" charset="2"/>
              <a:buChar char="§"/>
            </a:pPr>
            <a:r>
              <a:rPr lang="en-US" sz="2400">
                <a:solidFill>
                  <a:schemeClr val="tx2"/>
                </a:solidFill>
              </a:rPr>
              <a:t>related matters</a:t>
            </a:r>
            <a:r>
              <a:rPr lang="en-US" smtClean="0">
                <a:solidFill>
                  <a:srgbClr val="000000"/>
                </a:solidFill>
              </a:rPr>
              <a:t>.  </a:t>
            </a:r>
          </a:p>
          <a:p>
            <a:pPr>
              <a:buClrTx/>
              <a:buNone/>
            </a:pPr>
            <a:r>
              <a:rPr lang="en-US" sz="2200" b="1">
                <a:solidFill>
                  <a:srgbClr val="008000"/>
                </a:solidFill>
              </a:rPr>
              <a:t>		</a:t>
            </a:r>
            <a:r>
              <a:rPr lang="en-US" sz="1800" b="1">
                <a:solidFill>
                  <a:srgbClr val="008000"/>
                </a:solidFill>
              </a:rPr>
              <a:t>(Sec. 102.62(d) and Sec. 102.67(l))</a:t>
            </a:r>
            <a:endParaRPr lang="en-US" sz="1800" b="1">
              <a:solidFill>
                <a:schemeClr val="tx2"/>
              </a:solidFill>
            </a:endParaRPr>
          </a:p>
          <a:p>
            <a:pPr lvl="1">
              <a:buFont typeface="Wingdings" pitchFamily="2" charset="2"/>
              <a:buChar char="§"/>
            </a:pPr>
            <a:endParaRPr lang="en-US" smtClean="0">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57379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65</a:t>
            </a:fld>
            <a:endParaRPr lang="en-US"/>
          </a:p>
        </p:txBody>
      </p:sp>
      <p:sp>
        <p:nvSpPr>
          <p:cNvPr id="399362" name="AutoShape 2"/>
          <p:cNvSpPr>
            <a:spLocks noGrp="1" noChangeArrowheads="1"/>
          </p:cNvSpPr>
          <p:nvPr>
            <p:ph type="title"/>
          </p:nvPr>
        </p:nvSpPr>
        <p:spPr>
          <a:xfrm>
            <a:off x="2204977" y="925975"/>
            <a:ext cx="7224532" cy="717630"/>
          </a:xfrm>
        </p:spPr>
        <p:txBody>
          <a:bodyPr/>
          <a:lstStyle/>
          <a:p>
            <a:pPr marL="2292350" indent="-2292350"/>
            <a:r>
              <a:rPr lang="en-US" smtClean="0"/>
              <a:t>Changes:  Election</a:t>
            </a:r>
            <a:endParaRPr lang="en-US"/>
          </a:p>
        </p:txBody>
      </p:sp>
      <p:sp>
        <p:nvSpPr>
          <p:cNvPr id="399363" name="Rectangle 3"/>
          <p:cNvSpPr>
            <a:spLocks noGrp="1" noChangeArrowheads="1"/>
          </p:cNvSpPr>
          <p:nvPr>
            <p:ph type="body" idx="1"/>
          </p:nvPr>
        </p:nvSpPr>
        <p:spPr>
          <a:xfrm>
            <a:off x="2373775" y="1736204"/>
            <a:ext cx="7808089" cy="4965539"/>
          </a:xfrm>
        </p:spPr>
        <p:txBody>
          <a:bodyPr/>
          <a:lstStyle/>
          <a:p>
            <a:pPr lvl="1">
              <a:buClrTx/>
              <a:buFont typeface="Wingdings" pitchFamily="2" charset="2"/>
              <a:buChar char="§"/>
            </a:pPr>
            <a:r>
              <a:rPr lang="en-US" b="1" smtClean="0"/>
              <a:t>Notice of Election</a:t>
            </a:r>
            <a:r>
              <a:rPr lang="en-US" smtClean="0">
                <a:solidFill>
                  <a:srgbClr val="000000"/>
                </a:solidFill>
              </a:rPr>
              <a:t>:  Will ordinarily be transmitted with the D&amp;DE or sent promptly after election agreement approved.  </a:t>
            </a:r>
          </a:p>
          <a:p>
            <a:pPr lvl="1">
              <a:buClrTx/>
              <a:buNone/>
            </a:pPr>
            <a:r>
              <a:rPr lang="en-US" smtClean="0">
                <a:solidFill>
                  <a:srgbClr val="000000"/>
                </a:solidFill>
              </a:rPr>
              <a:t>	Employer must post for 3 full working days and now must also distribute electronically if it customarily communicates with employees in the unit electronically.</a:t>
            </a:r>
          </a:p>
          <a:p>
            <a:pPr lvl="1">
              <a:buClr>
                <a:srgbClr val="C00000"/>
              </a:buClr>
              <a:buFont typeface="Wingdings" pitchFamily="2" charset="2"/>
              <a:buChar char="§"/>
            </a:pPr>
            <a:r>
              <a:rPr lang="en-US" smtClean="0">
                <a:solidFill>
                  <a:srgbClr val="000000"/>
                </a:solidFill>
              </a:rPr>
              <a:t> </a:t>
            </a:r>
            <a:r>
              <a:rPr lang="en-US" b="1" smtClean="0"/>
              <a:t>Election</a:t>
            </a:r>
            <a:r>
              <a:rPr lang="en-US" smtClean="0">
                <a:solidFill>
                  <a:srgbClr val="000000"/>
                </a:solidFill>
              </a:rPr>
              <a:t> – At the election, a party generally can challenge someone for cause even if their eligibility was not contested at the hearing.</a:t>
            </a:r>
          </a:p>
          <a:p>
            <a:pPr lvl="1">
              <a:buClrTx/>
              <a:buNone/>
            </a:pPr>
            <a:r>
              <a:rPr lang="en-US" smtClean="0">
                <a:solidFill>
                  <a:srgbClr val="000000"/>
                </a:solidFill>
              </a:rPr>
              <a:t>	 </a:t>
            </a:r>
            <a:r>
              <a:rPr lang="en-US" sz="1800" b="1">
                <a:solidFill>
                  <a:srgbClr val="008000"/>
                </a:solidFill>
              </a:rPr>
              <a:t>(Sec. 102.66(d))</a:t>
            </a:r>
          </a:p>
          <a:p>
            <a:pPr lvl="1">
              <a:buClrTx/>
              <a:buFont typeface="Wingdings" pitchFamily="2" charset="2"/>
              <a:buChar char="§"/>
            </a:pPr>
            <a:endParaRPr lang="en-US" sz="1800">
              <a:solidFill>
                <a:srgbClr val="008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pic>
        <p:nvPicPr>
          <p:cNvPr id="6" name="Picture 5" descr="election.png"/>
          <p:cNvPicPr>
            <a:picLocks noChangeAspect="1"/>
          </p:cNvPicPr>
          <p:nvPr/>
        </p:nvPicPr>
        <p:blipFill>
          <a:blip r:embed="rId4"/>
          <a:srcRect/>
          <a:stretch>
            <a:fillRect/>
          </a:stretch>
        </p:blipFill>
        <p:spPr>
          <a:xfrm>
            <a:off x="8888393" y="5011838"/>
            <a:ext cx="1397644" cy="1423688"/>
          </a:xfrm>
          <a:prstGeom prst="rect">
            <a:avLst/>
          </a:prstGeom>
        </p:spPr>
      </p:pic>
    </p:spTree>
    <p:extLst>
      <p:ext uri="{BB962C8B-B14F-4D97-AF65-F5344CB8AC3E}">
        <p14:creationId xmlns:p14="http://schemas.microsoft.com/office/powerpoint/2010/main" val="365194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66</a:t>
            </a:fld>
            <a:endParaRPr lang="en-US"/>
          </a:p>
        </p:txBody>
      </p:sp>
      <p:sp>
        <p:nvSpPr>
          <p:cNvPr id="399362" name="AutoShape 2"/>
          <p:cNvSpPr>
            <a:spLocks noGrp="1" noChangeArrowheads="1"/>
          </p:cNvSpPr>
          <p:nvPr>
            <p:ph type="title"/>
          </p:nvPr>
        </p:nvSpPr>
        <p:spPr>
          <a:xfrm>
            <a:off x="2204977" y="925976"/>
            <a:ext cx="7224532" cy="775503"/>
          </a:xfrm>
        </p:spPr>
        <p:txBody>
          <a:bodyPr/>
          <a:lstStyle/>
          <a:p>
            <a:pPr marL="2292350" indent="-2292350"/>
            <a:r>
              <a:rPr lang="en-US" smtClean="0"/>
              <a:t>Changes:  Post-Election</a:t>
            </a:r>
            <a:endParaRPr lang="en-US"/>
          </a:p>
        </p:txBody>
      </p:sp>
      <p:sp>
        <p:nvSpPr>
          <p:cNvPr id="399363" name="Rectangle 3"/>
          <p:cNvSpPr>
            <a:spLocks noGrp="1" noChangeArrowheads="1"/>
          </p:cNvSpPr>
          <p:nvPr>
            <p:ph type="body" idx="1"/>
          </p:nvPr>
        </p:nvSpPr>
        <p:spPr>
          <a:xfrm>
            <a:off x="2373775" y="1562582"/>
            <a:ext cx="7808089" cy="5139160"/>
          </a:xfrm>
        </p:spPr>
        <p:txBody>
          <a:bodyPr/>
          <a:lstStyle/>
          <a:p>
            <a:pPr lvl="1">
              <a:buClrTx/>
              <a:buFont typeface="Wingdings" pitchFamily="2" charset="2"/>
              <a:buChar char="§"/>
            </a:pPr>
            <a:r>
              <a:rPr lang="en-US" b="1" smtClean="0"/>
              <a:t>Filing Objections:</a:t>
            </a:r>
            <a:endParaRPr lang="en-US" sz="1800" b="1">
              <a:solidFill>
                <a:srgbClr val="008000"/>
              </a:solidFill>
            </a:endParaRPr>
          </a:p>
          <a:p>
            <a:pPr marL="914400" lvl="2" indent="0">
              <a:spcBef>
                <a:spcPts val="600"/>
              </a:spcBef>
              <a:buClrTx/>
              <a:buNone/>
            </a:pPr>
            <a:r>
              <a:rPr lang="en-US" sz="2400" b="1">
                <a:solidFill>
                  <a:srgbClr val="000000"/>
                </a:solidFill>
              </a:rPr>
              <a:t>Must be accompanied by a written offer of proof except that the Regional Director may extend the time for filing the offer of proof upon request of a party showing good cause.</a:t>
            </a:r>
          </a:p>
          <a:p>
            <a:pPr marL="914400" lvl="2" indent="0">
              <a:spcBef>
                <a:spcPts val="600"/>
              </a:spcBef>
              <a:buClrTx/>
              <a:buNone/>
            </a:pPr>
            <a:r>
              <a:rPr lang="en-US" sz="2400" b="1">
                <a:solidFill>
                  <a:srgbClr val="000000"/>
                </a:solidFill>
              </a:rPr>
              <a:t>Objections, but not the offer of proof, must be served on the other parties.</a:t>
            </a:r>
          </a:p>
          <a:p>
            <a:pPr marL="914400" lvl="2" indent="0">
              <a:spcBef>
                <a:spcPts val="600"/>
              </a:spcBef>
              <a:buClrTx/>
              <a:buNone/>
            </a:pPr>
            <a:r>
              <a:rPr lang="en-US" sz="1800" b="1">
                <a:solidFill>
                  <a:srgbClr val="008000"/>
                </a:solidFill>
              </a:rPr>
              <a:t>(Sec. 102.69(a))</a:t>
            </a:r>
            <a:r>
              <a:rPr lang="en-US" sz="1800">
                <a:solidFill>
                  <a:srgbClr val="000000"/>
                </a:solidFill>
              </a:rPr>
              <a:t> </a:t>
            </a:r>
          </a:p>
          <a:p>
            <a:pPr lvl="1">
              <a:spcBef>
                <a:spcPts val="600"/>
              </a:spcBef>
              <a:buClrTx/>
              <a:buFont typeface="Wingdings" pitchFamily="2" charset="2"/>
              <a:buChar char="§"/>
            </a:pPr>
            <a:r>
              <a:rPr lang="en-US" b="1" smtClean="0"/>
              <a:t>Post-election Hearing</a:t>
            </a:r>
            <a:r>
              <a:rPr lang="en-US" smtClean="0"/>
              <a:t>:</a:t>
            </a:r>
            <a:endParaRPr lang="en-US" sz="1800"/>
          </a:p>
          <a:p>
            <a:pPr marL="914400" lvl="2" indent="0">
              <a:spcBef>
                <a:spcPts val="600"/>
              </a:spcBef>
              <a:buClrTx/>
              <a:buNone/>
            </a:pPr>
            <a:r>
              <a:rPr lang="en-US" sz="2400" b="1">
                <a:solidFill>
                  <a:srgbClr val="000000"/>
                </a:solidFill>
              </a:rPr>
              <a:t>Unless parties agree to an earlier date, will open 21 days after preparation of tally of ballots or as soon thereafter as practicable.</a:t>
            </a:r>
          </a:p>
          <a:p>
            <a:pPr marL="914400" lvl="2" indent="0">
              <a:spcBef>
                <a:spcPts val="600"/>
              </a:spcBef>
              <a:buClrTx/>
              <a:buNone/>
            </a:pPr>
            <a:r>
              <a:rPr lang="en-US" sz="1800" b="1">
                <a:solidFill>
                  <a:srgbClr val="008000"/>
                </a:solidFill>
              </a:rPr>
              <a:t>(Sec. 102.69(c))</a:t>
            </a:r>
            <a:endParaRPr lang="en-US" sz="1800" b="1">
              <a:solidFill>
                <a:srgbClr val="000000"/>
              </a:solidFill>
            </a:endParaRPr>
          </a:p>
          <a:p>
            <a:pPr>
              <a:buFont typeface="Wingdings" pitchFamily="2" charset="2"/>
              <a:buChar char="§"/>
            </a:pPr>
            <a:endParaRPr lang="en-US"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11309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936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9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67</a:t>
            </a:fld>
            <a:endParaRPr lang="en-US"/>
          </a:p>
        </p:txBody>
      </p:sp>
      <p:sp>
        <p:nvSpPr>
          <p:cNvPr id="399362" name="AutoShape 2"/>
          <p:cNvSpPr>
            <a:spLocks noGrp="1" noChangeArrowheads="1"/>
          </p:cNvSpPr>
          <p:nvPr>
            <p:ph type="title"/>
          </p:nvPr>
        </p:nvSpPr>
        <p:spPr>
          <a:xfrm>
            <a:off x="2204977" y="925975"/>
            <a:ext cx="7224532" cy="810228"/>
          </a:xfrm>
        </p:spPr>
        <p:txBody>
          <a:bodyPr/>
          <a:lstStyle/>
          <a:p>
            <a:pPr marL="2292350" indent="-2292350"/>
            <a:r>
              <a:rPr lang="en-US" smtClean="0"/>
              <a:t>Changes:  Post-Election</a:t>
            </a:r>
            <a:endParaRPr lang="en-US"/>
          </a:p>
        </p:txBody>
      </p:sp>
      <p:sp>
        <p:nvSpPr>
          <p:cNvPr id="399363" name="Rectangle 3"/>
          <p:cNvSpPr>
            <a:spLocks noGrp="1" noChangeArrowheads="1"/>
          </p:cNvSpPr>
          <p:nvPr>
            <p:ph type="body" idx="1"/>
          </p:nvPr>
        </p:nvSpPr>
        <p:spPr>
          <a:xfrm>
            <a:off x="2373775" y="2025570"/>
            <a:ext cx="7808089" cy="4676172"/>
          </a:xfrm>
        </p:spPr>
        <p:txBody>
          <a:bodyPr/>
          <a:lstStyle/>
          <a:p>
            <a:pPr lvl="1">
              <a:buClrTx/>
              <a:buNone/>
            </a:pPr>
            <a:r>
              <a:rPr lang="en-US" b="1" smtClean="0"/>
              <a:t>	Hearing Officer Reports</a:t>
            </a:r>
            <a:r>
              <a:rPr lang="en-US" b="1" smtClean="0">
                <a:solidFill>
                  <a:srgbClr val="C00000"/>
                </a:solidFill>
              </a:rPr>
              <a:t>:</a:t>
            </a:r>
            <a:endParaRPr lang="en-US" sz="2200" b="1">
              <a:solidFill>
                <a:srgbClr val="C00000"/>
              </a:solidFill>
            </a:endParaRPr>
          </a:p>
          <a:p>
            <a:pPr lvl="2">
              <a:buClrTx/>
              <a:buFont typeface="Wingdings" pitchFamily="2" charset="2"/>
              <a:buChar char="§"/>
            </a:pPr>
            <a:r>
              <a:rPr lang="en-US" sz="2400" b="1">
                <a:solidFill>
                  <a:srgbClr val="000000"/>
                </a:solidFill>
              </a:rPr>
              <a:t>All HO recommendations must be made to the Regional Director</a:t>
            </a:r>
          </a:p>
          <a:p>
            <a:pPr lvl="2">
              <a:buClrTx/>
              <a:buFont typeface="Wingdings" pitchFamily="2" charset="2"/>
              <a:buChar char="§"/>
            </a:pPr>
            <a:r>
              <a:rPr lang="en-US" sz="2400" b="1">
                <a:solidFill>
                  <a:srgbClr val="000000"/>
                </a:solidFill>
              </a:rPr>
              <a:t>Exceptions to HO Report must be filed with Regional Director</a:t>
            </a:r>
          </a:p>
          <a:p>
            <a:pPr lvl="2">
              <a:buClrTx/>
              <a:buFont typeface="Wingdings" pitchFamily="2" charset="2"/>
              <a:buChar char="§"/>
            </a:pPr>
            <a:r>
              <a:rPr lang="en-US" sz="2400" b="1">
                <a:solidFill>
                  <a:srgbClr val="000000"/>
                </a:solidFill>
              </a:rPr>
              <a:t>Except in consent election agreement cases, all RD post-election reports will be subject to discretionary review by the Board</a:t>
            </a:r>
          </a:p>
          <a:p>
            <a:pPr lvl="2">
              <a:buNone/>
            </a:pPr>
            <a:r>
              <a:rPr lang="en-US" sz="1800" b="1">
                <a:solidFill>
                  <a:srgbClr val="008000"/>
                </a:solidFill>
              </a:rPr>
              <a:t>(Sec. 102.69(c))</a:t>
            </a:r>
            <a:endParaRPr lang="en-US" sz="1800"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33276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68</a:t>
            </a:fld>
            <a:endParaRPr lang="en-US"/>
          </a:p>
        </p:txBody>
      </p:sp>
      <p:sp>
        <p:nvSpPr>
          <p:cNvPr id="399362" name="AutoShape 2"/>
          <p:cNvSpPr>
            <a:spLocks noGrp="1" noChangeArrowheads="1"/>
          </p:cNvSpPr>
          <p:nvPr>
            <p:ph type="title"/>
          </p:nvPr>
        </p:nvSpPr>
        <p:spPr>
          <a:xfrm>
            <a:off x="2228127" y="844953"/>
            <a:ext cx="7224532" cy="995422"/>
          </a:xfrm>
        </p:spPr>
        <p:txBody>
          <a:bodyPr/>
          <a:lstStyle/>
          <a:p>
            <a:pPr marL="2292350" indent="-2292350"/>
            <a:r>
              <a:rPr lang="en-US" smtClean="0"/>
              <a:t>Changes:  Blocking Charges </a:t>
            </a:r>
            <a:r>
              <a:rPr lang="en-US" sz="2000">
                <a:solidFill>
                  <a:srgbClr val="008000"/>
                </a:solidFill>
              </a:rPr>
              <a:t>(Sec. 103.20)</a:t>
            </a:r>
            <a:endParaRPr lang="en-US" sz="2000"/>
          </a:p>
        </p:txBody>
      </p:sp>
      <p:sp>
        <p:nvSpPr>
          <p:cNvPr id="399363" name="Rectangle 3"/>
          <p:cNvSpPr>
            <a:spLocks noGrp="1" noChangeArrowheads="1"/>
          </p:cNvSpPr>
          <p:nvPr>
            <p:ph type="body" idx="1"/>
          </p:nvPr>
        </p:nvSpPr>
        <p:spPr>
          <a:xfrm>
            <a:off x="2373775" y="1759352"/>
            <a:ext cx="7808089" cy="4942390"/>
          </a:xfrm>
        </p:spPr>
        <p:txBody>
          <a:bodyPr/>
          <a:lstStyle/>
          <a:p>
            <a:pPr lvl="1">
              <a:buFont typeface="Wingdings" pitchFamily="2" charset="2"/>
              <a:buChar char="§"/>
            </a:pPr>
            <a:r>
              <a:rPr lang="en-US" sz="2200" b="1"/>
              <a:t>Offer of Proof:</a:t>
            </a:r>
            <a:r>
              <a:rPr lang="en-US" sz="2200"/>
              <a:t>  </a:t>
            </a:r>
            <a:r>
              <a:rPr lang="en-US" sz="2200">
                <a:solidFill>
                  <a:srgbClr val="000000"/>
                </a:solidFill>
              </a:rPr>
              <a:t>When a party to a representation proceeding files a ulp charge together </a:t>
            </a:r>
            <a:r>
              <a:rPr lang="en-US" sz="2200" b="1">
                <a:solidFill>
                  <a:srgbClr val="000000"/>
                </a:solidFill>
              </a:rPr>
              <a:t>with a request that it block</a:t>
            </a:r>
            <a:r>
              <a:rPr lang="en-US" sz="2200">
                <a:solidFill>
                  <a:srgbClr val="000000"/>
                </a:solidFill>
              </a:rPr>
              <a:t> the processing of a petition or requests that its previously filed charge block further processing of a petition, the party shall simultaneously file, but not serve on any other party, a written offer of proof in support of the charge.  </a:t>
            </a:r>
            <a:br>
              <a:rPr lang="en-US" sz="2200">
                <a:solidFill>
                  <a:srgbClr val="000000"/>
                </a:solidFill>
              </a:rPr>
            </a:br>
            <a:r>
              <a:rPr lang="en-US" sz="2200">
                <a:solidFill>
                  <a:srgbClr val="000000"/>
                </a:solidFill>
              </a:rPr>
              <a:t>The offer of proof must provide the names of the witnesses who will testify in support of the charge and a summary of each witness’s anticipated testimony. </a:t>
            </a:r>
          </a:p>
          <a:p>
            <a:pPr lvl="1">
              <a:buFont typeface="Wingdings" pitchFamily="2" charset="2"/>
              <a:buChar char="§"/>
            </a:pPr>
            <a:r>
              <a:rPr lang="en-US" sz="2200" b="1"/>
              <a:t>Witnesses:</a:t>
            </a:r>
            <a:r>
              <a:rPr lang="en-US" sz="2200"/>
              <a:t>  </a:t>
            </a:r>
            <a:r>
              <a:rPr lang="en-US" sz="2200">
                <a:solidFill>
                  <a:srgbClr val="000000"/>
                </a:solidFill>
              </a:rPr>
              <a:t>The party seeking to block the processing of a petition must also promptly make available to the Region the witnesses identified in its offer of proof.</a:t>
            </a:r>
            <a:endParaRPr lang="en-US" sz="2200"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34128835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1719489-2605-427A-877C-ACBAEABE1E95}" type="slidenum">
              <a:rPr lang="en-US"/>
              <a:t>69</a:t>
            </a:fld>
            <a:endParaRPr lang="en-US"/>
          </a:p>
        </p:txBody>
      </p:sp>
      <p:sp>
        <p:nvSpPr>
          <p:cNvPr id="399362" name="AutoShape 2"/>
          <p:cNvSpPr>
            <a:spLocks noGrp="1" noChangeArrowheads="1"/>
          </p:cNvSpPr>
          <p:nvPr>
            <p:ph type="title"/>
          </p:nvPr>
        </p:nvSpPr>
        <p:spPr>
          <a:xfrm>
            <a:off x="2390172" y="879678"/>
            <a:ext cx="7224532" cy="856525"/>
          </a:xfrm>
        </p:spPr>
        <p:txBody>
          <a:bodyPr/>
          <a:lstStyle/>
          <a:p>
            <a:pPr marL="2859088" indent="-2859088"/>
            <a:r>
              <a:rPr lang="en-US" smtClean="0"/>
              <a:t>Implementation of Final Rule</a:t>
            </a:r>
          </a:p>
        </p:txBody>
      </p:sp>
      <p:sp>
        <p:nvSpPr>
          <p:cNvPr id="399363" name="Rectangle 3"/>
          <p:cNvSpPr>
            <a:spLocks noGrp="1" noChangeArrowheads="1"/>
          </p:cNvSpPr>
          <p:nvPr>
            <p:ph type="body" idx="1"/>
          </p:nvPr>
        </p:nvSpPr>
        <p:spPr>
          <a:xfrm>
            <a:off x="2373775" y="1909823"/>
            <a:ext cx="7808089" cy="4791919"/>
          </a:xfrm>
        </p:spPr>
        <p:txBody>
          <a:bodyPr/>
          <a:lstStyle/>
          <a:p>
            <a:pPr marL="914400" lvl="1" indent="-457200">
              <a:buSzTx/>
              <a:buFont typeface="Arial" pitchFamily="34" charset="0"/>
              <a:buChar char="•"/>
              <a:tabLst>
                <a:tab pos="914400" algn="l"/>
              </a:tabLst>
            </a:pPr>
            <a:r>
              <a:rPr lang="en-US" sz="2800" b="1">
                <a:solidFill>
                  <a:srgbClr val="C00000"/>
                </a:solidFill>
              </a:rPr>
              <a:t>Regional Training </a:t>
            </a:r>
          </a:p>
          <a:p>
            <a:pPr marL="914400" lvl="1" indent="-457200">
              <a:buSzTx/>
              <a:buFont typeface="Arial" pitchFamily="34" charset="0"/>
              <a:buChar char="•"/>
              <a:tabLst>
                <a:tab pos="914400" algn="l"/>
              </a:tabLst>
            </a:pPr>
            <a:endParaRPr lang="en-US" sz="2800" b="1">
              <a:solidFill>
                <a:srgbClr val="C00000"/>
              </a:solidFill>
            </a:endParaRPr>
          </a:p>
          <a:p>
            <a:pPr marL="914400" lvl="1" indent="-457200">
              <a:buSzTx/>
              <a:buFont typeface="Arial" pitchFamily="34" charset="0"/>
              <a:buChar char="•"/>
              <a:tabLst>
                <a:tab pos="914400" algn="l"/>
              </a:tabLst>
            </a:pPr>
            <a:r>
              <a:rPr lang="en-US" sz="2800" b="1">
                <a:solidFill>
                  <a:srgbClr val="C00000"/>
                </a:solidFill>
              </a:rPr>
              <a:t>Outreach</a:t>
            </a:r>
          </a:p>
          <a:p>
            <a:pPr marL="914400" lvl="1" indent="-457200">
              <a:buSzTx/>
              <a:buFont typeface="Arial" pitchFamily="34" charset="0"/>
              <a:buChar char="•"/>
              <a:tabLst>
                <a:tab pos="914400" algn="l"/>
              </a:tabLst>
            </a:pPr>
            <a:endParaRPr lang="en-US" sz="2800" b="1">
              <a:solidFill>
                <a:srgbClr val="C00000"/>
              </a:solidFill>
            </a:endParaRPr>
          </a:p>
          <a:p>
            <a:pPr marL="914400" lvl="1" indent="-457200">
              <a:buSzTx/>
              <a:buFont typeface="Arial" pitchFamily="34" charset="0"/>
              <a:buChar char="•"/>
              <a:tabLst>
                <a:tab pos="914400" algn="l"/>
              </a:tabLst>
            </a:pPr>
            <a:r>
              <a:rPr lang="en-US" sz="2800" b="1">
                <a:solidFill>
                  <a:srgbClr val="C00000"/>
                </a:solidFill>
              </a:rPr>
              <a:t>Forms and other Materials on www.nlrb.gov about April 10</a:t>
            </a:r>
          </a:p>
          <a:p>
            <a:pPr lvl="2" indent="-679450">
              <a:buNone/>
            </a:pPr>
            <a:endParaRPr lang="en-US" sz="2400">
              <a:solidFill>
                <a:srgbClr val="000000"/>
              </a:solidFill>
            </a:endParaRPr>
          </a:p>
          <a:p>
            <a:pPr lvl="2" indent="-679450">
              <a:buNone/>
            </a:pPr>
            <a:r>
              <a:rPr lang="en-US" sz="2400">
                <a:solidFill>
                  <a:srgbClr val="000000"/>
                </a:solidFill>
              </a:rPr>
              <a:t> </a:t>
            </a:r>
          </a:p>
          <a:p>
            <a:pPr lvl="1">
              <a:buFont typeface="Wingdings" pitchFamily="2" charset="2"/>
              <a:buChar char="§"/>
            </a:pPr>
            <a:endParaRPr lang="en-US" sz="2200" b="1">
              <a:solidFill>
                <a:srgbClr val="000000"/>
              </a:solidFill>
            </a:endParaRPr>
          </a:p>
        </p:txBody>
      </p:sp>
      <p:pic>
        <p:nvPicPr>
          <p:cNvPr id="399364" name="Picture 4" descr="logocolo"/>
          <p:cNvPicPr>
            <a:picLocks noChangeAspect="1" noChangeArrowheads="1"/>
          </p:cNvPicPr>
          <p:nvPr/>
        </p:nvPicPr>
        <p:blipFill>
          <a:blip r:embed="rId3"/>
          <a:srcRect/>
          <a:stretch>
            <a:fillRect/>
          </a:stretch>
        </p:blipFill>
        <p:spPr>
          <a:xfrm>
            <a:off x="9067800" y="228601"/>
            <a:ext cx="1295400" cy="1285875"/>
          </a:xfrm>
          <a:prstGeom prst="rect">
            <a:avLst/>
          </a:prstGeom>
          <a:noFill/>
          <a:ln w="9525">
            <a:noFill/>
            <a:miter lim="800000"/>
          </a:ln>
        </p:spPr>
      </p:pic>
    </p:spTree>
    <p:extLst>
      <p:ext uri="{BB962C8B-B14F-4D97-AF65-F5344CB8AC3E}">
        <p14:creationId xmlns:p14="http://schemas.microsoft.com/office/powerpoint/2010/main" val="4030657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Board Should Not Adhere to its Existing Joint Employer Standard Because it Undermines the Purposes of the Act	</a:t>
            </a:r>
            <a:endParaRPr lang="en-US" dirty="0"/>
          </a:p>
        </p:txBody>
      </p:sp>
      <p:sp>
        <p:nvSpPr>
          <p:cNvPr id="3" name="Subtitle 2"/>
          <p:cNvSpPr>
            <a:spLocks noGrp="1"/>
          </p:cNvSpPr>
          <p:nvPr>
            <p:ph type="subTitle" idx="1"/>
          </p:nvPr>
        </p:nvSpPr>
        <p:spPr/>
        <p:txBody>
          <a:bodyPr>
            <a:normAutofit fontScale="40000" lnSpcReduction="20000"/>
          </a:bodyPr>
          <a:lstStyle/>
          <a:p>
            <a:endParaRPr lang="en-US" dirty="0" smtClean="0"/>
          </a:p>
          <a:p>
            <a:endParaRPr lang="en-US" dirty="0"/>
          </a:p>
          <a:p>
            <a:pPr algn="r"/>
            <a:r>
              <a:rPr lang="en-US" dirty="0" smtClean="0"/>
              <a:t>Cathy Creighton, Esq.</a:t>
            </a:r>
          </a:p>
          <a:p>
            <a:pPr algn="r"/>
            <a:r>
              <a:rPr lang="en-US" dirty="0" smtClean="0"/>
              <a:t>Creighton, Johnsen &amp; Giroux</a:t>
            </a:r>
          </a:p>
          <a:p>
            <a:pPr algn="r"/>
            <a:r>
              <a:rPr lang="en-US" dirty="0" smtClean="0"/>
              <a:t>560 Ellicott Sq. </a:t>
            </a:r>
            <a:r>
              <a:rPr lang="en-US" dirty="0" err="1" smtClean="0"/>
              <a:t>Bldg</a:t>
            </a:r>
            <a:endParaRPr lang="en-US" dirty="0" smtClean="0"/>
          </a:p>
          <a:p>
            <a:pPr algn="r"/>
            <a:r>
              <a:rPr lang="en-US" dirty="0" smtClean="0"/>
              <a:t>295 Main Street</a:t>
            </a:r>
          </a:p>
          <a:p>
            <a:pPr algn="r"/>
            <a:r>
              <a:rPr lang="en-US" dirty="0" smtClean="0"/>
              <a:t>Buffalo, NY  14203</a:t>
            </a:r>
          </a:p>
          <a:p>
            <a:pPr algn="r"/>
            <a:endParaRPr lang="en-US" dirty="0"/>
          </a:p>
        </p:txBody>
      </p:sp>
    </p:spTree>
    <p:extLst>
      <p:ext uri="{BB962C8B-B14F-4D97-AF65-F5344CB8AC3E}">
        <p14:creationId xmlns:p14="http://schemas.microsoft.com/office/powerpoint/2010/main" val="259271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dirty="0" smtClean="0"/>
              <a:t>Current Standard</a:t>
            </a:r>
            <a:endParaRPr lang="en-US" dirty="0"/>
          </a:p>
        </p:txBody>
      </p:sp>
      <p:sp>
        <p:nvSpPr>
          <p:cNvPr id="6" name="Content Placeholder 5"/>
          <p:cNvSpPr>
            <a:spLocks noGrp="1"/>
          </p:cNvSpPr>
          <p:nvPr>
            <p:ph sz="half" idx="2"/>
          </p:nvPr>
        </p:nvSpPr>
        <p:spPr/>
        <p:txBody>
          <a:bodyPr/>
          <a:lstStyle/>
          <a:p>
            <a:r>
              <a:rPr lang="en-US" dirty="0" smtClean="0"/>
              <a:t>Essential element is whether the alleged joint employer’s control over employment is “direct and immediate”</a:t>
            </a:r>
            <a:endParaRPr lang="en-US" dirty="0"/>
          </a:p>
        </p:txBody>
      </p:sp>
      <p:sp>
        <p:nvSpPr>
          <p:cNvPr id="7" name="Text Placeholder 6"/>
          <p:cNvSpPr>
            <a:spLocks noGrp="1"/>
          </p:cNvSpPr>
          <p:nvPr>
            <p:ph type="body" sz="quarter" idx="3"/>
          </p:nvPr>
        </p:nvSpPr>
        <p:spPr/>
        <p:txBody>
          <a:bodyPr/>
          <a:lstStyle/>
          <a:p>
            <a:r>
              <a:rPr lang="en-US" dirty="0" smtClean="0"/>
              <a:t>General Counsel’s Proposed Standard</a:t>
            </a:r>
            <a:endParaRPr lang="en-US" dirty="0"/>
          </a:p>
        </p:txBody>
      </p:sp>
      <p:sp>
        <p:nvSpPr>
          <p:cNvPr id="8" name="Content Placeholder 7"/>
          <p:cNvSpPr>
            <a:spLocks noGrp="1"/>
          </p:cNvSpPr>
          <p:nvPr>
            <p:ph sz="quarter" idx="4"/>
          </p:nvPr>
        </p:nvSpPr>
        <p:spPr/>
        <p:txBody>
          <a:bodyPr/>
          <a:lstStyle/>
          <a:p>
            <a:r>
              <a:rPr lang="en-US" dirty="0" smtClean="0"/>
              <a:t>Whether under the totality of the circumstances the putative joint employer “wields sufficient influence over the working conditions of the other entity’s employees such that meaningful bargaining could not occur in its absence.”  </a:t>
            </a:r>
            <a:endParaRPr lang="en-US" dirty="0"/>
          </a:p>
        </p:txBody>
      </p:sp>
    </p:spTree>
    <p:extLst>
      <p:ext uri="{BB962C8B-B14F-4D97-AF65-F5344CB8AC3E}">
        <p14:creationId xmlns:p14="http://schemas.microsoft.com/office/powerpoint/2010/main" val="311916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Board law undermines meaningful bargaining.	</a:t>
            </a:r>
            <a:endParaRPr lang="en-US" dirty="0"/>
          </a:p>
        </p:txBody>
      </p:sp>
      <p:sp>
        <p:nvSpPr>
          <p:cNvPr id="5" name="Content Placeholder 4"/>
          <p:cNvSpPr>
            <a:spLocks noGrp="1"/>
          </p:cNvSpPr>
          <p:nvPr>
            <p:ph idx="1"/>
          </p:nvPr>
        </p:nvSpPr>
        <p:spPr/>
        <p:txBody>
          <a:bodyPr>
            <a:normAutofit lnSpcReduction="10000"/>
          </a:bodyPr>
          <a:lstStyle/>
          <a:p>
            <a:r>
              <a:rPr lang="en-US" dirty="0" smtClean="0"/>
              <a:t>For example, in franchising arrangements, the franchisors typically dictate the terms of the franchise agreement, and exert significant control over the day to day operations of the franchisee, including the number of employees working and hours they work and almost every other variable in the business except wages.</a:t>
            </a:r>
          </a:p>
          <a:p>
            <a:endParaRPr lang="en-US" dirty="0"/>
          </a:p>
          <a:p>
            <a:r>
              <a:rPr lang="en-US" dirty="0" smtClean="0"/>
              <a:t>General Counsel’s brief cites legal scholars who have posited that a prime advantage of franchising is to prevent or remove the “harmful” effects of unionization and thereby increase profits.  Robert W. Emerson, </a:t>
            </a:r>
            <a:r>
              <a:rPr lang="en-US" i="1" dirty="0" smtClean="0"/>
              <a:t>Franchising and the Collective Rights of Franchisees, </a:t>
            </a:r>
            <a:r>
              <a:rPr lang="en-US" dirty="0" smtClean="0"/>
              <a:t>43 </a:t>
            </a:r>
            <a:r>
              <a:rPr lang="en-US" dirty="0" err="1" smtClean="0"/>
              <a:t>Vand</a:t>
            </a:r>
            <a:r>
              <a:rPr lang="en-US" dirty="0" smtClean="0"/>
              <a:t>. L. Rev. 1503, 1528 (1990).  </a:t>
            </a:r>
            <a:endParaRPr lang="en-US" dirty="0"/>
          </a:p>
        </p:txBody>
      </p:sp>
    </p:spTree>
    <p:extLst>
      <p:ext uri="{BB962C8B-B14F-4D97-AF65-F5344CB8AC3E}">
        <p14:creationId xmlns:p14="http://schemas.microsoft.com/office/powerpoint/2010/main" val="1464446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apsules">
  <a:themeElements>
    <a:clrScheme name="NLRB">
      <a:dk1>
        <a:srgbClr val="C00000"/>
      </a:dk1>
      <a:lt1>
        <a:srgbClr val="FFFFFF"/>
      </a:lt1>
      <a:dk2>
        <a:srgbClr val="2828FF"/>
      </a:dk2>
      <a:lt2>
        <a:srgbClr val="666699"/>
      </a:lt2>
      <a:accent1>
        <a:srgbClr val="33CCCC"/>
      </a:accent1>
      <a:accent2>
        <a:srgbClr val="000099"/>
      </a:accent2>
      <a:accent3>
        <a:srgbClr val="196665"/>
      </a:accent3>
      <a:accent4>
        <a:srgbClr val="005DC0"/>
      </a:accent4>
      <a:accent5>
        <a:srgbClr val="ADE2E2"/>
      </a:accent5>
      <a:accent6>
        <a:srgbClr val="6E82D6"/>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33CCCC"/>
        </a:accent1>
        <a:accent2>
          <a:srgbClr val="7A90EC"/>
        </a:accent2>
        <a:accent3>
          <a:srgbClr val="FFFFFF"/>
        </a:accent3>
        <a:accent4>
          <a:srgbClr val="002A56"/>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0099"/>
        </a:dk2>
        <a:lt2>
          <a:srgbClr val="666699"/>
        </a:lt2>
        <a:accent1>
          <a:srgbClr val="33CCCC"/>
        </a:accent1>
        <a:accent2>
          <a:srgbClr val="7A90EC"/>
        </a:accent2>
        <a:accent3>
          <a:srgbClr val="FFFFFF"/>
        </a:accent3>
        <a:accent4>
          <a:srgbClr val="002A56"/>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FFFF66"/>
        </a:hlink>
        <a:folHlink>
          <a:srgbClr val="CC99FF"/>
        </a:folHlink>
      </a:clrScheme>
      <a:clrMap bg1="lt1" tx1="dk1" bg2="lt2" tx2="dk2" accent1="accent1" accent2="accent2" accent3="accent3" accent4="accent4" accent5="accent5" accent6="accent6" hlink="hlink" folHlink="folHlink"/>
    </a:extraClrScheme>
    <a:extraClrScheme>
      <a:clrScheme name="Capsules 13">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FFCC"/>
        </a:hlink>
        <a:folHlink>
          <a:srgbClr val="CC99FF"/>
        </a:folHlink>
      </a:clrScheme>
      <a:clrMap bg1="lt1" tx1="dk1" bg2="lt2" tx2="dk2" accent1="accent1" accent2="accent2" accent3="accent3" accent4="accent4" accent5="accent5" accent6="accent6" hlink="hlink" folHlink="folHlink"/>
    </a:extraClrScheme>
    <a:extraClrScheme>
      <a:clrScheme name="Capsules 14">
        <a:dk1>
          <a:srgbClr val="FF0000"/>
        </a:dk1>
        <a:lt1>
          <a:srgbClr val="FFFFFF"/>
        </a:lt1>
        <a:dk2>
          <a:srgbClr val="000099"/>
        </a:dk2>
        <a:lt2>
          <a:srgbClr val="666699"/>
        </a:lt2>
        <a:accent1>
          <a:srgbClr val="33CCCC"/>
        </a:accent1>
        <a:accent2>
          <a:srgbClr val="7A90EC"/>
        </a:accent2>
        <a:accent3>
          <a:srgbClr val="FFFFFF"/>
        </a:accent3>
        <a:accent4>
          <a:srgbClr val="DA0000"/>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
      <a:clrScheme name="Capsules 15">
        <a:dk1>
          <a:srgbClr val="000099"/>
        </a:dk1>
        <a:lt1>
          <a:srgbClr val="FFFFFF"/>
        </a:lt1>
        <a:dk2>
          <a:srgbClr val="FF0000"/>
        </a:dk2>
        <a:lt2>
          <a:srgbClr val="666699"/>
        </a:lt2>
        <a:accent1>
          <a:srgbClr val="33CCCC"/>
        </a:accent1>
        <a:accent2>
          <a:srgbClr val="7A90EC"/>
        </a:accent2>
        <a:accent3>
          <a:srgbClr val="FFFFFF"/>
        </a:accent3>
        <a:accent4>
          <a:srgbClr val="000082"/>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
      <a:clrScheme name="Capsules 16">
        <a:dk1>
          <a:srgbClr val="000099"/>
        </a:dk1>
        <a:lt1>
          <a:srgbClr val="FFFFFF"/>
        </a:lt1>
        <a:dk2>
          <a:srgbClr val="CC0000"/>
        </a:dk2>
        <a:lt2>
          <a:srgbClr val="666699"/>
        </a:lt2>
        <a:accent1>
          <a:srgbClr val="33CCCC"/>
        </a:accent1>
        <a:accent2>
          <a:srgbClr val="7A90EC"/>
        </a:accent2>
        <a:accent3>
          <a:srgbClr val="FFFFFF"/>
        </a:accent3>
        <a:accent4>
          <a:srgbClr val="000082"/>
        </a:accent4>
        <a:accent5>
          <a:srgbClr val="ADE2E2"/>
        </a:accent5>
        <a:accent6>
          <a:srgbClr val="6E82D6"/>
        </a:accent6>
        <a:hlink>
          <a:srgbClr val="00CC99"/>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5540</Words>
  <Application>Microsoft Office PowerPoint</Application>
  <PresentationFormat>Widescreen</PresentationFormat>
  <Paragraphs>512</Paragraphs>
  <Slides>69</Slides>
  <Notes>33</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69</vt:i4>
      </vt:variant>
    </vt:vector>
  </HeadingPairs>
  <TitlesOfParts>
    <vt:vector size="83" baseType="lpstr">
      <vt:lpstr>Arial</vt:lpstr>
      <vt:lpstr>Calibri</vt:lpstr>
      <vt:lpstr>Calibri Light</vt:lpstr>
      <vt:lpstr>Century Gothic</vt:lpstr>
      <vt:lpstr>Courier New</vt:lpstr>
      <vt:lpstr>Times New Roman</vt:lpstr>
      <vt:lpstr>Wingdings</vt:lpstr>
      <vt:lpstr>Wingdings 3</vt:lpstr>
      <vt:lpstr>Office Theme</vt:lpstr>
      <vt:lpstr>Slice</vt:lpstr>
      <vt:lpstr>Blank</vt:lpstr>
      <vt:lpstr>1_Blank</vt:lpstr>
      <vt:lpstr>2_Blank</vt:lpstr>
      <vt:lpstr>Capsules</vt:lpstr>
      <vt:lpstr>General counsel seeking change in law on successor employer</vt:lpstr>
      <vt:lpstr>General rule is that a successor employer may unilaterally, without bargaining with the Union, set initial terms and conditions of employment </vt:lpstr>
      <vt:lpstr>In Spruce-up the Board changed long-standing law and stated that  the successor only had to bargain with the union before setting initial terms if: </vt:lpstr>
      <vt:lpstr>The law under Spruce-up allows the successor to set new terms of employment even though it is a “perfectly clear” successor. </vt:lpstr>
      <vt:lpstr>    What is the result? Successor employers who choose the benefit of hiring the predecessors experienced workforce can force predecessor employees to accept half of their wages and eliminate all benefits without even permitting the employees’ bargaining representative to have any say.   </vt:lpstr>
      <vt:lpstr>The general counsel’s position is correct and spruce-up should be overturned.  Successor employer’s who are “perfectly clear” successors should not be permitted to fix initial terms without first bargaining with the employee’s bargaining representative.  </vt:lpstr>
      <vt:lpstr>The Board Should Not Adhere to its Existing Joint Employer Standard Because it Undermines the Purposes of the Act </vt:lpstr>
      <vt:lpstr>PowerPoint Presentation</vt:lpstr>
      <vt:lpstr>Current Board law undermines meaningful bargaining. </vt:lpstr>
      <vt:lpstr>PowerPoint Presentation</vt:lpstr>
      <vt:lpstr> </vt:lpstr>
      <vt:lpstr>OVERRULING Oakwood Care Center, 343 NLRB 659 (2004).</vt:lpstr>
      <vt:lpstr>The NLRA At 80: Is The Statute Adapting To The New Workplace?</vt:lpstr>
      <vt:lpstr>Joint Employer Status – Browning-Ferris</vt:lpstr>
      <vt:lpstr>Browning-Ferris – The Facts</vt:lpstr>
      <vt:lpstr>Browning-Ferris – The Facts</vt:lpstr>
      <vt:lpstr>Browning-Ferris – Joint Employer Standard</vt:lpstr>
      <vt:lpstr>Browning-Ferris – Regional Director’s Decision</vt:lpstr>
      <vt:lpstr>Browning-Ferris – The Board Considers a Change to the Joint Employer Standard</vt:lpstr>
      <vt:lpstr>Browning-Ferris – The General Counsel’s Position</vt:lpstr>
      <vt:lpstr>Browning-Ferris – The General Counsel’s Position</vt:lpstr>
      <vt:lpstr>Browning-Ferris – A Management View on the GC’s Proposed Joint Employer Standard</vt:lpstr>
      <vt:lpstr>Browning-Ferris – A Management View on the GC’s Proposed Joint Employer Standard</vt:lpstr>
      <vt:lpstr>Browning-Ferris – A Management View on the GC’s Proposed Joint Employer Standard</vt:lpstr>
      <vt:lpstr>Browning-Ferris – A Management View on the GC’s Proposed Joint Employer Standard</vt:lpstr>
      <vt:lpstr>Browning-Ferris – A Management View on the GC’s Proposed Joint Employer Standard</vt:lpstr>
      <vt:lpstr>Successorship: The “Perfectly Clear Successor” Doctrine</vt:lpstr>
      <vt:lpstr>Perfectly Clear Successor - Burns</vt:lpstr>
      <vt:lpstr>Perfectly Clear Successor – Spruce Up</vt:lpstr>
      <vt:lpstr>Perfectly Clear Successor – Spruce Up</vt:lpstr>
      <vt:lpstr>Perfectly Clear Successor – Canteen </vt:lpstr>
      <vt:lpstr>Perfectly Clear Successor – GC’s Position</vt:lpstr>
      <vt:lpstr>Perfectly Clear Successor – GC’s Position</vt:lpstr>
      <vt:lpstr>Perfectly Clear Successor – A Management View on Spruce Up</vt:lpstr>
      <vt:lpstr>Perfectly Clear Successor – A Management View on Spruce Up</vt:lpstr>
      <vt:lpstr>Perfectly Clear Successor – A Management View on Spruce Up</vt:lpstr>
      <vt:lpstr>NLRB Representation Case  Rule Changes</vt:lpstr>
      <vt:lpstr>Overview of Presentation</vt:lpstr>
      <vt:lpstr>Procedural History</vt:lpstr>
      <vt:lpstr>Procedural History</vt:lpstr>
      <vt:lpstr>Procedural History</vt:lpstr>
      <vt:lpstr>Changes:  Filing the Petition</vt:lpstr>
      <vt:lpstr>Changes:  Filing the Petition</vt:lpstr>
      <vt:lpstr>Changes:  Initial Processing</vt:lpstr>
      <vt:lpstr>Changes:  Initial Processing</vt:lpstr>
      <vt:lpstr>Changes:  Initial Processing</vt:lpstr>
      <vt:lpstr>Changes:  Initial Processing</vt:lpstr>
      <vt:lpstr>Changes:  Initial Processing</vt:lpstr>
      <vt:lpstr>Changes:  Initial Processing</vt:lpstr>
      <vt:lpstr>Changes:  Initial Processing</vt:lpstr>
      <vt:lpstr>Changes:  Initial Processing</vt:lpstr>
      <vt:lpstr>Changes: Pre-Election Hearing</vt:lpstr>
      <vt:lpstr>Changes: Pre-Election Hearing</vt:lpstr>
      <vt:lpstr>Changes: Pre-Election Hearing</vt:lpstr>
      <vt:lpstr>Changes: Pre-Election Hearing</vt:lpstr>
      <vt:lpstr>Changes: Pre-Election Hearing</vt:lpstr>
      <vt:lpstr>Changes: Pre-Election Hearing</vt:lpstr>
      <vt:lpstr>Changes: Pre-Election Hearing</vt:lpstr>
      <vt:lpstr>Changes: Pre-Election Hearing</vt:lpstr>
      <vt:lpstr>Changes: Decision and Direction of Election</vt:lpstr>
      <vt:lpstr>Changes:  Decision and Direction of Election</vt:lpstr>
      <vt:lpstr>Changes:  Election</vt:lpstr>
      <vt:lpstr>Changes:  Election</vt:lpstr>
      <vt:lpstr>Changes:  Election</vt:lpstr>
      <vt:lpstr>Changes:  Election</vt:lpstr>
      <vt:lpstr>Changes:  Post-Election</vt:lpstr>
      <vt:lpstr>Changes:  Post-Election</vt:lpstr>
      <vt:lpstr>Changes:  Blocking Charges (Sec. 103.20)</vt:lpstr>
      <vt:lpstr>Implementation of Final Rule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Employer</dc:title>
  <dc:creator>Ian Hayes</dc:creator>
  <cp:lastModifiedBy>Stephanie Sutow</cp:lastModifiedBy>
  <cp:revision>12</cp:revision>
  <cp:lastPrinted>2015-05-03T19:10:28Z</cp:lastPrinted>
  <dcterms:created xsi:type="dcterms:W3CDTF">2015-05-03T18:14:28Z</dcterms:created>
  <dcterms:modified xsi:type="dcterms:W3CDTF">2015-05-15T18:51:17Z</dcterms:modified>
</cp:coreProperties>
</file>